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" ContentType="application/vnd.ms-exce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50"/>
  </p:notesMasterIdLst>
  <p:handoutMasterIdLst>
    <p:handoutMasterId r:id="rId51"/>
  </p:handoutMasterIdLst>
  <p:sldIdLst>
    <p:sldId id="312" r:id="rId2"/>
    <p:sldId id="377" r:id="rId3"/>
    <p:sldId id="380" r:id="rId4"/>
    <p:sldId id="319" r:id="rId5"/>
    <p:sldId id="344" r:id="rId6"/>
    <p:sldId id="323" r:id="rId7"/>
    <p:sldId id="346" r:id="rId8"/>
    <p:sldId id="363" r:id="rId9"/>
    <p:sldId id="360" r:id="rId10"/>
    <p:sldId id="324" r:id="rId11"/>
    <p:sldId id="352" r:id="rId12"/>
    <p:sldId id="353" r:id="rId13"/>
    <p:sldId id="314" r:id="rId14"/>
    <p:sldId id="322" r:id="rId15"/>
    <p:sldId id="381" r:id="rId16"/>
    <p:sldId id="376" r:id="rId17"/>
    <p:sldId id="386" r:id="rId18"/>
    <p:sldId id="345" r:id="rId19"/>
    <p:sldId id="390" r:id="rId20"/>
    <p:sldId id="332" r:id="rId21"/>
    <p:sldId id="378" r:id="rId22"/>
    <p:sldId id="379" r:id="rId23"/>
    <p:sldId id="334" r:id="rId24"/>
    <p:sldId id="373" r:id="rId25"/>
    <p:sldId id="389" r:id="rId26"/>
    <p:sldId id="383" r:id="rId27"/>
    <p:sldId id="384" r:id="rId28"/>
    <p:sldId id="391" r:id="rId29"/>
    <p:sldId id="387" r:id="rId30"/>
    <p:sldId id="388" r:id="rId31"/>
    <p:sldId id="392" r:id="rId32"/>
    <p:sldId id="342" r:id="rId33"/>
    <p:sldId id="349" r:id="rId34"/>
    <p:sldId id="350" r:id="rId35"/>
    <p:sldId id="382" r:id="rId36"/>
    <p:sldId id="361" r:id="rId37"/>
    <p:sldId id="364" r:id="rId38"/>
    <p:sldId id="365" r:id="rId39"/>
    <p:sldId id="336" r:id="rId40"/>
    <p:sldId id="368" r:id="rId41"/>
    <p:sldId id="367" r:id="rId42"/>
    <p:sldId id="372" r:id="rId43"/>
    <p:sldId id="366" r:id="rId44"/>
    <p:sldId id="371" r:id="rId45"/>
    <p:sldId id="370" r:id="rId46"/>
    <p:sldId id="369" r:id="rId47"/>
    <p:sldId id="362" r:id="rId48"/>
    <p:sldId id="327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FE3F"/>
    <a:srgbClr val="FD7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09" autoAdjust="0"/>
    <p:restoredTop sz="99851" autoAdjust="0"/>
  </p:normalViewPr>
  <p:slideViewPr>
    <p:cSldViewPr snapToGrid="0" snapToObjects="1">
      <p:cViewPr>
        <p:scale>
          <a:sx n="100" d="100"/>
          <a:sy n="100" d="100"/>
        </p:scale>
        <p:origin x="-2016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E0E6F-38B6-6A4C-8644-27FF28B86DCD}" type="datetimeFigureOut">
              <a:rPr lang="en-US" smtClean="0"/>
              <a:t>11/14/2013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04587-14B6-CA4C-B885-87121E33E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882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EB06F-535F-884E-88C6-32EEFD4F3163}" type="datetimeFigureOut">
              <a:rPr lang="en-US" smtClean="0"/>
              <a:t>11/14/2013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E9F65-8D7C-E542-84C3-BC2D1B984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354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R. Lipton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89F01-ECB1-0A42-A33A-E6713833C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R. Lipton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R. Lipton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4953000" cy="609600"/>
          </a:xfrm>
          <a:prstGeom prst="rect">
            <a:avLst/>
          </a:prstGeom>
          <a:ln>
            <a:solidFill>
              <a:srgbClr val="660066"/>
            </a:solidFill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90600"/>
            <a:ext cx="5486400" cy="5334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82954-0739-0643-8254-E7551EC1E19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Ronald Lipton, SLAC Inst. Seminar 1/13/2010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08835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4953000" cy="609600"/>
          </a:xfrm>
          <a:prstGeom prst="rect">
            <a:avLst/>
          </a:prstGeom>
          <a:ln>
            <a:solidFill>
              <a:srgbClr val="660066"/>
            </a:solidFill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90600"/>
            <a:ext cx="5486400" cy="5334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82954-0739-0643-8254-E7551EC1E19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Ronald Lipton, SLAC Inst. Seminar 1/13/2010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15259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4953000" cy="609600"/>
          </a:xfrm>
          <a:prstGeom prst="rect">
            <a:avLst/>
          </a:prstGeom>
          <a:ln>
            <a:solidFill>
              <a:srgbClr val="660066"/>
            </a:solidFill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90600"/>
            <a:ext cx="5486400" cy="5334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82954-0739-0643-8254-E7551EC1E19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Ronald Lipton, SLAC Inst. Seminar 1/13/2010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1409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R. Lipton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R. Lipton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R. Lipton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R. Lipton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R. Lipton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R. Lipton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r>
              <a:rPr lang="en-US" dirty="0" smtClean="0"/>
              <a:t>R. Lipton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89F01-ECB1-0A42-A33A-E6713833C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R. Lipton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4549913" cy="89452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11087"/>
            <a:ext cx="6019800" cy="521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867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R. Lipton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4" r:id="rId12"/>
    <p:sldLayoutId id="2147483695" r:id="rId13"/>
    <p:sldLayoutId id="2147483696" r:id="rId14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rgbClr val="1F497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6600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8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emf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242"/>
            <a:ext cx="9144000" cy="6182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25400"/>
            <a:ext cx="5448300" cy="649842"/>
          </a:xfrm>
        </p:spPr>
        <p:txBody>
          <a:bodyPr>
            <a:normAutofit/>
          </a:bodyPr>
          <a:lstStyle/>
          <a:p>
            <a:r>
              <a:rPr lang="en-US" dirty="0" smtClean="0"/>
              <a:t>3D Electronics for Particle Physics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400" y="1066800"/>
            <a:ext cx="8851026" cy="556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Challenges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3D Integrated Circuits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Bonding and thinning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3DIC Run</a:t>
            </a:r>
          </a:p>
          <a:p>
            <a:r>
              <a:rPr lang="en-US" dirty="0">
                <a:solidFill>
                  <a:schemeClr val="bg1"/>
                </a:solidFill>
              </a:rPr>
              <a:t>Applications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Track </a:t>
            </a:r>
            <a:r>
              <a:rPr lang="en-US" dirty="0">
                <a:solidFill>
                  <a:schemeClr val="bg1"/>
                </a:solidFill>
              </a:rPr>
              <a:t>triggers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Large Area Devices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Prospects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75300" cy="894522"/>
          </a:xfrm>
        </p:spPr>
        <p:txBody>
          <a:bodyPr>
            <a:normAutofit/>
          </a:bodyPr>
          <a:lstStyle/>
          <a:p>
            <a:r>
              <a:rPr lang="en-US" dirty="0" smtClean="0"/>
              <a:t>3D – Sensor/ROIC Bonding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1086"/>
            <a:ext cx="8540006" cy="6162813"/>
          </a:xfrm>
        </p:spPr>
        <p:txBody>
          <a:bodyPr>
            <a:normAutofit/>
          </a:bodyPr>
          <a:lstStyle/>
          <a:p>
            <a:pPr marL="0" indent="0">
              <a:defRPr/>
            </a:pPr>
            <a:r>
              <a:rPr lang="en-US" dirty="0" smtClean="0"/>
              <a:t> A promising </a:t>
            </a:r>
            <a:r>
              <a:rPr lang="en-US" dirty="0"/>
              <a:t>fine </a:t>
            </a:r>
            <a:r>
              <a:rPr lang="en-US" dirty="0" smtClean="0"/>
              <a:t>pitch </a:t>
            </a:r>
            <a:r>
              <a:rPr lang="en-US" dirty="0"/>
              <a:t>bonding technology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direct bond interconnect (DBI)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oxide bond process </a:t>
            </a:r>
            <a:r>
              <a:rPr lang="en-US" dirty="0"/>
              <a:t>from </a:t>
            </a:r>
            <a:r>
              <a:rPr lang="en-US" dirty="0" err="1" smtClean="0"/>
              <a:t>Ziptronix</a:t>
            </a:r>
            <a:r>
              <a:rPr lang="en-US" dirty="0" smtClean="0"/>
              <a:t> – now licensed to </a:t>
            </a:r>
            <a:r>
              <a:rPr lang="en-US" dirty="0" err="1" smtClean="0"/>
              <a:t>Novati</a:t>
            </a:r>
            <a:endParaRPr lang="en-US" dirty="0"/>
          </a:p>
          <a:p>
            <a:pPr marL="241093" lvl="1" indent="0">
              <a:buFontTx/>
              <a:buChar char="•"/>
              <a:defRPr/>
            </a:pPr>
            <a:r>
              <a:rPr lang="en-US" dirty="0" smtClean="0"/>
              <a:t> No </a:t>
            </a:r>
            <a:r>
              <a:rPr lang="en-US" dirty="0"/>
              <a:t>bump bonds </a:t>
            </a:r>
            <a:r>
              <a:rPr lang="en-US" dirty="0" smtClean="0"/>
              <a:t>– planar resulting wafer</a:t>
            </a:r>
            <a:endParaRPr lang="en-US" dirty="0"/>
          </a:p>
          <a:p>
            <a:pPr marL="241093" lvl="1" indent="0">
              <a:buFontTx/>
              <a:buChar char="•"/>
              <a:defRPr/>
            </a:pPr>
            <a:r>
              <a:rPr lang="en-US" dirty="0" smtClean="0"/>
              <a:t> Very </a:t>
            </a:r>
            <a:r>
              <a:rPr lang="en-US" dirty="0"/>
              <a:t>fine pitch - 4 microns used for </a:t>
            </a:r>
            <a:r>
              <a:rPr lang="en-US" dirty="0" smtClean="0"/>
              <a:t>3D </a:t>
            </a:r>
            <a:r>
              <a:rPr lang="en-US" dirty="0" err="1"/>
              <a:t>Tezzaron</a:t>
            </a:r>
            <a:r>
              <a:rPr lang="en-US" dirty="0"/>
              <a:t> wafers </a:t>
            </a:r>
          </a:p>
          <a:p>
            <a:pPr marL="241093" lvl="1" indent="0">
              <a:buFontTx/>
              <a:buChar char="•"/>
              <a:defRPr/>
            </a:pPr>
            <a:r>
              <a:rPr lang="en-US" dirty="0" smtClean="0"/>
              <a:t> Mechanical </a:t>
            </a:r>
            <a:r>
              <a:rPr lang="en-US" dirty="0"/>
              <a:t>strength enables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aggressive </a:t>
            </a:r>
            <a:r>
              <a:rPr lang="en-US" dirty="0"/>
              <a:t>post-bond thinning</a:t>
            </a:r>
          </a:p>
          <a:p>
            <a:pPr marL="241093" lvl="1" indent="0">
              <a:buFontTx/>
              <a:buChar char="•"/>
              <a:defRPr/>
            </a:pPr>
            <a:r>
              <a:rPr lang="en-US" dirty="0" smtClean="0"/>
              <a:t> Uses </a:t>
            </a:r>
            <a:r>
              <a:rPr lang="en-US" dirty="0"/>
              <a:t>standard IC processes - CMP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metalization</a:t>
            </a:r>
            <a:endParaRPr lang="en-US" dirty="0"/>
          </a:p>
          <a:p>
            <a:pPr marL="241093" lvl="1" indent="0">
              <a:buFontTx/>
              <a:buChar char="•"/>
              <a:defRPr/>
            </a:pPr>
            <a:r>
              <a:rPr lang="en-US" dirty="0"/>
              <a:t> Can withstand high temp.</a:t>
            </a:r>
          </a:p>
          <a:p>
            <a:pPr marL="0" indent="0">
              <a:defRPr/>
            </a:pPr>
            <a:r>
              <a:rPr lang="en-US" dirty="0" smtClean="0"/>
              <a:t> Wafer-wafer bond can be </a:t>
            </a:r>
            <a:r>
              <a:rPr lang="en-US" dirty="0" err="1" smtClean="0"/>
              <a:t>reworkable</a:t>
            </a:r>
            <a:endParaRPr lang="en-US" dirty="0" smtClean="0"/>
          </a:p>
          <a:p>
            <a:pPr marL="0" indent="0">
              <a:defRPr/>
            </a:pPr>
            <a:r>
              <a:rPr lang="en-US" dirty="0" smtClean="0"/>
              <a:t> In </a:t>
            </a:r>
            <a:r>
              <a:rPr lang="en-US" dirty="0"/>
              <a:t>principal can be low cost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300" y="3066222"/>
            <a:ext cx="3333006" cy="349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2F3946">
                    <a:alpha val="85097"/>
                  </a:srgbClr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46345" y="0"/>
            <a:ext cx="2861961" cy="1363354"/>
          </a:xfrm>
          <a:prstGeom prst="rect">
            <a:avLst/>
          </a:prstGeom>
          <a:noFill/>
          <a:ln w="38100" cmpd="sng">
            <a:solidFill>
              <a:schemeClr val="accent1">
                <a:lumMod val="75000"/>
                <a:alpha val="84999"/>
              </a:schemeClr>
            </a:solidFill>
          </a:ln>
        </p:spPr>
        <p:txBody>
          <a:bodyPr wrap="none" lIns="64291" tIns="32146" rIns="64291" bIns="32146" rtlCol="0">
            <a:spAutoFit/>
          </a:bodyPr>
          <a:lstStyle/>
          <a:p>
            <a:pPr marL="285750" indent="-285750">
              <a:buClr>
                <a:srgbClr val="FD7D27"/>
              </a:buClr>
              <a:buSzPct val="200000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&lt;25 micron pixels</a:t>
            </a:r>
          </a:p>
          <a:p>
            <a:pPr marL="241093" indent="-241093">
              <a:buClr>
                <a:schemeClr val="accent5">
                  <a:lumMod val="75000"/>
                </a:schemeClr>
              </a:buClr>
              <a:buSzPct val="200000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50-100 micron thick sensors</a:t>
            </a:r>
          </a:p>
          <a:p>
            <a:pPr marL="241093" indent="-241093">
              <a:buClr>
                <a:srgbClr val="3366FF"/>
              </a:buClr>
              <a:buSzPct val="200000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Large area ~ 100 m</a:t>
            </a:r>
            <a:r>
              <a:rPr lang="en-US" sz="1700" baseline="30000" dirty="0">
                <a:solidFill>
                  <a:srgbClr val="000000"/>
                </a:solidFill>
              </a:rPr>
              <a:t>2</a:t>
            </a:r>
          </a:p>
          <a:p>
            <a:pPr marL="241093" indent="-241093">
              <a:buClr>
                <a:srgbClr val="FF0000"/>
              </a:buClr>
              <a:buSzPct val="200000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ns time resolution</a:t>
            </a:r>
          </a:p>
          <a:p>
            <a:pPr marL="241093" indent="-241093">
              <a:buClr>
                <a:srgbClr val="660066"/>
              </a:buClr>
              <a:buSzPct val="200000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Radiation hard</a:t>
            </a:r>
          </a:p>
        </p:txBody>
      </p:sp>
    </p:spTree>
    <p:extLst>
      <p:ext uri="{BB962C8B-B14F-4D97-AF65-F5344CB8AC3E}">
        <p14:creationId xmlns:p14="http://schemas.microsoft.com/office/powerpoint/2010/main" val="338658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Oxide Bond Demonstration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5016" y="861715"/>
            <a:ext cx="4991695" cy="5982891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 smtClean="0"/>
              <a:t> Initial work was based on existing ROIC wafers from </a:t>
            </a:r>
            <a:r>
              <a:rPr lang="en-US" dirty="0" err="1" smtClean="0"/>
              <a:t>BTeV</a:t>
            </a:r>
            <a:r>
              <a:rPr lang="en-US" dirty="0" smtClean="0"/>
              <a:t> and sensor wafers from MIT-LL.</a:t>
            </a:r>
          </a:p>
          <a:p>
            <a:pPr marL="241093" lvl="1" indent="0" eaLnBrk="1" hangingPunct="1">
              <a:buFontTx/>
              <a:buChar char="•"/>
              <a:defRPr/>
            </a:pPr>
            <a:r>
              <a:rPr lang="en-US" dirty="0" smtClean="0"/>
              <a:t> Sensor chip to FPIX wafer bond</a:t>
            </a:r>
          </a:p>
          <a:p>
            <a:pPr marL="241093" lvl="1" indent="0" eaLnBrk="1" hangingPunct="1">
              <a:buFontTx/>
              <a:buChar char="•"/>
              <a:defRPr/>
            </a:pPr>
            <a:r>
              <a:rPr lang="en-US" dirty="0" smtClean="0"/>
              <a:t> Sensors ground to 100 microns - 8 V depletion</a:t>
            </a:r>
          </a:p>
          <a:p>
            <a:pPr marL="241093" lvl="1" indent="0" eaLnBrk="1" hangingPunct="1">
              <a:buFontTx/>
              <a:buChar char="•"/>
              <a:defRPr/>
            </a:pPr>
            <a:r>
              <a:rPr lang="en-US" dirty="0" smtClean="0"/>
              <a:t> 100% connectivity on sensors without obvious bond voids</a:t>
            </a:r>
          </a:p>
          <a:p>
            <a:pPr marL="241093" lvl="1" indent="0" eaLnBrk="1" hangingPunct="1">
              <a:buFontTx/>
              <a:buChar char="•"/>
              <a:defRPr/>
            </a:pPr>
            <a:r>
              <a:rPr lang="en-US" dirty="0" smtClean="0"/>
              <a:t> No degradation in s/n</a:t>
            </a:r>
          </a:p>
          <a:p>
            <a:pPr marL="241093" lvl="1" indent="0" eaLnBrk="1" hangingPunct="1">
              <a:buFontTx/>
              <a:buChar char="•"/>
              <a:defRPr/>
            </a:pPr>
            <a:r>
              <a:rPr lang="en-US" dirty="0" smtClean="0"/>
              <a:t> Radiation hard to &gt;10 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0" indent="0" eaLnBrk="1" hangingPunct="1">
              <a:defRPr/>
            </a:pPr>
            <a:r>
              <a:rPr lang="en-US" dirty="0" smtClean="0">
                <a:solidFill>
                  <a:srgbClr val="003C52"/>
                </a:solidFill>
              </a:rPr>
              <a:t>Process used for 3D wafers, planned for track trigger, active edge, x-ray imaging work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75" y="250031"/>
            <a:ext cx="3580805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2F3946">
                    <a:alpha val="85097"/>
                  </a:srgbClr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3867" y="3199061"/>
            <a:ext cx="3848695" cy="350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2F3946">
                    <a:alpha val="85097"/>
                  </a:srgbClr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509" name="TextBox 1"/>
          <p:cNvSpPr txBox="1">
            <a:spLocks noChangeArrowheads="1"/>
          </p:cNvSpPr>
          <p:nvPr/>
        </p:nvSpPr>
        <p:spPr bwMode="auto">
          <a:xfrm>
            <a:off x="5697141" y="3000375"/>
            <a:ext cx="873994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800000"/>
                </a:solidFill>
              </a:rPr>
              <a:t>Threshold</a:t>
            </a: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7625954" y="3000375"/>
            <a:ext cx="56591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800000"/>
                </a:solidFill>
              </a:rPr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25651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6" name="Slide Number Placeholder 2"/>
          <p:cNvSpPr txBox="1">
            <a:spLocks noGrp="1"/>
          </p:cNvSpPr>
          <p:nvPr/>
        </p:nvSpPr>
        <p:spPr bwMode="auto">
          <a:xfrm>
            <a:off x="304800" y="6324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fld id="{A9918480-B96D-46F8-B347-23818E6564F8}" type="slidenum">
              <a:rPr lang="en-US" sz="1200" b="0">
                <a:solidFill>
                  <a:srgbClr val="003399"/>
                </a:solidFill>
              </a:rPr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sz="1200" b="0" dirty="0">
              <a:solidFill>
                <a:srgbClr val="003399"/>
              </a:solidFill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-1" y="749300"/>
            <a:ext cx="5343525" cy="61087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300"/>
              </a:spcAft>
              <a:buClr>
                <a:srgbClr val="003399"/>
              </a:buClr>
              <a:buSzPct val="110000"/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Initial (small) efforts started with MIT-LL 3D process in 2006 (DARPA 3-tier 3D run):</a:t>
            </a:r>
          </a:p>
          <a:p>
            <a:pPr marL="225425" indent="-225425">
              <a:spcAft>
                <a:spcPts val="300"/>
              </a:spcAft>
              <a:buClr>
                <a:srgbClr val="003399"/>
              </a:buClr>
              <a:buSzPct val="110000"/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3D-IC Consortium established in late 2008, now 17 members; 6 countries: USA, Italy, France, Germany, Poland, Canada)</a:t>
            </a:r>
            <a:r>
              <a:rPr lang="pl-PL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+</a:t>
            </a:r>
            <a:r>
              <a:rPr lang="pl-PL" sz="1800" dirty="0" smtClean="0">
                <a:solidFill>
                  <a:srgbClr val="000000"/>
                </a:solidFill>
              </a:rPr>
              <a:t> Tezzaron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i="1" dirty="0" smtClean="0">
                <a:solidFill>
                  <a:srgbClr val="000000"/>
                </a:solidFill>
              </a:rPr>
              <a:t>– various goals among members, activities going at slower pace but progressing</a:t>
            </a:r>
          </a:p>
          <a:p>
            <a:pPr marL="225425" indent="-225425">
              <a:spcAft>
                <a:spcPts val="300"/>
              </a:spcAft>
              <a:buClr>
                <a:srgbClr val="003399"/>
              </a:buClr>
              <a:buSzPct val="110000"/>
              <a:buFontTx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Fermilab</a:t>
            </a:r>
            <a:r>
              <a:rPr lang="en-US" sz="1800" dirty="0" smtClean="0">
                <a:solidFill>
                  <a:srgbClr val="000000"/>
                </a:solidFill>
              </a:rPr>
              <a:t> organized first 3D-IC MPW run for HEP</a:t>
            </a:r>
          </a:p>
          <a:p>
            <a:pPr marL="225425" indent="-225425">
              <a:spcAft>
                <a:spcPts val="300"/>
              </a:spcAft>
              <a:buClr>
                <a:srgbClr val="003399"/>
              </a:buClr>
              <a:buSzPct val="110000"/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Designs in: 05/2009; Chartered </a:t>
            </a:r>
            <a:r>
              <a:rPr lang="pl-PL" sz="1800" dirty="0" smtClean="0">
                <a:solidFill>
                  <a:srgbClr val="000000"/>
                </a:solidFill>
              </a:rPr>
              <a:t>(GF) </a:t>
            </a:r>
            <a:r>
              <a:rPr lang="en-US" sz="1800" dirty="0" smtClean="0">
                <a:solidFill>
                  <a:srgbClr val="000000"/>
                </a:solidFill>
              </a:rPr>
              <a:t>130nm</a:t>
            </a:r>
          </a:p>
          <a:p>
            <a:pPr marL="403225" lvl="1" indent="-177800">
              <a:spcAft>
                <a:spcPts val="300"/>
              </a:spcAft>
              <a:buClr>
                <a:srgbClr val="003399"/>
              </a:buClr>
              <a:buSzPct val="110000"/>
              <a:buFontTx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Fermilab</a:t>
            </a:r>
            <a:r>
              <a:rPr lang="en-US" sz="1800" dirty="0" smtClean="0">
                <a:solidFill>
                  <a:srgbClr val="000000"/>
                </a:solidFill>
              </a:rPr>
              <a:t> had a role of silicon broker </a:t>
            </a:r>
          </a:p>
          <a:p>
            <a:pPr marL="403225" lvl="1" indent="-177800">
              <a:spcAft>
                <a:spcPts val="300"/>
              </a:spcAft>
              <a:buClr>
                <a:srgbClr val="003399"/>
              </a:buClr>
              <a:buSzPct val="110000"/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Many challenges in working with cutting edge technology: </a:t>
            </a:r>
            <a:r>
              <a:rPr lang="en-US" sz="1800" dirty="0" smtClean="0">
                <a:solidFill>
                  <a:schemeClr val="accent6"/>
                </a:solidFill>
              </a:rPr>
              <a:t>design mistakes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 smtClean="0">
                <a:solidFill>
                  <a:srgbClr val="3366FF"/>
                </a:solidFill>
              </a:rPr>
              <a:t>incompatibility of software tools (</a:t>
            </a:r>
            <a:r>
              <a:rPr lang="en-US" sz="1800" dirty="0" err="1" smtClean="0">
                <a:solidFill>
                  <a:srgbClr val="3366FF"/>
                </a:solidFill>
              </a:rPr>
              <a:t>Tezzaron</a:t>
            </a:r>
            <a:r>
              <a:rPr lang="en-US" sz="1800" dirty="0" smtClean="0">
                <a:solidFill>
                  <a:srgbClr val="3366FF"/>
                </a:solidFill>
              </a:rPr>
              <a:t> not Cadence)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 smtClean="0">
                <a:solidFill>
                  <a:srgbClr val="FF0000"/>
                </a:solidFill>
              </a:rPr>
              <a:t>lack of 3D oriented verification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handling of databases &gt;10GB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 smtClean="0">
                <a:solidFill>
                  <a:schemeClr val="accent6"/>
                </a:solidFill>
              </a:rPr>
              <a:t>shifting GF requirements (DRC)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 smtClean="0">
                <a:solidFill>
                  <a:srgbClr val="008000"/>
                </a:solidFill>
              </a:rPr>
              <a:t>changing personnel at GF</a:t>
            </a:r>
            <a:r>
              <a:rPr lang="en-US" sz="1800" dirty="0" smtClean="0">
                <a:solidFill>
                  <a:srgbClr val="21FE3F"/>
                </a:solidFill>
              </a:rPr>
              <a:t>,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660066"/>
                </a:solidFill>
              </a:rPr>
              <a:t>slow progress through fab </a:t>
            </a:r>
            <a:r>
              <a:rPr lang="en-US" sz="1800" dirty="0" smtClean="0">
                <a:solidFill>
                  <a:srgbClr val="000000"/>
                </a:solidFill>
              </a:rPr>
              <a:t>etc.    </a:t>
            </a:r>
          </a:p>
          <a:p>
            <a:pPr marL="225425" indent="-225425">
              <a:spcAft>
                <a:spcPts val="300"/>
              </a:spcAft>
              <a:buClr>
                <a:srgbClr val="003399"/>
              </a:buClr>
              <a:buSzPct val="110000"/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MPW frame accepted for fab in 03/2010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3525" y="533400"/>
            <a:ext cx="3581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/>
          <p:cNvCxnSpPr/>
          <p:nvPr/>
        </p:nvCxnSpPr>
        <p:spPr bwMode="auto">
          <a:xfrm>
            <a:off x="7134225" y="381000"/>
            <a:ext cx="0" cy="403860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5486400" y="1981200"/>
            <a:ext cx="1447800" cy="59575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0" dirty="0" smtClean="0">
                <a:solidFill>
                  <a:schemeClr val="bg1">
                    <a:lumMod val="60000"/>
                    <a:lumOff val="40000"/>
                  </a:schemeClr>
                </a:solidFill>
                <a:ea typeface="ＭＳ Ｐゴシック" charset="-128"/>
              </a:rPr>
              <a:t>LEFT (bottom)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0" dirty="0" smtClean="0">
                <a:solidFill>
                  <a:schemeClr val="bg1">
                    <a:lumMod val="60000"/>
                    <a:lumOff val="40000"/>
                  </a:schemeClr>
                </a:solidFill>
                <a:ea typeface="ＭＳ Ｐゴシック" charset="-128"/>
              </a:rPr>
              <a:t>chips</a:t>
            </a:r>
            <a:endParaRPr lang="en-US" sz="1600" b="0" dirty="0">
              <a:solidFill>
                <a:schemeClr val="bg1">
                  <a:lumMod val="60000"/>
                  <a:lumOff val="40000"/>
                </a:schemeClr>
              </a:solidFill>
              <a:ea typeface="ＭＳ Ｐゴシック" charset="-128"/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7315200" y="1981200"/>
            <a:ext cx="1447800" cy="59575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0" dirty="0" smtClean="0">
                <a:solidFill>
                  <a:schemeClr val="bg1">
                    <a:lumMod val="60000"/>
                    <a:lumOff val="40000"/>
                  </a:schemeClr>
                </a:solidFill>
                <a:ea typeface="ＭＳ Ｐゴシック" charset="-128"/>
              </a:rPr>
              <a:t>Right (top)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0" dirty="0" smtClean="0">
                <a:solidFill>
                  <a:schemeClr val="bg1">
                    <a:lumMod val="60000"/>
                    <a:lumOff val="40000"/>
                  </a:schemeClr>
                </a:solidFill>
                <a:ea typeface="ＭＳ Ｐゴシック" charset="-128"/>
              </a:rPr>
              <a:t>chips</a:t>
            </a:r>
            <a:endParaRPr lang="en-US" sz="1600" b="0" dirty="0">
              <a:solidFill>
                <a:schemeClr val="bg1">
                  <a:lumMod val="60000"/>
                  <a:lumOff val="40000"/>
                </a:schemeClr>
              </a:solidFill>
              <a:ea typeface="ＭＳ Ｐゴシック" charset="-128"/>
            </a:endParaRPr>
          </a:p>
        </p:txBody>
      </p:sp>
      <p:sp>
        <p:nvSpPr>
          <p:cNvPr id="30" name="Title 4"/>
          <p:cNvSpPr>
            <a:spLocks/>
          </p:cNvSpPr>
          <p:nvPr/>
        </p:nvSpPr>
        <p:spPr bwMode="auto">
          <a:xfrm>
            <a:off x="0" y="0"/>
            <a:ext cx="35941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0" dirty="0" smtClean="0">
                <a:solidFill>
                  <a:srgbClr val="003399"/>
                </a:solidFill>
              </a:rPr>
              <a:t>‘</a:t>
            </a:r>
            <a:r>
              <a:rPr lang="en-US" sz="2800" b="0" dirty="0" err="1" smtClean="0">
                <a:solidFill>
                  <a:srgbClr val="003399"/>
                </a:solidFill>
              </a:rPr>
              <a:t>Fermilab</a:t>
            </a:r>
            <a:r>
              <a:rPr lang="en-US" sz="2800" b="0" dirty="0" smtClean="0">
                <a:solidFill>
                  <a:srgbClr val="003399"/>
                </a:solidFill>
              </a:rPr>
              <a:t>’ 3D-IC run</a:t>
            </a:r>
            <a:endParaRPr lang="en-US" sz="2800" b="0" dirty="0">
              <a:solidFill>
                <a:srgbClr val="003399"/>
              </a:solidFill>
            </a:endParaRPr>
          </a:p>
        </p:txBody>
      </p:sp>
      <p:pic>
        <p:nvPicPr>
          <p:cNvPr id="31" name="Picture 4" descr="tezz_3d_bonding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4419600"/>
            <a:ext cx="3714379" cy="199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5407025" y="0"/>
            <a:ext cx="3454400" cy="91440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1200" dirty="0">
                <a:solidFill>
                  <a:srgbClr val="003399"/>
                </a:solidFill>
              </a:rPr>
              <a:t>130nm GF/</a:t>
            </a:r>
            <a:r>
              <a:rPr lang="pl-PL" sz="1200" dirty="0" err="1">
                <a:solidFill>
                  <a:srgbClr val="003399"/>
                </a:solidFill>
              </a:rPr>
              <a:t>Tezzaron</a:t>
            </a:r>
            <a:r>
              <a:rPr lang="pl-PL" sz="1200" dirty="0">
                <a:solidFill>
                  <a:srgbClr val="003399"/>
                </a:solidFill>
              </a:rPr>
              <a:t> </a:t>
            </a:r>
            <a:r>
              <a:rPr lang="pl-PL" sz="1200" dirty="0" err="1">
                <a:solidFill>
                  <a:srgbClr val="003399"/>
                </a:solidFill>
              </a:rPr>
              <a:t>wafer</a:t>
            </a:r>
            <a:r>
              <a:rPr lang="pl-PL" sz="1200" dirty="0">
                <a:solidFill>
                  <a:srgbClr val="003399"/>
                </a:solidFill>
              </a:rPr>
              <a:t> </a:t>
            </a:r>
            <a:r>
              <a:rPr lang="en-US" sz="1200" dirty="0">
                <a:solidFill>
                  <a:srgbClr val="003399"/>
                </a:solidFill>
              </a:rPr>
              <a:t>-</a:t>
            </a:r>
            <a:r>
              <a:rPr lang="pl-PL" sz="1200" dirty="0">
                <a:solidFill>
                  <a:srgbClr val="003399"/>
                </a:solidFill>
              </a:rPr>
              <a:t> F</a:t>
            </a:r>
            <a:r>
              <a:rPr lang="en-US" sz="1200" dirty="0">
                <a:solidFill>
                  <a:srgbClr val="003399"/>
                </a:solidFill>
              </a:rPr>
              <a:t>NAL</a:t>
            </a:r>
            <a:r>
              <a:rPr lang="pl-PL" sz="1200" dirty="0">
                <a:solidFill>
                  <a:srgbClr val="003399"/>
                </a:solidFill>
              </a:rPr>
              <a:t> MPW </a:t>
            </a:r>
            <a:r>
              <a:rPr lang="en-US" sz="1200" dirty="0">
                <a:solidFill>
                  <a:srgbClr val="003399"/>
                </a:solidFill>
              </a:rPr>
              <a:t>before </a:t>
            </a:r>
            <a:r>
              <a:rPr lang="en-US" sz="1200" dirty="0" smtClean="0">
                <a:solidFill>
                  <a:srgbClr val="003399"/>
                </a:solidFill>
              </a:rPr>
              <a:t/>
            </a:r>
            <a:br>
              <a:rPr lang="en-US" sz="1200" dirty="0" smtClean="0">
                <a:solidFill>
                  <a:srgbClr val="003399"/>
                </a:solidFill>
              </a:rPr>
            </a:br>
            <a:r>
              <a:rPr lang="en-US" sz="1200" dirty="0" smtClean="0">
                <a:solidFill>
                  <a:srgbClr val="003399"/>
                </a:solidFill>
              </a:rPr>
              <a:t>3D </a:t>
            </a:r>
            <a:r>
              <a:rPr lang="en-US" sz="1200" dirty="0">
                <a:solidFill>
                  <a:srgbClr val="003399"/>
                </a:solidFill>
              </a:rPr>
              <a:t>bonding; </a:t>
            </a:r>
            <a:r>
              <a:rPr lang="en-US" sz="1200" b="0" dirty="0">
                <a:solidFill>
                  <a:srgbClr val="003399"/>
                </a:solidFill>
              </a:rPr>
              <a:t>single mask set used to fabricate </a:t>
            </a:r>
            <a:r>
              <a:rPr lang="en-US" sz="1200" b="0" dirty="0" smtClean="0">
                <a:solidFill>
                  <a:srgbClr val="003399"/>
                </a:solidFill>
              </a:rPr>
              <a:t/>
            </a:r>
            <a:br>
              <a:rPr lang="en-US" sz="1200" b="0" dirty="0" smtClean="0">
                <a:solidFill>
                  <a:srgbClr val="003399"/>
                </a:solidFill>
              </a:rPr>
            </a:br>
            <a:r>
              <a:rPr lang="en-US" sz="1200" b="0" dirty="0" smtClean="0">
                <a:solidFill>
                  <a:srgbClr val="003399"/>
                </a:solidFill>
              </a:rPr>
              <a:t>top </a:t>
            </a:r>
            <a:r>
              <a:rPr lang="en-US" sz="1200" b="0" dirty="0">
                <a:solidFill>
                  <a:srgbClr val="003399"/>
                </a:solidFill>
              </a:rPr>
              <a:t>and bottom tier chips on the same wafer;</a:t>
            </a:r>
          </a:p>
          <a:p>
            <a:pPr algn="ctr"/>
            <a:r>
              <a:rPr lang="en-US" sz="1200" b="0" dirty="0">
                <a:solidFill>
                  <a:srgbClr val="003399"/>
                </a:solidFill>
              </a:rPr>
              <a:t>Bonding by flipping wafers over symmetry line</a:t>
            </a:r>
          </a:p>
        </p:txBody>
      </p:sp>
    </p:spTree>
    <p:extLst>
      <p:ext uri="{BB962C8B-B14F-4D97-AF65-F5344CB8AC3E}">
        <p14:creationId xmlns:p14="http://schemas.microsoft.com/office/powerpoint/2010/main" val="118936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295400" y="1047603"/>
            <a:ext cx="1905000" cy="476398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ts val="14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dirty="0" err="1" smtClean="0">
                <a:solidFill>
                  <a:schemeClr val="tx1"/>
                </a:solidFill>
                <a:ea typeface="ＭＳ Ｐゴシック" charset="-128"/>
              </a:rPr>
              <a:t>Tezzaron</a:t>
            </a:r>
            <a:r>
              <a:rPr lang="en-US" sz="1400" dirty="0" smtClean="0">
                <a:solidFill>
                  <a:schemeClr val="tx1"/>
                </a:solidFill>
                <a:ea typeface="ＭＳ Ｐゴシック" charset="-128"/>
              </a:rPr>
              <a:t> / </a:t>
            </a:r>
            <a:r>
              <a:rPr lang="en-US" sz="1400" dirty="0" err="1" smtClean="0">
                <a:solidFill>
                  <a:schemeClr val="tx1"/>
                </a:solidFill>
                <a:ea typeface="ＭＳ Ｐゴシック" charset="-128"/>
              </a:rPr>
              <a:t>Novati</a:t>
            </a:r>
            <a:endParaRPr lang="en-US" sz="1400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24586" name="Slide Number Placeholder 2"/>
          <p:cNvSpPr txBox="1">
            <a:spLocks noGrp="1"/>
          </p:cNvSpPr>
          <p:nvPr/>
        </p:nvSpPr>
        <p:spPr bwMode="auto">
          <a:xfrm>
            <a:off x="304800" y="6324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fld id="{A9918480-B96D-46F8-B347-23818E6564F8}" type="slidenum">
              <a:rPr lang="en-US" sz="1200" b="0">
                <a:solidFill>
                  <a:srgbClr val="003399"/>
                </a:solidFill>
              </a:rPr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sz="1200" b="0" dirty="0">
              <a:solidFill>
                <a:srgbClr val="003399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1676400" y="4191000"/>
            <a:ext cx="55626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168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168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168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168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168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r" defTabSz="41687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r" defTabSz="41687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r" defTabSz="41687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r" defTabSz="41687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85750" indent="-285750" algn="l" eaLnBrk="1" hangingPunct="1">
              <a:buSzTx/>
              <a:buFont typeface="Arial" pitchFamily="34" charset="0"/>
              <a:buChar char="•"/>
            </a:pPr>
            <a:r>
              <a:rPr lang="en-US" sz="1800" b="0" dirty="0" smtClean="0">
                <a:latin typeface="Calibri" pitchFamily="34" charset="0"/>
              </a:rPr>
              <a:t>Difference between Cu-Cu </a:t>
            </a:r>
            <a:r>
              <a:rPr lang="en-US" sz="1800" b="0" dirty="0" err="1" smtClean="0">
                <a:latin typeface="Calibri" pitchFamily="34" charset="0"/>
              </a:rPr>
              <a:t>thermocompression</a:t>
            </a:r>
            <a:r>
              <a:rPr lang="en-US" sz="1800" b="0" dirty="0" smtClean="0">
                <a:latin typeface="Calibri" pitchFamily="34" charset="0"/>
              </a:rPr>
              <a:t> and Cu </a:t>
            </a:r>
            <a:r>
              <a:rPr lang="en-US" sz="1800" b="0" dirty="0">
                <a:latin typeface="Calibri" pitchFamily="34" charset="0"/>
              </a:rPr>
              <a:t>DBI wafer </a:t>
            </a:r>
            <a:r>
              <a:rPr lang="en-US" sz="1800" b="0" dirty="0" smtClean="0">
                <a:latin typeface="Calibri" pitchFamily="34" charset="0"/>
              </a:rPr>
              <a:t>bonding methods:</a:t>
            </a:r>
          </a:p>
          <a:p>
            <a:pPr marL="1028700" lvl="1" algn="l" eaLnBrk="1" hangingPunct="1">
              <a:buSzTx/>
              <a:buFont typeface="Arial" pitchFamily="34" charset="0"/>
              <a:buChar char="•"/>
            </a:pPr>
            <a:r>
              <a:rPr lang="en-US" sz="1800" b="0" dirty="0" smtClean="0">
                <a:latin typeface="Calibri" pitchFamily="34" charset="0"/>
              </a:rPr>
              <a:t>Cu-Cu not </a:t>
            </a:r>
            <a:r>
              <a:rPr lang="en-US" sz="1800" b="0" dirty="0" err="1" smtClean="0">
                <a:latin typeface="Calibri" pitchFamily="34" charset="0"/>
              </a:rPr>
              <a:t>reworkable</a:t>
            </a:r>
            <a:r>
              <a:rPr lang="en-US" sz="1800" b="0" dirty="0" smtClean="0">
                <a:latin typeface="Calibri" pitchFamily="34" charset="0"/>
              </a:rPr>
              <a:t>, bonding established by fusing metal pads, forgiving on surface planarity</a:t>
            </a:r>
          </a:p>
          <a:p>
            <a:pPr marL="1028700" lvl="1" algn="l" eaLnBrk="1" hangingPunct="1">
              <a:buSzTx/>
              <a:buFont typeface="Arial" pitchFamily="34" charset="0"/>
              <a:buChar char="•"/>
            </a:pPr>
            <a:r>
              <a:rPr lang="en-US" sz="1800" b="0" dirty="0" smtClean="0">
                <a:latin typeface="Calibri" pitchFamily="34" charset="0"/>
              </a:rPr>
              <a:t>Cu DBI </a:t>
            </a:r>
            <a:r>
              <a:rPr lang="en-US" sz="1800" b="0" dirty="0" err="1" smtClean="0">
                <a:latin typeface="Calibri" pitchFamily="34" charset="0"/>
              </a:rPr>
              <a:t>reworkable</a:t>
            </a:r>
            <a:r>
              <a:rPr lang="en-US" sz="1800" b="0" dirty="0" smtClean="0">
                <a:latin typeface="Calibri" pitchFamily="34" charset="0"/>
              </a:rPr>
              <a:t> shortly after bonding, bonding established by chemically fusing oxide surfaces, must be ultra planar  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19" name="Footer Placeholder 1"/>
          <p:cNvSpPr txBox="1">
            <a:spLocks/>
          </p:cNvSpPr>
          <p:nvPr/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400" b="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37931725" indent="-37474525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003399"/>
                </a:solidFill>
              </a:rPr>
              <a:t>CMS review, March 18-19,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254" y="1428603"/>
            <a:ext cx="3450946" cy="2678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84" y="1673200"/>
            <a:ext cx="3450946" cy="2441600"/>
          </a:xfrm>
          <a:prstGeom prst="rect">
            <a:avLst/>
          </a:prstGeom>
        </p:spPr>
      </p:pic>
      <p:sp>
        <p:nvSpPr>
          <p:cNvPr id="21" name="Title 4"/>
          <p:cNvSpPr>
            <a:spLocks/>
          </p:cNvSpPr>
          <p:nvPr/>
        </p:nvSpPr>
        <p:spPr bwMode="auto">
          <a:xfrm>
            <a:off x="25400" y="0"/>
            <a:ext cx="716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0" dirty="0" smtClean="0">
                <a:solidFill>
                  <a:srgbClr val="003399"/>
                </a:solidFill>
              </a:rPr>
              <a:t>‘</a:t>
            </a:r>
            <a:r>
              <a:rPr lang="en-US" sz="2800" b="0" dirty="0" err="1" smtClean="0">
                <a:solidFill>
                  <a:srgbClr val="003399"/>
                </a:solidFill>
              </a:rPr>
              <a:t>Fermilab</a:t>
            </a:r>
            <a:r>
              <a:rPr lang="en-US" sz="2800" b="0" dirty="0" smtClean="0">
                <a:solidFill>
                  <a:srgbClr val="003399"/>
                </a:solidFill>
              </a:rPr>
              <a:t>’ 3D-IC run</a:t>
            </a:r>
            <a:endParaRPr lang="en-US" sz="2800" b="0" dirty="0">
              <a:solidFill>
                <a:srgbClr val="003399"/>
              </a:solidFill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5105400" y="838200"/>
            <a:ext cx="2667000" cy="476398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ts val="14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dirty="0" err="1" smtClean="0">
                <a:solidFill>
                  <a:srgbClr val="000000"/>
                </a:solidFill>
                <a:ea typeface="ＭＳ Ｐゴシック" charset="-128"/>
              </a:rPr>
              <a:t>Ziptronix</a:t>
            </a:r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</a:rPr>
              <a:t> / licensed to </a:t>
            </a:r>
            <a:r>
              <a:rPr lang="en-US" sz="1400" dirty="0" err="1" smtClean="0">
                <a:solidFill>
                  <a:srgbClr val="000000"/>
                </a:solidFill>
                <a:ea typeface="ＭＳ Ｐゴシック" charset="-128"/>
              </a:rPr>
              <a:t>Novati</a:t>
            </a:r>
            <a:endParaRPr lang="en-US" sz="1400" dirty="0">
              <a:solidFill>
                <a:srgbClr val="00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770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5" y="-22628"/>
            <a:ext cx="4849091" cy="358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4294909" y="0"/>
            <a:ext cx="4849091" cy="3600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22282" y="1232297"/>
            <a:ext cx="1512175" cy="324608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700" dirty="0">
                <a:solidFill>
                  <a:schemeClr val="accent5">
                    <a:lumMod val="25000"/>
                  </a:schemeClr>
                </a:solidFill>
              </a:rPr>
              <a:t>Bump bond pad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40078" y="1875235"/>
            <a:ext cx="2369344" cy="324608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700" dirty="0">
                <a:solidFill>
                  <a:schemeClr val="accent5">
                    <a:lumMod val="25000"/>
                  </a:schemeClr>
                </a:solidFill>
              </a:rPr>
              <a:t>6 micron thick top silicon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1266" y="803672"/>
            <a:ext cx="1285875" cy="584295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US" sz="1700" dirty="0">
                <a:solidFill>
                  <a:schemeClr val="accent5">
                    <a:lumMod val="25000"/>
                  </a:schemeClr>
                </a:solidFill>
              </a:rPr>
              <a:t>Interconnect</a:t>
            </a:r>
          </a:p>
          <a:p>
            <a:r>
              <a:rPr lang="en-US" sz="1700" dirty="0">
                <a:solidFill>
                  <a:schemeClr val="accent5">
                    <a:lumMod val="25000"/>
                  </a:schemeClr>
                </a:solidFill>
              </a:rPr>
              <a:t>array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3661172" y="1339453"/>
            <a:ext cx="1285875" cy="482203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72247"/>
                </a:srgbClr>
              </a:gs>
              <a:gs pos="100000">
                <a:srgbClr val="0B3280">
                  <a:alpha val="72247"/>
                </a:srgbClr>
              </a:gs>
            </a:gsLst>
            <a:lin ang="5400000" scaled="1"/>
          </a:gradFill>
          <a:ln w="50800" cap="flat" cmpd="sng" algn="ctr">
            <a:solidFill>
              <a:srgbClr val="008000">
                <a:alpha val="84999"/>
              </a:srgbClr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785937" y="3804047"/>
            <a:ext cx="915158" cy="584295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700" dirty="0">
                <a:solidFill>
                  <a:schemeClr val="accent5">
                    <a:lumMod val="25000"/>
                  </a:schemeClr>
                </a:solidFill>
              </a:rPr>
              <a:t>4 micron</a:t>
            </a:r>
          </a:p>
          <a:p>
            <a:r>
              <a:rPr lang="en-US" sz="1700" dirty="0">
                <a:solidFill>
                  <a:schemeClr val="accent5">
                    <a:lumMod val="25000"/>
                  </a:schemeClr>
                </a:solidFill>
              </a:rPr>
              <a:t>pitch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2053828" y="3696891"/>
            <a:ext cx="321469" cy="0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72247"/>
                </a:srgbClr>
              </a:gs>
              <a:gs pos="100000">
                <a:srgbClr val="0B3280">
                  <a:alpha val="72247"/>
                </a:srgbClr>
              </a:gs>
            </a:gsLst>
            <a:lin ang="5400000" scaled="1"/>
          </a:gradFill>
          <a:ln w="38100" cap="flat" cmpd="sng" algn="ctr">
            <a:solidFill>
              <a:srgbClr val="008000">
                <a:alpha val="84999"/>
              </a:srgbClr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714751" y="3857625"/>
            <a:ext cx="1211870" cy="584295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700" dirty="0">
                <a:solidFill>
                  <a:schemeClr val="accent5">
                    <a:lumMod val="25000"/>
                  </a:schemeClr>
                </a:solidFill>
              </a:rPr>
              <a:t>DBI Copper</a:t>
            </a:r>
            <a:br>
              <a:rPr lang="en-US" sz="170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1700" dirty="0">
                <a:solidFill>
                  <a:schemeClr val="accent5">
                    <a:lumMod val="25000"/>
                  </a:schemeClr>
                </a:solidFill>
              </a:rPr>
              <a:t>pillars</a:t>
            </a:r>
          </a:p>
        </p:txBody>
      </p:sp>
      <p:pic>
        <p:nvPicPr>
          <p:cNvPr id="21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38" y="3804047"/>
            <a:ext cx="3339703" cy="254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84" y="4714875"/>
            <a:ext cx="4214813" cy="170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2F3946">
                    <a:alpha val="85097"/>
                  </a:srgbClr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 bwMode="auto">
          <a:xfrm flipH="1">
            <a:off x="3446859" y="4446984"/>
            <a:ext cx="375047" cy="857250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72247"/>
                </a:srgbClr>
              </a:gs>
              <a:gs pos="100000">
                <a:srgbClr val="0B3280">
                  <a:alpha val="72247"/>
                </a:srgbClr>
              </a:gs>
            </a:gsLst>
            <a:lin ang="5400000" scaled="1"/>
          </a:gradFill>
          <a:ln w="63500" cap="flat" cmpd="sng" algn="ctr">
            <a:solidFill>
              <a:srgbClr val="2F3946">
                <a:alpha val="84999"/>
              </a:srgbClr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7090172" y="2946797"/>
            <a:ext cx="267891" cy="1821656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72247"/>
                </a:srgbClr>
              </a:gs>
              <a:gs pos="100000">
                <a:srgbClr val="0B3280">
                  <a:alpha val="72247"/>
                </a:srgbClr>
              </a:gs>
            </a:gsLst>
            <a:lin ang="5400000" scaled="1"/>
          </a:gradFill>
          <a:ln w="63500" cap="flat" cmpd="sng" algn="ctr">
            <a:solidFill>
              <a:srgbClr val="2F3946">
                <a:alpha val="84999"/>
              </a:srgbClr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982266" y="910829"/>
            <a:ext cx="2618505" cy="324608"/>
          </a:xfrm>
          <a:prstGeom prst="rect">
            <a:avLst/>
          </a:prstGeom>
          <a:solidFill>
            <a:srgbClr val="FFFFFF"/>
          </a:solidFill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700" dirty="0" err="1">
                <a:solidFill>
                  <a:schemeClr val="accent5">
                    <a:lumMod val="25000"/>
                  </a:schemeClr>
                </a:solidFill>
              </a:rPr>
              <a:t>Ziptronix</a:t>
            </a:r>
            <a:r>
              <a:rPr lang="en-US" sz="1700" dirty="0">
                <a:solidFill>
                  <a:schemeClr val="accent5">
                    <a:lumMod val="25000"/>
                  </a:schemeClr>
                </a:solidFill>
              </a:rPr>
              <a:t> DBI bonding array</a:t>
            </a:r>
          </a:p>
        </p:txBody>
      </p:sp>
    </p:spTree>
    <p:extLst>
      <p:ext uri="{BB962C8B-B14F-4D97-AF65-F5344CB8AC3E}">
        <p14:creationId xmlns:p14="http://schemas.microsoft.com/office/powerpoint/2010/main" val="8093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Fabrication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6390"/>
            <a:ext cx="9144000" cy="3000513"/>
          </a:xfrm>
        </p:spPr>
        <p:txBody>
          <a:bodyPr/>
          <a:lstStyle/>
          <a:p>
            <a:r>
              <a:rPr lang="en-US" dirty="0" smtClean="0"/>
              <a:t>Oxide bond 3D chips to BNL sensors to form integrated sensor/electronics assemblies – in process now</a:t>
            </a:r>
          </a:p>
          <a:p>
            <a:pPr lvl="1"/>
            <a:r>
              <a:rPr lang="en-US" dirty="0" smtClean="0"/>
              <a:t>This will complete our initial 3D work with </a:t>
            </a:r>
            <a:r>
              <a:rPr lang="en-US" dirty="0" err="1" smtClean="0"/>
              <a:t>Tezzaron</a:t>
            </a:r>
            <a:r>
              <a:rPr lang="en-US" dirty="0" smtClean="0"/>
              <a:t> and </a:t>
            </a:r>
            <a:r>
              <a:rPr lang="en-US" dirty="0" err="1" smtClean="0"/>
              <a:t>Ziptronix</a:t>
            </a:r>
            <a:endParaRPr lang="en-US" dirty="0" smtClean="0"/>
          </a:p>
          <a:p>
            <a:pPr lvl="1"/>
            <a:r>
              <a:rPr lang="en-US" dirty="0" smtClean="0"/>
              <a:t>Should provide VIP(ILC), VICTR(CMS), and VIPIC(X-Ray) assemblies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15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22087" y="2805721"/>
            <a:ext cx="6032500" cy="4052279"/>
            <a:chOff x="1533663" y="2930521"/>
            <a:chExt cx="6032500" cy="4052279"/>
          </a:xfrm>
        </p:grpSpPr>
        <p:pic>
          <p:nvPicPr>
            <p:cNvPr id="6" name="Picture 5" descr="Zip_layou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663" y="2930521"/>
              <a:ext cx="6032500" cy="40522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05200" y="4273034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VICTR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85150" y="4285734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VICTR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20900" y="5803900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VIPIC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02200" y="5803900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VIPIC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19500" y="5803900"/>
              <a:ext cx="49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VIP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11900" y="5803900"/>
              <a:ext cx="49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VIP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001013" y="5643200"/>
            <a:ext cx="2120900" cy="6128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sensor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01013" y="5397500"/>
            <a:ext cx="2120900" cy="245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001013" y="5151800"/>
            <a:ext cx="2120900" cy="245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94713" y="5397500"/>
            <a:ext cx="139700" cy="2457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407413" y="5143500"/>
            <a:ext cx="139700" cy="2457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423413" y="5397500"/>
            <a:ext cx="139700" cy="2457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436113" y="5143500"/>
            <a:ext cx="139700" cy="2457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001013" y="4821084"/>
            <a:ext cx="2120900" cy="322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7280413" y="4648200"/>
            <a:ext cx="254000" cy="0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826513" y="4648200"/>
            <a:ext cx="254000" cy="0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372613" y="4648200"/>
            <a:ext cx="254000" cy="0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020063" y="4148234"/>
            <a:ext cx="21209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299463" y="4643534"/>
            <a:ext cx="254000" cy="0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845563" y="4643534"/>
            <a:ext cx="254000" cy="0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391663" y="4643534"/>
            <a:ext cx="254000" cy="0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280413" y="4160934"/>
            <a:ext cx="0" cy="35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845563" y="4160934"/>
            <a:ext cx="0" cy="35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588513" y="4135018"/>
            <a:ext cx="0" cy="35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458213" y="4821084"/>
            <a:ext cx="0" cy="35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023363" y="4821084"/>
            <a:ext cx="0" cy="35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766313" y="4795168"/>
            <a:ext cx="0" cy="35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020063" y="4530266"/>
            <a:ext cx="2120900" cy="117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001013" y="4703150"/>
            <a:ext cx="2120900" cy="117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299463" y="3873500"/>
            <a:ext cx="234950" cy="2615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8188463" y="3899416"/>
            <a:ext cx="234950" cy="2615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001013" y="3246132"/>
            <a:ext cx="2120900" cy="6128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sensor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15739" y="3823216"/>
            <a:ext cx="127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Bump bond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132492" y="4161966"/>
            <a:ext cx="53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TSV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956240" y="4474072"/>
            <a:ext cx="104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DBI bond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192858" y="4774168"/>
            <a:ext cx="53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TSV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010413" y="5204148"/>
            <a:ext cx="104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DBI bond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480313" y="2604869"/>
            <a:ext cx="2403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4-Layer stack of sensors </a:t>
            </a:r>
          </a:p>
          <a:p>
            <a:r>
              <a:rPr lang="en-US" dirty="0" smtClean="0"/>
              <a:t>And electronics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14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49913" cy="639763"/>
          </a:xfrm>
        </p:spPr>
        <p:txBody>
          <a:bodyPr/>
          <a:lstStyle/>
          <a:p>
            <a:r>
              <a:rPr lang="en-US" dirty="0" smtClean="0"/>
              <a:t>Chip-to-Wafer bond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4" y="639763"/>
            <a:ext cx="8047038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76700" y="925731"/>
            <a:ext cx="204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 step – DBI bond ROICs (VICTR, </a:t>
            </a:r>
            <a:br>
              <a:rPr lang="en-US" dirty="0" smtClean="0"/>
            </a:br>
            <a:r>
              <a:rPr lang="en-US" dirty="0" smtClean="0"/>
              <a:t>VIPIC, VIP) to BNL sensor wafer </a:t>
            </a:r>
            <a:endParaRPr lang="en-US" dirty="0"/>
          </a:p>
        </p:txBody>
      </p:sp>
      <p:pic>
        <p:nvPicPr>
          <p:cNvPr id="9" name="Picture 8" descr="3D_wafer_t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78006"/>
            <a:ext cx="30226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71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4641539" cy="595615"/>
          </a:xfrm>
        </p:spPr>
        <p:txBody>
          <a:bodyPr/>
          <a:lstStyle/>
          <a:p>
            <a:r>
              <a:rPr lang="en-US" dirty="0" smtClean="0"/>
              <a:t>Opportunities in 3 Dimensions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473195" y="32645"/>
            <a:ext cx="3507339" cy="2252271"/>
            <a:chOff x="4755059" y="160735"/>
            <a:chExt cx="4365501" cy="274029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3000"/>
            <a:stretch>
              <a:fillRect/>
            </a:stretch>
          </p:blipFill>
          <p:spPr bwMode="auto">
            <a:xfrm>
              <a:off x="4755059" y="160735"/>
              <a:ext cx="4365501" cy="2740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>
              <a:spLocks/>
            </p:cNvSpPr>
            <p:nvPr/>
          </p:nvSpPr>
          <p:spPr bwMode="auto">
            <a:xfrm>
              <a:off x="7778640" y="2240631"/>
              <a:ext cx="1044124" cy="22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200" kern="1200">
                  <a:solidFill>
                    <a:srgbClr val="000080"/>
                  </a:solidFill>
                  <a:ea typeface="ＭＳ Ｐゴシック" charset="0"/>
                  <a:cs typeface="ＭＳ Ｐゴシック" charset="0"/>
                </a:rPr>
                <a:t>Handle wafer</a:t>
              </a:r>
            </a:p>
          </p:txBody>
        </p:sp>
        <p:sp>
          <p:nvSpPr>
            <p:cNvPr id="7" name="Rectangle 6"/>
            <p:cNvSpPr>
              <a:spLocks/>
            </p:cNvSpPr>
            <p:nvPr/>
          </p:nvSpPr>
          <p:spPr bwMode="auto">
            <a:xfrm>
              <a:off x="7793338" y="1606623"/>
              <a:ext cx="513551" cy="22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200" kern="1200">
                  <a:solidFill>
                    <a:srgbClr val="000080"/>
                  </a:solidFill>
                  <a:ea typeface="ＭＳ Ｐゴシック" charset="0"/>
                  <a:cs typeface="ＭＳ Ｐゴシック" charset="0"/>
                </a:rPr>
                <a:t>sensor</a:t>
              </a:r>
            </a:p>
          </p:txBody>
        </p:sp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6235769" y="1923627"/>
              <a:ext cx="686355" cy="22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200" kern="1200">
                  <a:solidFill>
                    <a:srgbClr val="000080"/>
                  </a:solidFill>
                  <a:ea typeface="ＭＳ Ｐゴシック" charset="0"/>
                  <a:cs typeface="ＭＳ Ｐゴシック" charset="0"/>
                </a:rPr>
                <a:t>trenches</a:t>
              </a: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6607969" y="1689944"/>
              <a:ext cx="405185" cy="274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1200" kern="1200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6286500" y="1551533"/>
              <a:ext cx="309191" cy="416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1200" kern="1200"/>
            </a:p>
          </p:txBody>
        </p:sp>
        <p:sp>
          <p:nvSpPr>
            <p:cNvPr id="12" name="Rectangle 11"/>
            <p:cNvSpPr>
              <a:spLocks/>
            </p:cNvSpPr>
            <p:nvPr/>
          </p:nvSpPr>
          <p:spPr bwMode="auto">
            <a:xfrm>
              <a:off x="4892217" y="1494284"/>
              <a:ext cx="511493" cy="44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200" kern="120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Buried</a:t>
              </a:r>
            </a:p>
            <a:p>
              <a:pPr algn="ctr"/>
              <a:r>
                <a:rPr lang="en-US" sz="1200" kern="120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oxide</a:t>
              </a: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H="1">
              <a:off x="5464969" y="1580555"/>
              <a:ext cx="405185" cy="2734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1200" kern="1200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 bwMode="auto">
            <a:xfrm>
              <a:off x="7843561" y="1034406"/>
              <a:ext cx="909820" cy="44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200" kern="1200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readout</a:t>
              </a:r>
            </a:p>
            <a:p>
              <a:pPr algn="ctr"/>
              <a:r>
                <a:rPr lang="en-US" sz="1200" kern="1200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IC and pads</a:t>
              </a:r>
            </a:p>
          </p:txBody>
        </p:sp>
        <p:sp>
          <p:nvSpPr>
            <p:cNvPr id="15" name="Rectangle 14"/>
            <p:cNvSpPr>
              <a:spLocks/>
            </p:cNvSpPr>
            <p:nvPr/>
          </p:nvSpPr>
          <p:spPr bwMode="auto">
            <a:xfrm>
              <a:off x="5216498" y="1249438"/>
              <a:ext cx="880921" cy="22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200" kern="1200" dirty="0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200 micron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73" y="595615"/>
            <a:ext cx="3648824" cy="2497087"/>
          </a:xfrm>
          <a:prstGeom prst="rect">
            <a:avLst/>
          </a:prstGeom>
        </p:spPr>
      </p:pic>
      <p:pic>
        <p:nvPicPr>
          <p:cNvPr id="18" name="Picture 12" descr="panel_with_digital_sipms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0242" y="4675016"/>
            <a:ext cx="5693758" cy="152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289" y="2331573"/>
            <a:ext cx="4699904" cy="17500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5753" y="2874074"/>
            <a:ext cx="3429144" cy="92333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CMS </a:t>
            </a:r>
            <a:r>
              <a:rPr lang="en-US" dirty="0"/>
              <a:t>Level 1 track trigger</a:t>
            </a:r>
          </a:p>
          <a:p>
            <a:r>
              <a:rPr lang="en-US" dirty="0" smtClean="0"/>
              <a:t>- Correlate hits in adjacent layers</a:t>
            </a:r>
          </a:p>
          <a:p>
            <a:r>
              <a:rPr lang="en-US" dirty="0" smtClean="0"/>
              <a:t>to filter out low momentum tracks</a:t>
            </a:r>
          </a:p>
        </p:txBody>
      </p:sp>
      <p:pic>
        <p:nvPicPr>
          <p:cNvPr id="17" name="Content Placeholder 3" descr="3D PRAM Array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85866"/>
            <a:ext cx="2865841" cy="297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055370" y="4317107"/>
            <a:ext cx="1989735" cy="1477328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CMS – Use stack of </a:t>
            </a:r>
            <a:br>
              <a:rPr lang="en-US" dirty="0" smtClean="0"/>
            </a:br>
            <a:r>
              <a:rPr lang="en-US" dirty="0" smtClean="0"/>
              <a:t>3D tiers to emulate</a:t>
            </a:r>
            <a:br>
              <a:rPr lang="en-US" dirty="0" smtClean="0"/>
            </a:br>
            <a:r>
              <a:rPr lang="en-US" dirty="0" smtClean="0"/>
              <a:t>tracker layers for </a:t>
            </a:r>
            <a:br>
              <a:rPr lang="en-US" dirty="0" smtClean="0"/>
            </a:br>
            <a:r>
              <a:rPr lang="en-US" dirty="0" smtClean="0"/>
              <a:t>CAM –based track</a:t>
            </a:r>
            <a:br>
              <a:rPr lang="en-US" dirty="0" smtClean="0"/>
            </a:br>
            <a:r>
              <a:rPr lang="en-US" dirty="0" smtClean="0"/>
              <a:t>recognition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52074" y="6197468"/>
            <a:ext cx="5277857" cy="64633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Use TSVs to connect each </a:t>
            </a:r>
            <a:r>
              <a:rPr lang="en-US" dirty="0" err="1" smtClean="0"/>
              <a:t>SiPM</a:t>
            </a:r>
            <a:r>
              <a:rPr lang="en-US" dirty="0" smtClean="0"/>
              <a:t> </a:t>
            </a:r>
            <a:r>
              <a:rPr lang="en-US" dirty="0" err="1" smtClean="0"/>
              <a:t>subpixel</a:t>
            </a:r>
            <a:r>
              <a:rPr lang="en-US" dirty="0" smtClean="0"/>
              <a:t> to quenching,</a:t>
            </a:r>
          </a:p>
          <a:p>
            <a:r>
              <a:rPr lang="en-US" dirty="0" smtClean="0"/>
              <a:t>timing, and</a:t>
            </a:r>
            <a:r>
              <a:rPr lang="en-US" dirty="0"/>
              <a:t> </a:t>
            </a:r>
            <a:r>
              <a:rPr lang="en-US" dirty="0" smtClean="0"/>
              <a:t>control electronics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382617" y="1728863"/>
            <a:ext cx="4134465" cy="92333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Combine active edge and 3D </a:t>
            </a:r>
          </a:p>
          <a:p>
            <a:r>
              <a:rPr lang="en-US" dirty="0" smtClean="0"/>
              <a:t>electronics to produce tiled sensors</a:t>
            </a:r>
            <a:br>
              <a:rPr lang="en-US" dirty="0" smtClean="0"/>
            </a:br>
            <a:r>
              <a:rPr lang="en-US" dirty="0" smtClean="0"/>
              <a:t>combined with ROICs for large area arrays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821357" y="4041539"/>
            <a:ext cx="3919922" cy="64633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Use two layers of 3D </a:t>
            </a:r>
            <a:r>
              <a:rPr lang="en-US" dirty="0" err="1" smtClean="0"/>
              <a:t>SiPMs</a:t>
            </a:r>
            <a:r>
              <a:rPr lang="en-US" dirty="0" smtClean="0"/>
              <a:t> to produce fast, low power, low noise trackers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48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4343400" cy="838200"/>
          </a:xfrm>
        </p:spPr>
        <p:txBody>
          <a:bodyPr rIns="132080" anchor="t">
            <a:normAutofit fontScale="90000"/>
          </a:bodyPr>
          <a:lstStyle/>
          <a:p>
            <a:pPr indent="0" eaLnBrk="1" hangingPunct="1"/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3D - Thinned </a:t>
            </a:r>
            <a:r>
              <a:rPr lang="en-US" dirty="0">
                <a:latin typeface="Arial" charset="0"/>
                <a:ea typeface="ヒラギノ角ゴ ProN W3" charset="0"/>
                <a:cs typeface="ヒラギノ角ゴ ProN W3" charset="0"/>
              </a:rPr>
              <a:t>Detectors and Radiation Tolerance </a:t>
            </a:r>
          </a:p>
        </p:txBody>
      </p:sp>
      <p:sp>
        <p:nvSpPr>
          <p:cNvPr id="5734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990600"/>
            <a:ext cx="4648200" cy="5867400"/>
          </a:xfrm>
        </p:spPr>
        <p:txBody>
          <a:bodyPr rIns="132080"/>
          <a:lstStyle/>
          <a:p>
            <a:pPr eaLnBrk="1" hangingPunct="1"/>
            <a:r>
              <a:rPr lang="en-US" dirty="0">
                <a:latin typeface="Cambria" charset="0"/>
                <a:ea typeface="ヒラギノ角ゴ ProN W3" charset="0"/>
              </a:rPr>
              <a:t>Radiation reduces the mean free path of charge carriers in silicon</a:t>
            </a:r>
          </a:p>
          <a:p>
            <a:pPr marL="782638" lvl="1" eaLnBrk="1" hangingPunct="1"/>
            <a:r>
              <a:rPr lang="en-US" dirty="0">
                <a:latin typeface="Cambria" charset="0"/>
                <a:ea typeface="ヒラギノ角ゴ ProN W3" charset="0"/>
              </a:rPr>
              <a:t>Thinned detectors collect almost as much charge as thicker detectors after irradiation</a:t>
            </a:r>
          </a:p>
          <a:p>
            <a:pPr marL="782638" lvl="1" eaLnBrk="1" hangingPunct="1"/>
            <a:r>
              <a:rPr lang="en-US" dirty="0">
                <a:latin typeface="Cambria" charset="0"/>
                <a:ea typeface="ヒラギノ角ゴ ProN W3" charset="0"/>
              </a:rPr>
              <a:t>Depletion voltage is much lower (V</a:t>
            </a:r>
            <a:r>
              <a:rPr lang="en-US" baseline="-25000" dirty="0">
                <a:latin typeface="Cambria" charset="0"/>
                <a:ea typeface="ヒラギノ角ゴ ProN W3" charset="0"/>
              </a:rPr>
              <a:t>d</a:t>
            </a:r>
            <a:r>
              <a:rPr lang="en-US" dirty="0">
                <a:latin typeface="Cambria" charset="0"/>
                <a:ea typeface="ヒラギノ角ゴ ProN W3" charset="0"/>
              </a:rPr>
              <a:t>~thickness</a:t>
            </a:r>
            <a:r>
              <a:rPr lang="en-US" baseline="30000" dirty="0">
                <a:latin typeface="Symbol" charset="0"/>
                <a:ea typeface="ヒラギノ角ゴ ProN W3" charset="0"/>
                <a:cs typeface="Symbol" charset="0"/>
                <a:sym typeface="Symbol" charset="0"/>
              </a:rPr>
              <a:t>2</a:t>
            </a:r>
            <a:r>
              <a:rPr lang="en-US" dirty="0">
                <a:latin typeface="Cambria" charset="0"/>
                <a:ea typeface="ヒラギノ角ゴ ProN W3" charset="0"/>
              </a:rPr>
              <a:t>) </a:t>
            </a:r>
          </a:p>
          <a:p>
            <a:pPr marL="782638" lvl="1" eaLnBrk="1" hangingPunct="1"/>
            <a:r>
              <a:rPr lang="en-US" dirty="0">
                <a:latin typeface="Cambria" charset="0"/>
                <a:ea typeface="ヒラギノ角ゴ ProN W3" charset="0"/>
              </a:rPr>
              <a:t>Leakage current is lower ~ t</a:t>
            </a:r>
          </a:p>
          <a:p>
            <a:pPr eaLnBrk="1" hangingPunct="1"/>
            <a:r>
              <a:rPr lang="en-US" dirty="0">
                <a:latin typeface="Cambria" charset="0"/>
                <a:ea typeface="ヒラギノ角ゴ ProN W3" charset="0"/>
              </a:rPr>
              <a:t>Of course the initial signal is 3-6 times lower … </a:t>
            </a:r>
          </a:p>
          <a:p>
            <a:pPr eaLnBrk="1" hangingPunct="1"/>
            <a:r>
              <a:rPr lang="en-US" dirty="0" smtClean="0">
                <a:latin typeface="Cambria" charset="0"/>
                <a:ea typeface="ヒラギノ角ゴ ProN W3" charset="0"/>
              </a:rPr>
              <a:t>3D thinning and interconnect technologies enable fabrication and handling of these thinned devices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rgbClr val="FF6600"/>
                </a:solidFill>
                <a:latin typeface="Cambria" charset="0"/>
                <a:ea typeface="ヒラギノ角ゴ ProN W3" charset="0"/>
              </a:rPr>
              <a:t/>
            </a:r>
            <a:br>
              <a:rPr lang="en-US" dirty="0" smtClean="0">
                <a:solidFill>
                  <a:srgbClr val="FF6600"/>
                </a:solidFill>
                <a:latin typeface="Cambria" charset="0"/>
                <a:ea typeface="ヒラギノ角ゴ ProN W3" charset="0"/>
              </a:rPr>
            </a:br>
            <a:r>
              <a:rPr lang="en-US" dirty="0" smtClean="0">
                <a:solidFill>
                  <a:srgbClr val="FF6600"/>
                </a:solidFill>
                <a:latin typeface="Cambria" charset="0"/>
                <a:ea typeface="ヒラギノ角ゴ ProN W3" charset="0"/>
              </a:rPr>
              <a:t>3D </a:t>
            </a:r>
            <a:r>
              <a:rPr lang="en-US" dirty="0">
                <a:solidFill>
                  <a:srgbClr val="FF6600"/>
                </a:solidFill>
                <a:latin typeface="Cambria" charset="0"/>
                <a:ea typeface="ヒラギノ角ゴ ProN W3" charset="0"/>
              </a:rPr>
              <a:t>detectors (Parker, Kenny) address this problem using deep etching 3D technology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4B736FED-F746-9345-8791-9E3A0F53B03A}" type="slidenum">
              <a:rPr lang="en-US" sz="1400">
                <a:cs typeface="Arial" charset="0"/>
              </a:rPr>
              <a:pPr eaLnBrk="1" hangingPunct="1"/>
              <a:t>18</a:t>
            </a:fld>
            <a:endParaRPr lang="en-US" sz="1400">
              <a:cs typeface="Arial" charset="0"/>
            </a:endParaRPr>
          </a:p>
        </p:txBody>
      </p:sp>
      <p:pic>
        <p:nvPicPr>
          <p:cNvPr id="5734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700" y="109538"/>
            <a:ext cx="43116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6925" y="3416300"/>
            <a:ext cx="453707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Rectangle 6"/>
          <p:cNvSpPr>
            <a:spLocks/>
          </p:cNvSpPr>
          <p:nvPr/>
        </p:nvSpPr>
        <p:spPr bwMode="auto">
          <a:xfrm>
            <a:off x="5873750" y="6232525"/>
            <a:ext cx="16351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rgbClr val="009999"/>
                </a:solidFill>
                <a:cs typeface="Arial" charset="0"/>
              </a:rPr>
              <a:t>(G. Kramberger)</a:t>
            </a:r>
          </a:p>
        </p:txBody>
      </p:sp>
    </p:spTree>
    <p:extLst>
      <p:ext uri="{BB962C8B-B14F-4D97-AF65-F5344CB8AC3E}">
        <p14:creationId xmlns:p14="http://schemas.microsoft.com/office/powerpoint/2010/main" val="146534299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For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1087"/>
            <a:ext cx="8915400" cy="2898087"/>
          </a:xfrm>
        </p:spPr>
        <p:txBody>
          <a:bodyPr>
            <a:normAutofit/>
          </a:bodyPr>
          <a:lstStyle/>
          <a:p>
            <a:r>
              <a:rPr lang="en-US" dirty="0" smtClean="0"/>
              <a:t>Eric </a:t>
            </a:r>
            <a:r>
              <a:rPr lang="en-US" dirty="0" err="1" smtClean="0"/>
              <a:t>Fossum</a:t>
            </a:r>
            <a:r>
              <a:rPr lang="en-US" dirty="0" smtClean="0"/>
              <a:t> will be talking at Fermilab about Monolithic Active Pixels – MAPS – at the inventors meeting next week </a:t>
            </a:r>
          </a:p>
          <a:p>
            <a:r>
              <a:rPr lang="en-US" dirty="0" smtClean="0"/>
              <a:t>This technology is also promising for HEP – planned for ALICE upgrade and installed in STAR</a:t>
            </a:r>
          </a:p>
          <a:p>
            <a:r>
              <a:rPr lang="en-US" dirty="0" smtClean="0"/>
              <a:t>Major issues for HEP – analog-digital coupling in thin layers and parasitic charge collection in PMOS transistors</a:t>
            </a:r>
          </a:p>
          <a:p>
            <a:r>
              <a:rPr lang="en-US" dirty="0" smtClean="0"/>
              <a:t>Can be solved by putting digital on top layer of 3D stack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9174"/>
            <a:ext cx="9144000" cy="2912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76500" y="6352143"/>
            <a:ext cx="3428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(APSEL 3D chip in </a:t>
            </a:r>
            <a:r>
              <a:rPr lang="en-US" dirty="0" err="1" smtClean="0"/>
              <a:t>Tezzaron</a:t>
            </a:r>
            <a:r>
              <a:rPr lang="en-US" dirty="0" smtClean="0"/>
              <a:t> 3D run)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964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734"/>
            <a:ext cx="3238500" cy="2428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262" y="2819400"/>
            <a:ext cx="1873159" cy="2101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6934" y="0"/>
            <a:ext cx="4740169" cy="622300"/>
          </a:xfrm>
        </p:spPr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993774"/>
            <a:ext cx="2743427" cy="1825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000" y="1003300"/>
            <a:ext cx="2540000" cy="1612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" y="4332506"/>
            <a:ext cx="2374900" cy="2364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8539" y="4791075"/>
            <a:ext cx="2675461" cy="2066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500" y="4013723"/>
            <a:ext cx="2861631" cy="20256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91451" y="2819400"/>
            <a:ext cx="360868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LHC proton-proton collider upgrades</a:t>
            </a:r>
          </a:p>
          <a:p>
            <a:pPr algn="ctr"/>
            <a:r>
              <a:rPr lang="en-US" dirty="0" smtClean="0"/>
              <a:t>Silicon tracking replacement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04900" y="787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77731" y="818634"/>
            <a:ext cx="87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04462" y="602734"/>
            <a:ext cx="87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45815" y="6050520"/>
            <a:ext cx="323678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New generations of experiments</a:t>
            </a:r>
          </a:p>
          <a:p>
            <a:pPr algn="ctr"/>
            <a:r>
              <a:rPr lang="en-US" dirty="0" smtClean="0"/>
              <a:t>For lepton colliders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09889" y="3829057"/>
            <a:ext cx="48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34872" y="3644391"/>
            <a:ext cx="48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84119" y="2740290"/>
            <a:ext cx="151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013161" cy="8186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161791"/>
            <a:ext cx="1277034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18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2946394"/>
            <a:ext cx="5295900" cy="3624269"/>
          </a:xfrm>
          <a:prstGeom prst="rect">
            <a:avLst/>
          </a:prstGeom>
        </p:spPr>
      </p:pic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276821" y="35719"/>
            <a:ext cx="5473898" cy="83939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200" b="1" dirty="0" smtClean="0">
                <a:solidFill>
                  <a:srgbClr val="0000FF"/>
                </a:solidFill>
              </a:rPr>
              <a:t>● </a:t>
            </a:r>
            <a:r>
              <a:rPr lang="en-US" sz="2200" b="1" dirty="0">
                <a:solidFill>
                  <a:srgbClr val="800000"/>
                </a:solidFill>
              </a:rPr>
              <a:t>● 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CMS Track Trigger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30300"/>
            <a:ext cx="8956477" cy="5656263"/>
          </a:xfrm>
        </p:spPr>
        <p:txBody>
          <a:bodyPr>
            <a:normAutofit/>
          </a:bodyPr>
          <a:lstStyle/>
          <a:p>
            <a:pPr marL="0" indent="0">
              <a:defRPr/>
            </a:pPr>
            <a:r>
              <a:rPr lang="en-US" sz="2200" dirty="0" smtClean="0"/>
              <a:t> CMS </a:t>
            </a:r>
            <a:r>
              <a:rPr lang="en-US" sz="2200" dirty="0"/>
              <a:t>will need a L1 trigger </a:t>
            </a:r>
            <a:r>
              <a:rPr lang="en-US" sz="2200" dirty="0" smtClean="0"/>
              <a:t>based </a:t>
            </a:r>
            <a:r>
              <a:rPr lang="en-US" sz="2200" dirty="0"/>
              <a:t>on </a:t>
            </a:r>
            <a:r>
              <a:rPr lang="en-US" sz="2200" dirty="0" smtClean="0"/>
              <a:t>fully </a:t>
            </a:r>
            <a:br>
              <a:rPr lang="en-US" sz="2200" dirty="0" smtClean="0"/>
            </a:br>
            <a:r>
              <a:rPr lang="en-US" sz="2200" dirty="0" smtClean="0"/>
              <a:t>reconstructing tracks </a:t>
            </a:r>
            <a:r>
              <a:rPr lang="en-US" sz="2200" dirty="0"/>
              <a:t>at level 1 </a:t>
            </a:r>
            <a:r>
              <a:rPr lang="en-US" sz="2200" dirty="0" smtClean="0"/>
              <a:t>(6 </a:t>
            </a:r>
            <a:r>
              <a:rPr lang="en-US" sz="2200" dirty="0" err="1" smtClean="0">
                <a:latin typeface="Symbol" charset="2"/>
                <a:cs typeface="Symbol" charset="2"/>
              </a:rPr>
              <a:t>m</a:t>
            </a:r>
            <a:r>
              <a:rPr lang="en-US" sz="2200" dirty="0" err="1" smtClean="0"/>
              <a:t>s</a:t>
            </a:r>
            <a:r>
              <a:rPr lang="en-US" sz="2200" dirty="0" smtClean="0"/>
              <a:t>) for </a:t>
            </a:r>
            <a:r>
              <a:rPr lang="en-US" sz="2200" dirty="0"/>
              <a:t>HL-LHC </a:t>
            </a:r>
            <a:r>
              <a:rPr lang="en-US" sz="2200" dirty="0" smtClean="0"/>
              <a:t>in </a:t>
            </a:r>
            <a:r>
              <a:rPr lang="en-US" sz="2200" dirty="0"/>
              <a:t>the </a:t>
            </a:r>
            <a:r>
              <a:rPr lang="en-US" sz="2200" dirty="0" smtClean="0"/>
              <a:t>mid</a:t>
            </a:r>
            <a:r>
              <a:rPr lang="en-US" sz="2200" dirty="0"/>
              <a:t>-2020’s . </a:t>
            </a:r>
          </a:p>
          <a:p>
            <a:pPr>
              <a:defRPr/>
            </a:pPr>
            <a:r>
              <a:rPr lang="en-US" sz="2200" dirty="0" smtClean="0"/>
              <a:t>Must </a:t>
            </a:r>
            <a:r>
              <a:rPr lang="en-US" sz="2200" dirty="0"/>
              <a:t>be (40MHz/100kHz)=</a:t>
            </a:r>
            <a:r>
              <a:rPr lang="en-US" sz="2200" dirty="0">
                <a:solidFill>
                  <a:srgbClr val="A8184B"/>
                </a:solidFill>
              </a:rPr>
              <a:t>400 times </a:t>
            </a:r>
            <a:r>
              <a:rPr lang="en-US" sz="2200" dirty="0" smtClean="0">
                <a:solidFill>
                  <a:srgbClr val="A8184B"/>
                </a:solidFill>
              </a:rPr>
              <a:t>faster</a:t>
            </a:r>
            <a:r>
              <a:rPr lang="en-US" sz="2200" dirty="0" smtClean="0"/>
              <a:t> </a:t>
            </a:r>
            <a:r>
              <a:rPr lang="en-US" sz="2200" dirty="0"/>
              <a:t>than </a:t>
            </a:r>
            <a:r>
              <a:rPr lang="en-US" sz="2200" dirty="0" smtClean="0"/>
              <a:t>existing triggers systems</a:t>
            </a:r>
          </a:p>
          <a:p>
            <a:pPr>
              <a:defRPr/>
            </a:pPr>
            <a:r>
              <a:rPr lang="en-US" sz="2200" dirty="0" smtClean="0"/>
              <a:t>Must filter the data</a:t>
            </a:r>
          </a:p>
          <a:p>
            <a:pPr marL="303599" lvl="1" indent="-214305">
              <a:defRPr/>
            </a:pPr>
            <a:r>
              <a:rPr lang="en-US" sz="2200" dirty="0" smtClean="0"/>
              <a:t>Good </a:t>
            </a:r>
            <a:r>
              <a:rPr lang="en-US" sz="2200" dirty="0"/>
              <a:t>Z resolution to reduce background event </a:t>
            </a:r>
            <a:endParaRPr lang="en-US" sz="2200" dirty="0" smtClean="0"/>
          </a:p>
          <a:p>
            <a:pPr marL="303599" lvl="1" indent="-214305">
              <a:defRPr/>
            </a:pPr>
            <a:r>
              <a:rPr lang="en-US" sz="2200" dirty="0" smtClean="0"/>
              <a:t>Limit </a:t>
            </a:r>
            <a:r>
              <a:rPr lang="en-US" sz="2200" dirty="0"/>
              <a:t>rate at the front end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by </a:t>
            </a:r>
            <a:r>
              <a:rPr lang="en-US" sz="2200" dirty="0"/>
              <a:t>using </a:t>
            </a:r>
            <a:r>
              <a:rPr lang="en-US" sz="2200" dirty="0" smtClean="0"/>
              <a:t>correlations between </a:t>
            </a:r>
            <a:br>
              <a:rPr lang="en-US" sz="2200" dirty="0" smtClean="0"/>
            </a:br>
            <a:r>
              <a:rPr lang="en-US" sz="2200" dirty="0" smtClean="0"/>
              <a:t>layers. </a:t>
            </a:r>
          </a:p>
          <a:p>
            <a:pPr marL="303599" lvl="1" indent="-214305">
              <a:defRPr/>
            </a:pPr>
            <a:r>
              <a:rPr lang="en-US" sz="2200" dirty="0" smtClean="0"/>
              <a:t>Must communicate between </a:t>
            </a:r>
            <a:br>
              <a:rPr lang="en-US" sz="2200" dirty="0" smtClean="0"/>
            </a:br>
            <a:r>
              <a:rPr lang="en-US" sz="2200" dirty="0" smtClean="0"/>
              <a:t>adjacent chips to avoid gaps </a:t>
            </a:r>
            <a:br>
              <a:rPr lang="en-US" sz="2200" dirty="0" smtClean="0"/>
            </a:br>
            <a:r>
              <a:rPr lang="en-US" sz="2200" dirty="0" smtClean="0"/>
              <a:t>in z coverage.</a:t>
            </a:r>
          </a:p>
          <a:p>
            <a:pPr marL="89294" lvl="1" indent="0">
              <a:buNone/>
              <a:defRPr/>
            </a:pPr>
            <a:r>
              <a:rPr lang="en-US" sz="2200" dirty="0" smtClean="0">
                <a:solidFill>
                  <a:schemeClr val="tx2"/>
                </a:solidFill>
              </a:rPr>
              <a:t>2.5 or 3D </a:t>
            </a:r>
            <a:r>
              <a:rPr lang="en-US" sz="2200" dirty="0">
                <a:solidFill>
                  <a:schemeClr val="tx2"/>
                </a:solidFill>
              </a:rPr>
              <a:t>is a key enabling </a:t>
            </a:r>
            <a:r>
              <a:rPr lang="en-US" sz="2200" dirty="0" smtClean="0">
                <a:solidFill>
                  <a:schemeClr val="tx2"/>
                </a:solidFill>
              </a:rPr>
              <a:t/>
            </a:r>
            <a:br>
              <a:rPr lang="en-US" sz="2200" dirty="0" smtClean="0">
                <a:solidFill>
                  <a:schemeClr val="tx2"/>
                </a:solidFill>
              </a:rPr>
            </a:br>
            <a:r>
              <a:rPr lang="en-US" sz="2200" dirty="0" smtClean="0">
                <a:solidFill>
                  <a:schemeClr val="tx2"/>
                </a:solidFill>
              </a:rPr>
              <a:t>technology for full coverage in </a:t>
            </a:r>
            <a:br>
              <a:rPr lang="en-US" sz="2200" dirty="0" smtClean="0">
                <a:solidFill>
                  <a:schemeClr val="tx2"/>
                </a:solidFill>
              </a:rPr>
            </a:br>
            <a:r>
              <a:rPr lang="en-US" sz="2200" dirty="0" smtClean="0">
                <a:solidFill>
                  <a:schemeClr val="tx2"/>
                </a:solidFill>
              </a:rPr>
              <a:t>the module</a:t>
            </a: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2639" y="64052"/>
            <a:ext cx="2861961" cy="1363354"/>
          </a:xfrm>
          <a:prstGeom prst="rect">
            <a:avLst/>
          </a:prstGeom>
          <a:noFill/>
          <a:ln w="38100" cmpd="sng">
            <a:solidFill>
              <a:schemeClr val="accent1">
                <a:lumMod val="75000"/>
                <a:alpha val="84999"/>
              </a:schemeClr>
            </a:solidFill>
          </a:ln>
        </p:spPr>
        <p:txBody>
          <a:bodyPr wrap="none" lIns="64291" tIns="32146" rIns="64291" bIns="32146" rtlCol="0">
            <a:spAutoFit/>
          </a:bodyPr>
          <a:lstStyle/>
          <a:p>
            <a:pPr marL="285750" indent="-285750">
              <a:buClr>
                <a:srgbClr val="FD7D27"/>
              </a:buClr>
              <a:buSzPct val="200000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&lt;25 micron pixels</a:t>
            </a:r>
          </a:p>
          <a:p>
            <a:pPr marL="241093" indent="-241093">
              <a:buClr>
                <a:schemeClr val="accent5">
                  <a:lumMod val="75000"/>
                </a:schemeClr>
              </a:buClr>
              <a:buSzPct val="200000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50-100 micron thick sensors</a:t>
            </a:r>
          </a:p>
          <a:p>
            <a:pPr marL="241093" indent="-241093">
              <a:buClr>
                <a:srgbClr val="3366FF"/>
              </a:buClr>
              <a:buSzPct val="200000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Large area ~ 100 m</a:t>
            </a:r>
            <a:r>
              <a:rPr lang="en-US" sz="1700" baseline="30000" dirty="0">
                <a:solidFill>
                  <a:srgbClr val="000000"/>
                </a:solidFill>
              </a:rPr>
              <a:t>2</a:t>
            </a:r>
          </a:p>
          <a:p>
            <a:pPr marL="241093" indent="-241093">
              <a:buClr>
                <a:srgbClr val="FF0000"/>
              </a:buClr>
              <a:buSzPct val="200000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ns time resolution</a:t>
            </a:r>
          </a:p>
          <a:p>
            <a:pPr marL="241093" indent="-241093">
              <a:buClr>
                <a:srgbClr val="660066"/>
              </a:buClr>
              <a:buSzPct val="200000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Radiation hard</a:t>
            </a:r>
          </a:p>
        </p:txBody>
      </p:sp>
      <p:sp>
        <p:nvSpPr>
          <p:cNvPr id="11" name="Freeform 10"/>
          <p:cNvSpPr/>
          <p:nvPr/>
        </p:nvSpPr>
        <p:spPr>
          <a:xfrm>
            <a:off x="5994400" y="3225800"/>
            <a:ext cx="1168400" cy="2616200"/>
          </a:xfrm>
          <a:custGeom>
            <a:avLst/>
            <a:gdLst>
              <a:gd name="connsiteX0" fmla="*/ 0 w 1066800"/>
              <a:gd name="connsiteY0" fmla="*/ 2616200 h 2616200"/>
              <a:gd name="connsiteX1" fmla="*/ 152400 w 1066800"/>
              <a:gd name="connsiteY1" fmla="*/ 1854200 h 2616200"/>
              <a:gd name="connsiteX2" fmla="*/ 673100 w 1066800"/>
              <a:gd name="connsiteY2" fmla="*/ 635000 h 2616200"/>
              <a:gd name="connsiteX3" fmla="*/ 1066800 w 1066800"/>
              <a:gd name="connsiteY3" fmla="*/ 0 h 261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6800" h="2616200">
                <a:moveTo>
                  <a:pt x="0" y="2616200"/>
                </a:moveTo>
                <a:cubicBezTo>
                  <a:pt x="20108" y="2400300"/>
                  <a:pt x="40217" y="2184400"/>
                  <a:pt x="152400" y="1854200"/>
                </a:cubicBezTo>
                <a:cubicBezTo>
                  <a:pt x="264583" y="1524000"/>
                  <a:pt x="520700" y="944033"/>
                  <a:pt x="673100" y="635000"/>
                </a:cubicBezTo>
                <a:cubicBezTo>
                  <a:pt x="825500" y="325967"/>
                  <a:pt x="1066800" y="0"/>
                  <a:pt x="106680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62800" y="2946394"/>
            <a:ext cx="817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Low </a:t>
            </a:r>
            <a:r>
              <a:rPr lang="en-US" dirty="0" err="1" smtClean="0">
                <a:solidFill>
                  <a:srgbClr val="FF0000"/>
                </a:solidFill>
              </a:rPr>
              <a:t>pt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Implementation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47394" y="2445782"/>
            <a:ext cx="3124197" cy="147082"/>
          </a:xfrm>
          <a:prstGeom prst="rect">
            <a:avLst/>
          </a:prstGeom>
          <a:pattFill prst="ltHorz">
            <a:fgClr>
              <a:srgbClr val="0000FF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47395" y="5506482"/>
            <a:ext cx="6324600" cy="165100"/>
          </a:xfrm>
          <a:prstGeom prst="rect">
            <a:avLst/>
          </a:prstGeom>
          <a:pattFill prst="lgGrid">
            <a:fgClr>
              <a:prstClr val="black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92200" y="4592082"/>
            <a:ext cx="3265095" cy="8111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961482" y="2678723"/>
            <a:ext cx="149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Strip tier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077070" y="4129048"/>
            <a:ext cx="99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tier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1491328" y="540322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863861" y="540322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236394" y="540322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608927" y="540322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981460" y="540322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353993" y="540322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726526" y="540322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99059" y="540322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844125" y="540322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216658" y="540322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589191" y="540322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961724" y="540322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334257" y="540322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706790" y="540322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079323" y="540322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451856" y="540322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347395" y="1505982"/>
            <a:ext cx="2703446" cy="3487641"/>
            <a:chOff x="1347395" y="1505982"/>
            <a:chExt cx="2703446" cy="3487641"/>
          </a:xfrm>
        </p:grpSpPr>
        <p:sp>
          <p:nvSpPr>
            <p:cNvPr id="9" name="Isosceles Triangle 8"/>
            <p:cNvSpPr/>
            <p:nvPr/>
          </p:nvSpPr>
          <p:spPr>
            <a:xfrm rot="16200000">
              <a:off x="2455606" y="1555125"/>
              <a:ext cx="390388" cy="292102"/>
            </a:xfrm>
            <a:prstGeom prst="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47395" y="1505982"/>
              <a:ext cx="1676400" cy="81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16200000">
              <a:off x="2241360" y="1933085"/>
              <a:ext cx="390388" cy="292102"/>
            </a:xfrm>
            <a:prstGeom prst="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Elbow Connector 12"/>
            <p:cNvCxnSpPr>
              <a:stCxn id="11" idx="3"/>
            </p:cNvCxnSpPr>
            <p:nvPr/>
          </p:nvCxnSpPr>
          <p:spPr>
            <a:xfrm>
              <a:off x="2582605" y="2079136"/>
              <a:ext cx="1253990" cy="366646"/>
            </a:xfrm>
            <a:prstGeom prst="bentConnector3">
              <a:avLst>
                <a:gd name="adj1" fmla="val 101651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lbow Connector 16"/>
            <p:cNvCxnSpPr/>
            <p:nvPr/>
          </p:nvCxnSpPr>
          <p:spPr>
            <a:xfrm>
              <a:off x="2796851" y="1712490"/>
              <a:ext cx="1253990" cy="733292"/>
            </a:xfrm>
            <a:prstGeom prst="bentConnector3">
              <a:avLst>
                <a:gd name="adj1" fmla="val 91523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Manual Operation 41"/>
            <p:cNvSpPr/>
            <p:nvPr/>
          </p:nvSpPr>
          <p:spPr>
            <a:xfrm rot="5400000">
              <a:off x="1380499" y="1753834"/>
              <a:ext cx="632238" cy="366646"/>
            </a:xfrm>
            <a:prstGeom prst="flowChartManualOperation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>
              <a:stCxn id="9" idx="0"/>
            </p:cNvCxnSpPr>
            <p:nvPr/>
          </p:nvCxnSpPr>
          <p:spPr>
            <a:xfrm flipH="1">
              <a:off x="1863861" y="1701176"/>
              <a:ext cx="640888" cy="1131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11" idx="0"/>
            </p:cNvCxnSpPr>
            <p:nvPr/>
          </p:nvCxnSpPr>
          <p:spPr>
            <a:xfrm flipH="1">
              <a:off x="1879942" y="2079136"/>
              <a:ext cx="41056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/>
            <p:cNvCxnSpPr>
              <a:stCxn id="42" idx="2"/>
            </p:cNvCxnSpPr>
            <p:nvPr/>
          </p:nvCxnSpPr>
          <p:spPr>
            <a:xfrm rot="10800000" flipV="1">
              <a:off x="1482373" y="1937157"/>
              <a:ext cx="30923" cy="3056466"/>
            </a:xfrm>
            <a:prstGeom prst="bentConnector3">
              <a:avLst>
                <a:gd name="adj1" fmla="val 1679394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Manual Operation 57"/>
          <p:cNvSpPr/>
          <p:nvPr/>
        </p:nvSpPr>
        <p:spPr>
          <a:xfrm rot="5400000">
            <a:off x="1349576" y="4810300"/>
            <a:ext cx="632238" cy="366646"/>
          </a:xfrm>
          <a:prstGeom prst="flowChartManualOperation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/>
          <p:cNvSpPr/>
          <p:nvPr/>
        </p:nvSpPr>
        <p:spPr>
          <a:xfrm rot="5400000" flipH="1">
            <a:off x="2786266" y="5042766"/>
            <a:ext cx="390388" cy="292102"/>
          </a:xfrm>
          <a:prstGeom prst="triangl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Elbow Connector 61"/>
          <p:cNvCxnSpPr>
            <a:stCxn id="26" idx="0"/>
            <a:endCxn id="59" idx="3"/>
          </p:cNvCxnSpPr>
          <p:nvPr/>
        </p:nvCxnSpPr>
        <p:spPr>
          <a:xfrm rot="5400000" flipH="1" flipV="1">
            <a:off x="2642481" y="5210298"/>
            <a:ext cx="214409" cy="171448"/>
          </a:xfrm>
          <a:prstGeom prst="bentConnector2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Delay 63"/>
          <p:cNvSpPr/>
          <p:nvPr/>
        </p:nvSpPr>
        <p:spPr>
          <a:xfrm>
            <a:off x="3273559" y="4677504"/>
            <a:ext cx="347133" cy="316119"/>
          </a:xfrm>
          <a:prstGeom prst="flowChartDelay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>
            <a:off x="1863861" y="4769882"/>
            <a:ext cx="142663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>
            <a:stCxn id="59" idx="0"/>
            <a:endCxn id="64" idx="1"/>
          </p:cNvCxnSpPr>
          <p:nvPr/>
        </p:nvCxnSpPr>
        <p:spPr>
          <a:xfrm flipV="1">
            <a:off x="3127511" y="4835564"/>
            <a:ext cx="146048" cy="353253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64" idx="3"/>
          </p:cNvCxnSpPr>
          <p:nvPr/>
        </p:nvCxnSpPr>
        <p:spPr>
          <a:xfrm>
            <a:off x="3620692" y="4835564"/>
            <a:ext cx="736603" cy="0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1783428" y="3093482"/>
            <a:ext cx="549708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Signals travel along edges, lots of digital activity, multiple </a:t>
            </a:r>
            <a:br>
              <a:rPr lang="en-US" dirty="0" smtClean="0"/>
            </a:br>
            <a:r>
              <a:rPr lang="en-US" dirty="0" smtClean="0"/>
              <a:t>chips, complex interconnect, processing is not “local”</a:t>
            </a:r>
            <a:endParaRPr lang="en-US" dirty="0"/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8395895" y="2592864"/>
            <a:ext cx="0" cy="291361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8352589" y="3767098"/>
            <a:ext cx="66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~mm</a:t>
            </a:r>
            <a:endParaRPr lang="en-US" dirty="0"/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1347395" y="5897142"/>
            <a:ext cx="6214528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3950917" y="5956816"/>
            <a:ext cx="86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 cm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4581659" y="2427764"/>
            <a:ext cx="3090331" cy="165100"/>
          </a:xfrm>
          <a:prstGeom prst="rect">
            <a:avLst/>
          </a:prstGeom>
          <a:pattFill prst="ltHorz">
            <a:fgClr>
              <a:srgbClr val="0000FF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 flipH="1">
            <a:off x="5077070" y="1505981"/>
            <a:ext cx="2703446" cy="3487643"/>
            <a:chOff x="1347395" y="1505982"/>
            <a:chExt cx="2703446" cy="3487643"/>
          </a:xfrm>
        </p:grpSpPr>
        <p:sp>
          <p:nvSpPr>
            <p:cNvPr id="57" name="Isosceles Triangle 56"/>
            <p:cNvSpPr/>
            <p:nvPr/>
          </p:nvSpPr>
          <p:spPr>
            <a:xfrm rot="16200000">
              <a:off x="2455606" y="1555125"/>
              <a:ext cx="390388" cy="292102"/>
            </a:xfrm>
            <a:prstGeom prst="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347395" y="1505982"/>
              <a:ext cx="1676400" cy="81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Isosceles Triangle 62"/>
            <p:cNvSpPr/>
            <p:nvPr/>
          </p:nvSpPr>
          <p:spPr>
            <a:xfrm rot="16200000">
              <a:off x="2241360" y="1933085"/>
              <a:ext cx="390388" cy="292102"/>
            </a:xfrm>
            <a:prstGeom prst="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Elbow Connector 64"/>
            <p:cNvCxnSpPr>
              <a:stCxn id="63" idx="3"/>
            </p:cNvCxnSpPr>
            <p:nvPr/>
          </p:nvCxnSpPr>
          <p:spPr>
            <a:xfrm>
              <a:off x="2582605" y="2079136"/>
              <a:ext cx="1253990" cy="366646"/>
            </a:xfrm>
            <a:prstGeom prst="bentConnector3">
              <a:avLst>
                <a:gd name="adj1" fmla="val 101651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Elbow Connector 66"/>
            <p:cNvCxnSpPr/>
            <p:nvPr/>
          </p:nvCxnSpPr>
          <p:spPr>
            <a:xfrm>
              <a:off x="2796851" y="1712490"/>
              <a:ext cx="1253990" cy="733292"/>
            </a:xfrm>
            <a:prstGeom prst="bentConnector3">
              <a:avLst>
                <a:gd name="adj1" fmla="val 91523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Manual Operation 67"/>
            <p:cNvSpPr/>
            <p:nvPr/>
          </p:nvSpPr>
          <p:spPr>
            <a:xfrm rot="5400000">
              <a:off x="1380499" y="1753834"/>
              <a:ext cx="632238" cy="366646"/>
            </a:xfrm>
            <a:prstGeom prst="flowChartManualOperation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>
              <a:stCxn id="57" idx="0"/>
            </p:cNvCxnSpPr>
            <p:nvPr/>
          </p:nvCxnSpPr>
          <p:spPr>
            <a:xfrm flipH="1">
              <a:off x="1863861" y="1701176"/>
              <a:ext cx="640888" cy="1131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63" idx="0"/>
            </p:cNvCxnSpPr>
            <p:nvPr/>
          </p:nvCxnSpPr>
          <p:spPr>
            <a:xfrm flipH="1">
              <a:off x="1879942" y="2079136"/>
              <a:ext cx="41056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lbow Connector 71"/>
            <p:cNvCxnSpPr>
              <a:stCxn id="68" idx="2"/>
              <a:endCxn id="79" idx="2"/>
            </p:cNvCxnSpPr>
            <p:nvPr/>
          </p:nvCxnSpPr>
          <p:spPr>
            <a:xfrm>
              <a:off x="1513295" y="1937157"/>
              <a:ext cx="52693" cy="3056468"/>
            </a:xfrm>
            <a:prstGeom prst="bentConnector3">
              <a:avLst>
                <a:gd name="adj1" fmla="val -685852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 flipH="1">
            <a:off x="4687000" y="4677505"/>
            <a:ext cx="2874923" cy="725722"/>
            <a:chOff x="1482372" y="4677504"/>
            <a:chExt cx="2874923" cy="725722"/>
          </a:xfrm>
        </p:grpSpPr>
        <p:sp>
          <p:nvSpPr>
            <p:cNvPr id="79" name="Manual Operation 78"/>
            <p:cNvSpPr/>
            <p:nvPr/>
          </p:nvSpPr>
          <p:spPr>
            <a:xfrm rot="5400000">
              <a:off x="1349576" y="4810300"/>
              <a:ext cx="632238" cy="366646"/>
            </a:xfrm>
            <a:prstGeom prst="flowChartManualOperation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Isosceles Triangle 79"/>
            <p:cNvSpPr/>
            <p:nvPr/>
          </p:nvSpPr>
          <p:spPr>
            <a:xfrm rot="5400000" flipH="1">
              <a:off x="2786266" y="5042766"/>
              <a:ext cx="390388" cy="292102"/>
            </a:xfrm>
            <a:prstGeom prst="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Elbow Connector 81"/>
            <p:cNvCxnSpPr>
              <a:endCxn id="80" idx="3"/>
            </p:cNvCxnSpPr>
            <p:nvPr/>
          </p:nvCxnSpPr>
          <p:spPr>
            <a:xfrm rot="5400000" flipH="1" flipV="1">
              <a:off x="2642481" y="5210298"/>
              <a:ext cx="214409" cy="171448"/>
            </a:xfrm>
            <a:prstGeom prst="bentConnector2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Delay 82"/>
            <p:cNvSpPr/>
            <p:nvPr/>
          </p:nvSpPr>
          <p:spPr>
            <a:xfrm>
              <a:off x="3273559" y="4677504"/>
              <a:ext cx="347133" cy="316119"/>
            </a:xfrm>
            <a:prstGeom prst="flowChartDelay">
              <a:avLst/>
            </a:prstGeom>
            <a:solidFill>
              <a:schemeClr val="tx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1863861" y="4769882"/>
              <a:ext cx="1426634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lbow Connector 85"/>
            <p:cNvCxnSpPr>
              <a:stCxn id="80" idx="0"/>
              <a:endCxn id="83" idx="1"/>
            </p:cNvCxnSpPr>
            <p:nvPr/>
          </p:nvCxnSpPr>
          <p:spPr>
            <a:xfrm flipV="1">
              <a:off x="3127511" y="4835564"/>
              <a:ext cx="146048" cy="353253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83" idx="3"/>
            </p:cNvCxnSpPr>
            <p:nvPr/>
          </p:nvCxnSpPr>
          <p:spPr>
            <a:xfrm>
              <a:off x="3620692" y="4835564"/>
              <a:ext cx="736603" cy="0"/>
            </a:xfrm>
            <a:prstGeom prst="line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127511" y="894522"/>
            <a:ext cx="2789273" cy="546182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4687000" y="4572869"/>
            <a:ext cx="3187000" cy="8111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326725" y="215900"/>
            <a:ext cx="3252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Correlation for tracks that cross</a:t>
            </a:r>
          </a:p>
          <a:p>
            <a:r>
              <a:rPr lang="en-US" dirty="0" smtClean="0"/>
              <a:t>Z </a:t>
            </a:r>
            <a:r>
              <a:rPr lang="en-US" dirty="0" err="1" smtClean="0"/>
              <a:t>boundries</a:t>
            </a:r>
            <a:r>
              <a:rPr lang="en-US" dirty="0" smtClean="0"/>
              <a:t> are difficult in 2D</a:t>
            </a:r>
          </a:p>
          <a:p>
            <a:r>
              <a:rPr lang="en-US" dirty="0" smtClean="0"/>
              <a:t>Where interconnects are at edge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78674" y="5897142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connections at</a:t>
            </a:r>
          </a:p>
          <a:p>
            <a:r>
              <a:rPr lang="en-US" dirty="0" smtClean="0"/>
              <a:t>Outer 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21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Implementation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33499" y="2049540"/>
            <a:ext cx="6318225" cy="165100"/>
          </a:xfrm>
          <a:prstGeom prst="rect">
            <a:avLst/>
          </a:prstGeom>
          <a:pattFill prst="ltHorz">
            <a:fgClr>
              <a:srgbClr val="0000FF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47395" y="4925946"/>
            <a:ext cx="6324600" cy="165100"/>
          </a:xfrm>
          <a:prstGeom prst="rect">
            <a:avLst/>
          </a:prstGeom>
          <a:pattFill prst="ltVert">
            <a:fgClr>
              <a:prstClr val="black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33500" y="3644900"/>
            <a:ext cx="3263899" cy="1261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813300" y="1406660"/>
            <a:ext cx="149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Strip tier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570231" y="4459128"/>
            <a:ext cx="99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tier</a:t>
            </a:r>
            <a:endParaRPr lang="en-US" dirty="0"/>
          </a:p>
        </p:txBody>
      </p:sp>
      <p:sp>
        <p:nvSpPr>
          <p:cNvPr id="59" name="Isosceles Triangle 58"/>
          <p:cNvSpPr/>
          <p:nvPr/>
        </p:nvSpPr>
        <p:spPr>
          <a:xfrm rot="5400000" flipH="1">
            <a:off x="2772371" y="4565484"/>
            <a:ext cx="390388" cy="292102"/>
          </a:xfrm>
          <a:prstGeom prst="triangl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Elbow Connector 61"/>
          <p:cNvCxnSpPr>
            <a:stCxn id="26" idx="0"/>
            <a:endCxn id="59" idx="3"/>
          </p:cNvCxnSpPr>
          <p:nvPr/>
        </p:nvCxnSpPr>
        <p:spPr>
          <a:xfrm rot="5400000" flipH="1" flipV="1">
            <a:off x="2628586" y="4733016"/>
            <a:ext cx="214409" cy="171448"/>
          </a:xfrm>
          <a:prstGeom prst="bentConnector2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Delay 63"/>
          <p:cNvSpPr/>
          <p:nvPr/>
        </p:nvSpPr>
        <p:spPr>
          <a:xfrm>
            <a:off x="3259664" y="4134541"/>
            <a:ext cx="347133" cy="316119"/>
          </a:xfrm>
          <a:prstGeom prst="flowChartDelay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Elbow Connector 68"/>
          <p:cNvCxnSpPr>
            <a:stCxn id="59" idx="0"/>
            <a:endCxn id="64" idx="1"/>
          </p:cNvCxnSpPr>
          <p:nvPr/>
        </p:nvCxnSpPr>
        <p:spPr>
          <a:xfrm flipV="1">
            <a:off x="3113616" y="4292601"/>
            <a:ext cx="146048" cy="418934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64" idx="3"/>
          </p:cNvCxnSpPr>
          <p:nvPr/>
        </p:nvCxnSpPr>
        <p:spPr>
          <a:xfrm>
            <a:off x="3606797" y="4292601"/>
            <a:ext cx="736603" cy="0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1107915" y="5843032"/>
            <a:ext cx="7095662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One 3D Chip – signals are all local</a:t>
            </a:r>
          </a:p>
          <a:p>
            <a:r>
              <a:rPr lang="en-US" dirty="0" smtClean="0"/>
              <a:t>But – Yield issues with bonding arrays of chips, large area bump bonding…</a:t>
            </a:r>
          </a:p>
          <a:p>
            <a:r>
              <a:rPr lang="en-US" dirty="0" smtClean="0"/>
              <a:t>Probably – an intermediate, smaller module design with via-last</a:t>
            </a:r>
            <a:endParaRPr lang="en-US" dirty="0"/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7924800" y="2133600"/>
            <a:ext cx="25400" cy="289560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8153400" y="3467100"/>
            <a:ext cx="66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~mm</a:t>
            </a:r>
            <a:endParaRPr lang="en-US" dirty="0"/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1333500" y="5419860"/>
            <a:ext cx="6214528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3937022" y="5479534"/>
            <a:ext cx="86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 cm</a:t>
            </a:r>
            <a:endParaRPr lang="en-US" dirty="0"/>
          </a:p>
        </p:txBody>
      </p:sp>
      <p:sp>
        <p:nvSpPr>
          <p:cNvPr id="55" name="Isosceles Triangle 54"/>
          <p:cNvSpPr/>
          <p:nvPr/>
        </p:nvSpPr>
        <p:spPr>
          <a:xfrm rot="5400000" flipH="1">
            <a:off x="2600923" y="3829049"/>
            <a:ext cx="390388" cy="292102"/>
          </a:xfrm>
          <a:prstGeom prst="triangl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47395" y="2308712"/>
            <a:ext cx="6318225" cy="1219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1460496" y="3527912"/>
            <a:ext cx="6070595" cy="103256"/>
            <a:chOff x="1477433" y="4925944"/>
            <a:chExt cx="6070595" cy="103256"/>
          </a:xfrm>
        </p:grpSpPr>
        <p:sp>
          <p:nvSpPr>
            <p:cNvPr id="93" name="Oval 92"/>
            <p:cNvSpPr/>
            <p:nvPr/>
          </p:nvSpPr>
          <p:spPr>
            <a:xfrm>
              <a:off x="1477433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849966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2222499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2595032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967565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340098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712631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085164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457697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830230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202763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5575296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5947829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6320362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6692895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7065428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7437961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460496" y="2214640"/>
            <a:ext cx="6070595" cy="103256"/>
            <a:chOff x="1477433" y="4925944"/>
            <a:chExt cx="6070595" cy="103256"/>
          </a:xfrm>
        </p:grpSpPr>
        <p:sp>
          <p:nvSpPr>
            <p:cNvPr id="111" name="Oval 110"/>
            <p:cNvSpPr/>
            <p:nvPr/>
          </p:nvSpPr>
          <p:spPr>
            <a:xfrm>
              <a:off x="1477433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1849966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2222499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2595032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2967565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3340098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3712631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085164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457697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830230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5202763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5575296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5947829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6320362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6692895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7065428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7437961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890179" y="2308712"/>
            <a:ext cx="2233109" cy="1219200"/>
            <a:chOff x="1890179" y="2308712"/>
            <a:chExt cx="2233109" cy="1219200"/>
          </a:xfrm>
        </p:grpSpPr>
        <p:grpSp>
          <p:nvGrpSpPr>
            <p:cNvPr id="50" name="Group 49"/>
            <p:cNvGrpSpPr/>
            <p:nvPr/>
          </p:nvGrpSpPr>
          <p:grpSpPr>
            <a:xfrm>
              <a:off x="3378222" y="2308712"/>
              <a:ext cx="745066" cy="1219200"/>
              <a:chOff x="3392096" y="2308712"/>
              <a:chExt cx="745066" cy="12192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3392096" y="2308712"/>
                <a:ext cx="0" cy="12192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3764629" y="2317896"/>
                <a:ext cx="0" cy="121001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4137162" y="2317896"/>
                <a:ext cx="0" cy="121001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130"/>
            <p:cNvGrpSpPr/>
            <p:nvPr/>
          </p:nvGrpSpPr>
          <p:grpSpPr>
            <a:xfrm>
              <a:off x="1890179" y="2308712"/>
              <a:ext cx="1117599" cy="1219200"/>
              <a:chOff x="3392096" y="2308712"/>
              <a:chExt cx="1117599" cy="1219200"/>
            </a:xfrm>
          </p:grpSpPr>
          <p:cxnSp>
            <p:nvCxnSpPr>
              <p:cNvPr id="132" name="Straight Connector 131"/>
              <p:cNvCxnSpPr/>
              <p:nvPr/>
            </p:nvCxnSpPr>
            <p:spPr>
              <a:xfrm>
                <a:off x="3392096" y="2308712"/>
                <a:ext cx="0" cy="12192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3764629" y="2317896"/>
                <a:ext cx="0" cy="121001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4137162" y="2317896"/>
                <a:ext cx="0" cy="121001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4509695" y="2317896"/>
                <a:ext cx="0" cy="121001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6" name="Group 135"/>
          <p:cNvGrpSpPr/>
          <p:nvPr/>
        </p:nvGrpSpPr>
        <p:grpSpPr>
          <a:xfrm>
            <a:off x="5248257" y="2308712"/>
            <a:ext cx="2233109" cy="1219200"/>
            <a:chOff x="2262712" y="2308712"/>
            <a:chExt cx="2233109" cy="1219200"/>
          </a:xfrm>
        </p:grpSpPr>
        <p:grpSp>
          <p:nvGrpSpPr>
            <p:cNvPr id="137" name="Group 136"/>
            <p:cNvGrpSpPr/>
            <p:nvPr/>
          </p:nvGrpSpPr>
          <p:grpSpPr>
            <a:xfrm>
              <a:off x="3378222" y="2308712"/>
              <a:ext cx="1117599" cy="1219200"/>
              <a:chOff x="3392096" y="2308712"/>
              <a:chExt cx="1117599" cy="1219200"/>
            </a:xfrm>
          </p:grpSpPr>
          <p:cxnSp>
            <p:nvCxnSpPr>
              <p:cNvPr id="143" name="Straight Connector 142"/>
              <p:cNvCxnSpPr/>
              <p:nvPr/>
            </p:nvCxnSpPr>
            <p:spPr>
              <a:xfrm>
                <a:off x="3392096" y="2308712"/>
                <a:ext cx="0" cy="12192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3764629" y="2317896"/>
                <a:ext cx="0" cy="121001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4137162" y="2317896"/>
                <a:ext cx="0" cy="121001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4509695" y="2317896"/>
                <a:ext cx="0" cy="121001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 137"/>
            <p:cNvGrpSpPr/>
            <p:nvPr/>
          </p:nvGrpSpPr>
          <p:grpSpPr>
            <a:xfrm>
              <a:off x="2262712" y="2317896"/>
              <a:ext cx="745066" cy="1210016"/>
              <a:chOff x="3764629" y="2317896"/>
              <a:chExt cx="745066" cy="1210016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>
                <a:off x="3764629" y="2317896"/>
                <a:ext cx="0" cy="121001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4137162" y="2317896"/>
                <a:ext cx="0" cy="121001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4509695" y="2317896"/>
                <a:ext cx="0" cy="121001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9" name="Elbow Connector 148"/>
          <p:cNvCxnSpPr>
            <a:stCxn id="55" idx="3"/>
          </p:cNvCxnSpPr>
          <p:nvPr/>
        </p:nvCxnSpPr>
        <p:spPr>
          <a:xfrm rot="10800000">
            <a:off x="2262712" y="3644900"/>
            <a:ext cx="387354" cy="330200"/>
          </a:xfrm>
          <a:prstGeom prst="bentConnector3">
            <a:avLst>
              <a:gd name="adj1" fmla="val 100819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Elbow Connector 151"/>
          <p:cNvCxnSpPr/>
          <p:nvPr/>
        </p:nvCxnSpPr>
        <p:spPr>
          <a:xfrm>
            <a:off x="2942168" y="3970868"/>
            <a:ext cx="317496" cy="229354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 flipH="1">
            <a:off x="4804830" y="3631168"/>
            <a:ext cx="2288106" cy="1294778"/>
            <a:chOff x="3750728" y="3631168"/>
            <a:chExt cx="2288106" cy="1294778"/>
          </a:xfrm>
        </p:grpSpPr>
        <p:cxnSp>
          <p:nvCxnSpPr>
            <p:cNvPr id="81" name="Elbow Connector 80"/>
            <p:cNvCxnSpPr/>
            <p:nvPr/>
          </p:nvCxnSpPr>
          <p:spPr>
            <a:xfrm>
              <a:off x="4648195" y="3975100"/>
              <a:ext cx="446614" cy="31750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Isosceles Triangle 59"/>
            <p:cNvSpPr/>
            <p:nvPr/>
          </p:nvSpPr>
          <p:spPr>
            <a:xfrm rot="5400000" flipH="1">
              <a:off x="4599052" y="4565484"/>
              <a:ext cx="390388" cy="292102"/>
            </a:xfrm>
            <a:prstGeom prst="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Delay 73"/>
            <p:cNvSpPr/>
            <p:nvPr/>
          </p:nvSpPr>
          <p:spPr>
            <a:xfrm>
              <a:off x="5094809" y="4200222"/>
              <a:ext cx="347133" cy="316119"/>
            </a:xfrm>
            <a:prstGeom prst="flowChartDelay">
              <a:avLst/>
            </a:prstGeom>
            <a:solidFill>
              <a:schemeClr val="tx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Elbow Connector 74"/>
            <p:cNvCxnSpPr>
              <a:endCxn id="74" idx="1"/>
            </p:cNvCxnSpPr>
            <p:nvPr/>
          </p:nvCxnSpPr>
          <p:spPr>
            <a:xfrm flipV="1">
              <a:off x="4948761" y="4358282"/>
              <a:ext cx="146048" cy="353253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441941" y="4356231"/>
              <a:ext cx="596893" cy="2051"/>
            </a:xfrm>
            <a:prstGeom prst="line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Elbow Connector 77"/>
            <p:cNvCxnSpPr>
              <a:endCxn id="60" idx="3"/>
            </p:cNvCxnSpPr>
            <p:nvPr/>
          </p:nvCxnSpPr>
          <p:spPr>
            <a:xfrm rot="5400000" flipH="1" flipV="1">
              <a:off x="4471740" y="4749491"/>
              <a:ext cx="214410" cy="138499"/>
            </a:xfrm>
            <a:prstGeom prst="bentConnector2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Isosceles Triangle 157"/>
            <p:cNvSpPr/>
            <p:nvPr/>
          </p:nvSpPr>
          <p:spPr>
            <a:xfrm rot="5400000" flipH="1">
              <a:off x="4314501" y="3829049"/>
              <a:ext cx="390388" cy="292102"/>
            </a:xfrm>
            <a:prstGeom prst="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Elbow Connector 158"/>
            <p:cNvCxnSpPr>
              <a:stCxn id="158" idx="3"/>
              <a:endCxn id="99" idx="4"/>
            </p:cNvCxnSpPr>
            <p:nvPr/>
          </p:nvCxnSpPr>
          <p:spPr>
            <a:xfrm rot="10800000">
              <a:off x="3750728" y="3631168"/>
              <a:ext cx="612916" cy="343932"/>
            </a:xfrm>
            <a:prstGeom prst="bentConnector2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TextBox 161"/>
          <p:cNvSpPr txBox="1"/>
          <p:nvPr/>
        </p:nvSpPr>
        <p:spPr>
          <a:xfrm>
            <a:off x="54296" y="2317896"/>
            <a:ext cx="12792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Interposer</a:t>
            </a:r>
            <a:br>
              <a:rPr lang="en-US" dirty="0" smtClean="0"/>
            </a:br>
            <a:r>
              <a:rPr lang="en-US" dirty="0" smtClean="0"/>
              <a:t>with analog</a:t>
            </a:r>
            <a:br>
              <a:rPr lang="en-US" dirty="0" smtClean="0"/>
            </a:br>
            <a:r>
              <a:rPr lang="en-US" dirty="0" smtClean="0"/>
              <a:t>signals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54296" y="4711535"/>
            <a:ext cx="126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Oxide bond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>
            <a:off x="1432943" y="4170294"/>
            <a:ext cx="91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 Chip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4718049" y="3644900"/>
            <a:ext cx="2953945" cy="1261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502150" y="3352800"/>
            <a:ext cx="374650" cy="158750"/>
          </a:xfrm>
          <a:custGeom>
            <a:avLst/>
            <a:gdLst>
              <a:gd name="connsiteX0" fmla="*/ 0 w 406400"/>
              <a:gd name="connsiteY0" fmla="*/ 152400 h 158750"/>
              <a:gd name="connsiteX1" fmla="*/ 0 w 406400"/>
              <a:gd name="connsiteY1" fmla="*/ 0 h 158750"/>
              <a:gd name="connsiteX2" fmla="*/ 400050 w 406400"/>
              <a:gd name="connsiteY2" fmla="*/ 0 h 158750"/>
              <a:gd name="connsiteX3" fmla="*/ 406400 w 406400"/>
              <a:gd name="connsiteY3" fmla="*/ 15875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58750">
                <a:moveTo>
                  <a:pt x="0" y="152400"/>
                </a:moveTo>
                <a:lnTo>
                  <a:pt x="0" y="0"/>
                </a:lnTo>
                <a:lnTo>
                  <a:pt x="400050" y="0"/>
                </a:lnTo>
                <a:lnTo>
                  <a:pt x="406400" y="15875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97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VICTR Chip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5016" y="964406"/>
            <a:ext cx="5907484" cy="604539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>
                <a:latin typeface="Calibri Bold" charset="0"/>
                <a:cs typeface="Calibri Bold" charset="0"/>
                <a:sym typeface="Calibri Bold" charset="0"/>
              </a:rPr>
              <a:t>The VICTR chip is designed to </a:t>
            </a:r>
            <a:r>
              <a:rPr lang="en-US" dirty="0" smtClean="0">
                <a:latin typeface="Calibri Bold" charset="0"/>
                <a:cs typeface="Calibri Bold" charset="0"/>
                <a:sym typeface="Calibri Bold" charset="0"/>
              </a:rPr>
              <a:t/>
            </a:r>
            <a:br>
              <a:rPr lang="en-US" dirty="0" smtClean="0">
                <a:latin typeface="Calibri Bold" charset="0"/>
                <a:cs typeface="Calibri Bold" charset="0"/>
                <a:sym typeface="Calibri Bold" charset="0"/>
              </a:rPr>
            </a:br>
            <a:r>
              <a:rPr lang="en-US" dirty="0" smtClean="0">
                <a:latin typeface="Calibri Bold" charset="0"/>
                <a:cs typeface="Calibri Bold" charset="0"/>
                <a:sym typeface="Calibri Bold" charset="0"/>
              </a:rPr>
              <a:t>demonstrate </a:t>
            </a:r>
            <a:r>
              <a:rPr lang="en-US" dirty="0">
                <a:latin typeface="Calibri Bold" charset="0"/>
                <a:cs typeface="Calibri Bold" charset="0"/>
                <a:sym typeface="Calibri Bold" charset="0"/>
              </a:rPr>
              <a:t>the </a:t>
            </a:r>
            <a:r>
              <a:rPr lang="en-US" dirty="0" smtClean="0">
                <a:latin typeface="Calibri Bold" charset="0"/>
                <a:cs typeface="Calibri Bold" charset="0"/>
                <a:sym typeface="Calibri Bold" charset="0"/>
              </a:rPr>
              <a:t>principles </a:t>
            </a:r>
            <a:r>
              <a:rPr lang="en-US" dirty="0">
                <a:latin typeface="Calibri Bold" charset="0"/>
                <a:cs typeface="Calibri Bold" charset="0"/>
                <a:sym typeface="Calibri Bold" charset="0"/>
              </a:rPr>
              <a:t>of a </a:t>
            </a:r>
            <a:r>
              <a:rPr lang="en-US" dirty="0" smtClean="0">
                <a:latin typeface="Calibri Bold" charset="0"/>
                <a:cs typeface="Calibri Bold" charset="0"/>
                <a:sym typeface="Calibri Bold" charset="0"/>
              </a:rPr>
              <a:t/>
            </a:r>
            <a:br>
              <a:rPr lang="en-US" dirty="0" smtClean="0">
                <a:latin typeface="Calibri Bold" charset="0"/>
                <a:cs typeface="Calibri Bold" charset="0"/>
                <a:sym typeface="Calibri Bold" charset="0"/>
              </a:rPr>
            </a:br>
            <a:r>
              <a:rPr lang="en-US" dirty="0" smtClean="0">
                <a:latin typeface="Calibri Bold" charset="0"/>
                <a:cs typeface="Calibri Bold" charset="0"/>
                <a:sym typeface="Calibri Bold" charset="0"/>
              </a:rPr>
              <a:t>track </a:t>
            </a:r>
            <a:r>
              <a:rPr lang="en-US" dirty="0">
                <a:latin typeface="Calibri Bold" charset="0"/>
                <a:cs typeface="Calibri Bold" charset="0"/>
                <a:sym typeface="Calibri Bold" charset="0"/>
              </a:rPr>
              <a:t>trigger sensor/</a:t>
            </a:r>
            <a:r>
              <a:rPr lang="en-US" dirty="0" smtClean="0">
                <a:latin typeface="Calibri Bold" charset="0"/>
                <a:cs typeface="Calibri Bold" charset="0"/>
                <a:sym typeface="Calibri Bold" charset="0"/>
              </a:rPr>
              <a:t>ROIC</a:t>
            </a:r>
          </a:p>
          <a:p>
            <a:pPr>
              <a:defRPr/>
            </a:pPr>
            <a:r>
              <a:rPr lang="en-US" dirty="0" smtClean="0">
                <a:latin typeface="Calibri Bold" charset="0"/>
                <a:ea typeface="ヒラギノ角ゴ ProN W6" charset="0"/>
                <a:cs typeface="ヒラギノ角ゴ ProN W6" charset="0"/>
                <a:sym typeface="Calibri Bold" charset="0"/>
              </a:rPr>
              <a:t>64  5 mm top tier “long strip”</a:t>
            </a:r>
            <a:br>
              <a:rPr lang="en-US" dirty="0" smtClean="0">
                <a:latin typeface="Calibri Bold" charset="0"/>
                <a:ea typeface="ヒラギノ角ゴ ProN W6" charset="0"/>
                <a:cs typeface="ヒラギノ角ゴ ProN W6" charset="0"/>
                <a:sym typeface="Calibri Bold" charset="0"/>
              </a:rPr>
            </a:br>
            <a:r>
              <a:rPr lang="en-US" dirty="0" smtClean="0">
                <a:latin typeface="Calibri Bold" charset="0"/>
                <a:ea typeface="ヒラギノ角ゴ ProN W6" charset="0"/>
                <a:cs typeface="ヒラギノ角ゴ ProN W6" charset="0"/>
                <a:sym typeface="Calibri Bold" charset="0"/>
              </a:rPr>
              <a:t>64 x 5 array 1 mm bottom tier “short strip” </a:t>
            </a:r>
            <a:endParaRPr lang="en-US" dirty="0"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  <a:p>
            <a:pPr>
              <a:defRPr/>
            </a:pPr>
            <a:r>
              <a:rPr lang="en-US" dirty="0" smtClean="0">
                <a:latin typeface="Calibri Bold" charset="0"/>
                <a:cs typeface="Calibri Bold" charset="0"/>
                <a:sym typeface="Calibri Bold" charset="0"/>
              </a:rPr>
              <a:t>Part </a:t>
            </a:r>
            <a:r>
              <a:rPr lang="en-US" dirty="0">
                <a:latin typeface="Calibri Bold" charset="0"/>
                <a:cs typeface="Calibri Bold" charset="0"/>
                <a:sym typeface="Calibri Bold" charset="0"/>
              </a:rPr>
              <a:t>of Fermilab 3DIC </a:t>
            </a:r>
            <a:r>
              <a:rPr lang="en-US" dirty="0" smtClean="0">
                <a:latin typeface="Calibri Bold" charset="0"/>
                <a:cs typeface="Calibri Bold" charset="0"/>
                <a:sym typeface="Calibri Bold" charset="0"/>
              </a:rPr>
              <a:t>run</a:t>
            </a:r>
            <a:endParaRPr lang="en-US" dirty="0"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  <a:p>
            <a:pPr>
              <a:defRPr/>
            </a:pPr>
            <a:r>
              <a:rPr lang="en-US" dirty="0" smtClean="0">
                <a:latin typeface="Calibri Bold" charset="0"/>
                <a:cs typeface="Calibri Bold" charset="0"/>
                <a:sym typeface="Calibri Bold" charset="0"/>
              </a:rPr>
              <a:t>Modified </a:t>
            </a:r>
            <a:r>
              <a:rPr lang="en-US" dirty="0">
                <a:latin typeface="Calibri Bold" charset="0"/>
                <a:cs typeface="Calibri Bold" charset="0"/>
                <a:sym typeface="Calibri Bold" charset="0"/>
              </a:rPr>
              <a:t>FEI4 (Atlas) front </a:t>
            </a:r>
            <a:r>
              <a:rPr lang="en-US" dirty="0" smtClean="0">
                <a:latin typeface="Calibri Bold" charset="0"/>
                <a:cs typeface="Calibri Bold" charset="0"/>
                <a:sym typeface="Calibri Bold" charset="0"/>
              </a:rPr>
              <a:t>end</a:t>
            </a:r>
            <a:endParaRPr lang="en-US" dirty="0"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</p:txBody>
      </p:sp>
      <p:pic>
        <p:nvPicPr>
          <p:cNvPr id="28675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4539" y="160734"/>
            <a:ext cx="4143375" cy="217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7844" y="2935942"/>
            <a:ext cx="3339703" cy="254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" r="700" b="78384"/>
          <a:stretch>
            <a:fillRect/>
          </a:stretch>
        </p:blipFill>
        <p:spPr bwMode="auto">
          <a:xfrm>
            <a:off x="53380" y="4572000"/>
            <a:ext cx="5384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16600" y="5753100"/>
            <a:ext cx="262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Misaligned bond interface</a:t>
            </a:r>
            <a:endParaRPr lang="en-US" dirty="0"/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 flipV="1">
            <a:off x="5092700" y="5371068"/>
            <a:ext cx="723900" cy="5666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0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2603500" cy="1117600"/>
          </a:xfrm>
        </p:spPr>
        <p:txBody>
          <a:bodyPr>
            <a:normAutofit/>
          </a:bodyPr>
          <a:lstStyle/>
          <a:p>
            <a:r>
              <a:rPr lang="en-US" dirty="0" smtClean="0"/>
              <a:t>3DIC Results - VICTR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0" t="16525" r="9000" b="24155"/>
          <a:stretch/>
        </p:blipFill>
        <p:spPr bwMode="auto">
          <a:xfrm>
            <a:off x="0" y="2316100"/>
            <a:ext cx="9144000" cy="45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onded VICTR 3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758" y="77629"/>
            <a:ext cx="2965241" cy="2223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051" y="168821"/>
            <a:ext cx="3148249" cy="2055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99000" y="4234934"/>
            <a:ext cx="112129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Threshold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86600" y="4234934"/>
            <a:ext cx="71350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Noise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67558" y="4812268"/>
            <a:ext cx="153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 strip tier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92958" y="5138340"/>
            <a:ext cx="1481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strip tier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84500" y="4882634"/>
            <a:ext cx="71350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416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369471" y="3478730"/>
            <a:ext cx="6327881" cy="13459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Carbon Foam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2.5-D Implementation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53713" y="3302250"/>
            <a:ext cx="6324600" cy="165100"/>
          </a:xfrm>
          <a:prstGeom prst="rect">
            <a:avLst/>
          </a:prstGeom>
          <a:pattFill prst="dkVert">
            <a:fgClr>
              <a:srgbClr val="0000FF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693884" y="5110202"/>
            <a:ext cx="149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Strip tier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1494357" y="5843032"/>
            <a:ext cx="433965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1D Chip – long strip signals pass through flex</a:t>
            </a:r>
          </a:p>
          <a:p>
            <a:r>
              <a:rPr lang="en-US" dirty="0" smtClean="0"/>
              <a:t>Long strip are now ½ module length</a:t>
            </a: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1333500" y="5419860"/>
            <a:ext cx="6214528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3937022" y="5479534"/>
            <a:ext cx="86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 cm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2571" y="2744482"/>
            <a:ext cx="7404100" cy="4545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1492228" y="3198994"/>
            <a:ext cx="6070595" cy="103256"/>
            <a:chOff x="1477433" y="4925944"/>
            <a:chExt cx="6070595" cy="103256"/>
          </a:xfrm>
        </p:grpSpPr>
        <p:sp>
          <p:nvSpPr>
            <p:cNvPr id="93" name="Oval 92"/>
            <p:cNvSpPr/>
            <p:nvPr/>
          </p:nvSpPr>
          <p:spPr>
            <a:xfrm>
              <a:off x="1477433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849966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2222499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2595032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967565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340098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712631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085164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457697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830230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202763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5575296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5947829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6320362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6692895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7065428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7437961" y="4925944"/>
              <a:ext cx="110067" cy="1032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1" name="Oval 110"/>
          <p:cNvSpPr/>
          <p:nvPr/>
        </p:nvSpPr>
        <p:spPr>
          <a:xfrm>
            <a:off x="1494357" y="2608340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1866890" y="2608340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2239423" y="2608340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2611956" y="2608340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2984489" y="2608340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3357022" y="2608340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3729555" y="2608340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4847154" y="2608340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5219687" y="2608340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5592220" y="2608340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5964753" y="2608340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6337286" y="2608340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6709819" y="2608340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7082352" y="2608340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7454885" y="2608340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1921911" y="2744482"/>
            <a:ext cx="1488043" cy="454512"/>
            <a:chOff x="1890179" y="2308712"/>
            <a:chExt cx="1488043" cy="12192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3378222" y="2308712"/>
              <a:ext cx="0" cy="12192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/>
            <p:cNvGrpSpPr/>
            <p:nvPr/>
          </p:nvGrpSpPr>
          <p:grpSpPr>
            <a:xfrm>
              <a:off x="1890179" y="2308712"/>
              <a:ext cx="1117599" cy="1219200"/>
              <a:chOff x="3392096" y="2308712"/>
              <a:chExt cx="1117599" cy="1219200"/>
            </a:xfrm>
          </p:grpSpPr>
          <p:cxnSp>
            <p:nvCxnSpPr>
              <p:cNvPr id="132" name="Straight Connector 131"/>
              <p:cNvCxnSpPr/>
              <p:nvPr/>
            </p:nvCxnSpPr>
            <p:spPr>
              <a:xfrm>
                <a:off x="3392096" y="2308712"/>
                <a:ext cx="0" cy="12192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3764629" y="2317896"/>
                <a:ext cx="0" cy="121001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4137162" y="2317896"/>
                <a:ext cx="0" cy="121001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4509695" y="2317896"/>
                <a:ext cx="0" cy="121001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7" name="Group 136"/>
          <p:cNvGrpSpPr/>
          <p:nvPr/>
        </p:nvGrpSpPr>
        <p:grpSpPr>
          <a:xfrm>
            <a:off x="6395499" y="2744482"/>
            <a:ext cx="745066" cy="454512"/>
            <a:chOff x="3392096" y="2308712"/>
            <a:chExt cx="745066" cy="1219200"/>
          </a:xfrm>
        </p:grpSpPr>
        <p:cxnSp>
          <p:nvCxnSpPr>
            <p:cNvPr id="143" name="Straight Connector 142"/>
            <p:cNvCxnSpPr/>
            <p:nvPr/>
          </p:nvCxnSpPr>
          <p:spPr>
            <a:xfrm>
              <a:off x="3392096" y="2308712"/>
              <a:ext cx="0" cy="12192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3764629" y="2317896"/>
              <a:ext cx="0" cy="121001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4137162" y="2317896"/>
              <a:ext cx="0" cy="121001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/>
          <p:cNvGrpSpPr/>
          <p:nvPr/>
        </p:nvGrpSpPr>
        <p:grpSpPr>
          <a:xfrm>
            <a:off x="5279989" y="2747905"/>
            <a:ext cx="745066" cy="451088"/>
            <a:chOff x="3764629" y="2317896"/>
            <a:chExt cx="745066" cy="1210016"/>
          </a:xfrm>
        </p:grpSpPr>
        <p:cxnSp>
          <p:nvCxnSpPr>
            <p:cNvPr id="140" name="Straight Connector 139"/>
            <p:cNvCxnSpPr/>
            <p:nvPr/>
          </p:nvCxnSpPr>
          <p:spPr>
            <a:xfrm>
              <a:off x="3764629" y="2317896"/>
              <a:ext cx="0" cy="121001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4137162" y="2317896"/>
              <a:ext cx="0" cy="121001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4509695" y="2317896"/>
              <a:ext cx="0" cy="121001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TextBox 161"/>
          <p:cNvSpPr txBox="1"/>
          <p:nvPr/>
        </p:nvSpPr>
        <p:spPr>
          <a:xfrm>
            <a:off x="7731972" y="1623066"/>
            <a:ext cx="127920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Interposer</a:t>
            </a:r>
            <a:br>
              <a:rPr lang="en-US" dirty="0" smtClean="0"/>
            </a:br>
            <a:r>
              <a:rPr lang="en-US" dirty="0" smtClean="0"/>
              <a:t>with analog</a:t>
            </a:r>
            <a:br>
              <a:rPr lang="en-US" dirty="0" smtClean="0"/>
            </a:br>
            <a:r>
              <a:rPr lang="en-US" dirty="0" smtClean="0"/>
              <a:t>signals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694861" y="3333484"/>
            <a:ext cx="99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tier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42999" y="1311037"/>
            <a:ext cx="2794023" cy="1306114"/>
            <a:chOff x="1142999" y="1311037"/>
            <a:chExt cx="2794023" cy="1306114"/>
          </a:xfrm>
        </p:grpSpPr>
        <p:sp>
          <p:nvSpPr>
            <p:cNvPr id="20" name="Rectangle 19"/>
            <p:cNvSpPr/>
            <p:nvPr/>
          </p:nvSpPr>
          <p:spPr>
            <a:xfrm>
              <a:off x="1142999" y="1311037"/>
              <a:ext cx="2794023" cy="1261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/>
            <p:cNvSpPr/>
            <p:nvPr/>
          </p:nvSpPr>
          <p:spPr>
            <a:xfrm rot="5400000" flipH="1">
              <a:off x="2786266" y="2231621"/>
              <a:ext cx="390388" cy="292102"/>
            </a:xfrm>
            <a:prstGeom prst="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Elbow Connector 61"/>
            <p:cNvCxnSpPr>
              <a:endCxn id="59" idx="3"/>
            </p:cNvCxnSpPr>
            <p:nvPr/>
          </p:nvCxnSpPr>
          <p:spPr>
            <a:xfrm rot="5400000" flipH="1" flipV="1">
              <a:off x="2642481" y="2399153"/>
              <a:ext cx="214409" cy="171448"/>
            </a:xfrm>
            <a:prstGeom prst="bentConnector2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Delay 63"/>
            <p:cNvSpPr/>
            <p:nvPr/>
          </p:nvSpPr>
          <p:spPr>
            <a:xfrm>
              <a:off x="3273559" y="1800678"/>
              <a:ext cx="347133" cy="316119"/>
            </a:xfrm>
            <a:prstGeom prst="flowChartDelay">
              <a:avLst/>
            </a:prstGeom>
            <a:solidFill>
              <a:schemeClr val="tx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Elbow Connector 68"/>
            <p:cNvCxnSpPr>
              <a:stCxn id="59" idx="0"/>
              <a:endCxn id="64" idx="1"/>
            </p:cNvCxnSpPr>
            <p:nvPr/>
          </p:nvCxnSpPr>
          <p:spPr>
            <a:xfrm flipV="1">
              <a:off x="3127511" y="1958738"/>
              <a:ext cx="146048" cy="418934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Isosceles Triangle 54"/>
            <p:cNvSpPr/>
            <p:nvPr/>
          </p:nvSpPr>
          <p:spPr>
            <a:xfrm rot="5400000" flipH="1">
              <a:off x="2614818" y="1495186"/>
              <a:ext cx="390388" cy="292102"/>
            </a:xfrm>
            <a:prstGeom prst="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Elbow Connector 148"/>
            <p:cNvCxnSpPr>
              <a:stCxn id="55" idx="3"/>
            </p:cNvCxnSpPr>
            <p:nvPr/>
          </p:nvCxnSpPr>
          <p:spPr>
            <a:xfrm rot="10800000" flipV="1">
              <a:off x="1257601" y="1641237"/>
              <a:ext cx="1406361" cy="975914"/>
            </a:xfrm>
            <a:prstGeom prst="bentConnector3">
              <a:avLst>
                <a:gd name="adj1" fmla="val 100570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Elbow Connector 151"/>
            <p:cNvCxnSpPr/>
            <p:nvPr/>
          </p:nvCxnSpPr>
          <p:spPr>
            <a:xfrm>
              <a:off x="2956063" y="1637005"/>
              <a:ext cx="317496" cy="229354"/>
            </a:xfrm>
            <a:prstGeom prst="bentConnector3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1749490" y="1836431"/>
              <a:ext cx="914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1D Chip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Freeform 25"/>
          <p:cNvSpPr/>
          <p:nvPr/>
        </p:nvSpPr>
        <p:spPr>
          <a:xfrm>
            <a:off x="253515" y="2671296"/>
            <a:ext cx="1118085" cy="2300488"/>
          </a:xfrm>
          <a:custGeom>
            <a:avLst/>
            <a:gdLst>
              <a:gd name="connsiteX0" fmla="*/ 711685 w 1118085"/>
              <a:gd name="connsiteY0" fmla="*/ 21104 h 1530052"/>
              <a:gd name="connsiteX1" fmla="*/ 343385 w 1118085"/>
              <a:gd name="connsiteY1" fmla="*/ 33804 h 1530052"/>
              <a:gd name="connsiteX2" fmla="*/ 76685 w 1118085"/>
              <a:gd name="connsiteY2" fmla="*/ 338604 h 1530052"/>
              <a:gd name="connsiteX3" fmla="*/ 485 w 1118085"/>
              <a:gd name="connsiteY3" fmla="*/ 884704 h 1530052"/>
              <a:gd name="connsiteX4" fmla="*/ 102085 w 1118085"/>
              <a:gd name="connsiteY4" fmla="*/ 1380004 h 1530052"/>
              <a:gd name="connsiteX5" fmla="*/ 597385 w 1118085"/>
              <a:gd name="connsiteY5" fmla="*/ 1519704 h 1530052"/>
              <a:gd name="connsiteX6" fmla="*/ 1118085 w 1118085"/>
              <a:gd name="connsiteY6" fmla="*/ 1519704 h 153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8085" h="1530052">
                <a:moveTo>
                  <a:pt x="711685" y="21104"/>
                </a:moveTo>
                <a:cubicBezTo>
                  <a:pt x="580451" y="995"/>
                  <a:pt x="449218" y="-19113"/>
                  <a:pt x="343385" y="33804"/>
                </a:cubicBezTo>
                <a:cubicBezTo>
                  <a:pt x="237552" y="86721"/>
                  <a:pt x="133835" y="196787"/>
                  <a:pt x="76685" y="338604"/>
                </a:cubicBezTo>
                <a:cubicBezTo>
                  <a:pt x="19535" y="480421"/>
                  <a:pt x="-3748" y="711137"/>
                  <a:pt x="485" y="884704"/>
                </a:cubicBezTo>
                <a:cubicBezTo>
                  <a:pt x="4718" y="1058271"/>
                  <a:pt x="2602" y="1274171"/>
                  <a:pt x="102085" y="1380004"/>
                </a:cubicBezTo>
                <a:cubicBezTo>
                  <a:pt x="201568" y="1485837"/>
                  <a:pt x="428052" y="1496421"/>
                  <a:pt x="597385" y="1519704"/>
                </a:cubicBezTo>
                <a:cubicBezTo>
                  <a:pt x="766718" y="1542987"/>
                  <a:pt x="1118085" y="1519704"/>
                  <a:pt x="1118085" y="1519704"/>
                </a:cubicBezTo>
              </a:path>
            </a:pathLst>
          </a:cu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53515" y="3725864"/>
            <a:ext cx="149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Flex interconnect</a:t>
            </a:r>
            <a:endParaRPr lang="en-US" dirty="0"/>
          </a:p>
        </p:txBody>
      </p:sp>
      <p:sp>
        <p:nvSpPr>
          <p:cNvPr id="147" name="Oval 146"/>
          <p:cNvSpPr/>
          <p:nvPr/>
        </p:nvSpPr>
        <p:spPr>
          <a:xfrm>
            <a:off x="1199537" y="2599156"/>
            <a:ext cx="110067" cy="103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1341306" y="4824702"/>
            <a:ext cx="3124197" cy="147082"/>
          </a:xfrm>
          <a:prstGeom prst="rect">
            <a:avLst/>
          </a:prstGeom>
          <a:pattFill prst="ltHorz">
            <a:fgClr>
              <a:srgbClr val="0000FF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4575571" y="4806684"/>
            <a:ext cx="3090331" cy="165100"/>
          </a:xfrm>
          <a:prstGeom prst="rect">
            <a:avLst/>
          </a:prstGeom>
          <a:pattFill prst="ltHorz">
            <a:fgClr>
              <a:srgbClr val="0000FF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" name="Group 150"/>
          <p:cNvGrpSpPr/>
          <p:nvPr/>
        </p:nvGrpSpPr>
        <p:grpSpPr>
          <a:xfrm flipH="1">
            <a:off x="4820772" y="1333024"/>
            <a:ext cx="2794023" cy="1306114"/>
            <a:chOff x="1142999" y="1311037"/>
            <a:chExt cx="2794023" cy="1306114"/>
          </a:xfrm>
        </p:grpSpPr>
        <p:sp>
          <p:nvSpPr>
            <p:cNvPr id="153" name="Rectangle 152"/>
            <p:cNvSpPr/>
            <p:nvPr/>
          </p:nvSpPr>
          <p:spPr>
            <a:xfrm>
              <a:off x="1142999" y="1311037"/>
              <a:ext cx="2794023" cy="1261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Isosceles Triangle 153"/>
            <p:cNvSpPr/>
            <p:nvPr/>
          </p:nvSpPr>
          <p:spPr>
            <a:xfrm rot="5400000" flipH="1">
              <a:off x="2786266" y="2231621"/>
              <a:ext cx="390388" cy="292102"/>
            </a:xfrm>
            <a:prstGeom prst="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Elbow Connector 154"/>
            <p:cNvCxnSpPr>
              <a:endCxn id="154" idx="3"/>
            </p:cNvCxnSpPr>
            <p:nvPr/>
          </p:nvCxnSpPr>
          <p:spPr>
            <a:xfrm rot="5400000" flipH="1" flipV="1">
              <a:off x="2642481" y="2399153"/>
              <a:ext cx="214409" cy="171448"/>
            </a:xfrm>
            <a:prstGeom prst="bentConnector2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Delay 155"/>
            <p:cNvSpPr/>
            <p:nvPr/>
          </p:nvSpPr>
          <p:spPr>
            <a:xfrm>
              <a:off x="3273559" y="1800678"/>
              <a:ext cx="347133" cy="316119"/>
            </a:xfrm>
            <a:prstGeom prst="flowChartDelay">
              <a:avLst/>
            </a:prstGeom>
            <a:solidFill>
              <a:schemeClr val="tx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7" name="Elbow Connector 156"/>
            <p:cNvCxnSpPr>
              <a:stCxn id="154" idx="0"/>
              <a:endCxn id="156" idx="1"/>
            </p:cNvCxnSpPr>
            <p:nvPr/>
          </p:nvCxnSpPr>
          <p:spPr>
            <a:xfrm flipV="1">
              <a:off x="3127511" y="1958738"/>
              <a:ext cx="146048" cy="418934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Isosceles Triangle 157"/>
            <p:cNvSpPr/>
            <p:nvPr/>
          </p:nvSpPr>
          <p:spPr>
            <a:xfrm rot="5400000" flipH="1">
              <a:off x="2614818" y="1495186"/>
              <a:ext cx="390388" cy="292102"/>
            </a:xfrm>
            <a:prstGeom prst="triangle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Elbow Connector 158"/>
            <p:cNvCxnSpPr>
              <a:stCxn id="158" idx="3"/>
            </p:cNvCxnSpPr>
            <p:nvPr/>
          </p:nvCxnSpPr>
          <p:spPr>
            <a:xfrm rot="10800000" flipV="1">
              <a:off x="1257601" y="1641237"/>
              <a:ext cx="1406361" cy="975914"/>
            </a:xfrm>
            <a:prstGeom prst="bentConnector3">
              <a:avLst>
                <a:gd name="adj1" fmla="val 100570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Elbow Connector 159"/>
            <p:cNvCxnSpPr/>
            <p:nvPr/>
          </p:nvCxnSpPr>
          <p:spPr>
            <a:xfrm>
              <a:off x="2956063" y="1637005"/>
              <a:ext cx="317496" cy="229354"/>
            </a:xfrm>
            <a:prstGeom prst="bentConnector3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/>
            <p:cNvSpPr txBox="1"/>
            <p:nvPr/>
          </p:nvSpPr>
          <p:spPr>
            <a:xfrm>
              <a:off x="1749490" y="1836431"/>
              <a:ext cx="914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1D Chip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Freeform 16"/>
          <p:cNvSpPr/>
          <p:nvPr/>
        </p:nvSpPr>
        <p:spPr>
          <a:xfrm>
            <a:off x="3771900" y="2692400"/>
            <a:ext cx="1117600" cy="190500"/>
          </a:xfrm>
          <a:custGeom>
            <a:avLst/>
            <a:gdLst>
              <a:gd name="connsiteX0" fmla="*/ 0 w 1117600"/>
              <a:gd name="connsiteY0" fmla="*/ 38100 h 190500"/>
              <a:gd name="connsiteX1" fmla="*/ 0 w 1117600"/>
              <a:gd name="connsiteY1" fmla="*/ 190500 h 190500"/>
              <a:gd name="connsiteX2" fmla="*/ 1117600 w 1117600"/>
              <a:gd name="connsiteY2" fmla="*/ 177800 h 190500"/>
              <a:gd name="connsiteX3" fmla="*/ 1117600 w 1117600"/>
              <a:gd name="connsiteY3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600" h="190500">
                <a:moveTo>
                  <a:pt x="0" y="38100"/>
                </a:moveTo>
                <a:lnTo>
                  <a:pt x="0" y="190500"/>
                </a:lnTo>
                <a:lnTo>
                  <a:pt x="1117600" y="177800"/>
                </a:lnTo>
                <a:lnTo>
                  <a:pt x="111760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/>
          <p:cNvSpPr/>
          <p:nvPr/>
        </p:nvSpPr>
        <p:spPr>
          <a:xfrm flipH="1">
            <a:off x="7697352" y="2711596"/>
            <a:ext cx="1118085" cy="2300488"/>
          </a:xfrm>
          <a:custGeom>
            <a:avLst/>
            <a:gdLst>
              <a:gd name="connsiteX0" fmla="*/ 711685 w 1118085"/>
              <a:gd name="connsiteY0" fmla="*/ 21104 h 1530052"/>
              <a:gd name="connsiteX1" fmla="*/ 343385 w 1118085"/>
              <a:gd name="connsiteY1" fmla="*/ 33804 h 1530052"/>
              <a:gd name="connsiteX2" fmla="*/ 76685 w 1118085"/>
              <a:gd name="connsiteY2" fmla="*/ 338604 h 1530052"/>
              <a:gd name="connsiteX3" fmla="*/ 485 w 1118085"/>
              <a:gd name="connsiteY3" fmla="*/ 884704 h 1530052"/>
              <a:gd name="connsiteX4" fmla="*/ 102085 w 1118085"/>
              <a:gd name="connsiteY4" fmla="*/ 1380004 h 1530052"/>
              <a:gd name="connsiteX5" fmla="*/ 597385 w 1118085"/>
              <a:gd name="connsiteY5" fmla="*/ 1519704 h 1530052"/>
              <a:gd name="connsiteX6" fmla="*/ 1118085 w 1118085"/>
              <a:gd name="connsiteY6" fmla="*/ 1519704 h 153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8085" h="1530052">
                <a:moveTo>
                  <a:pt x="711685" y="21104"/>
                </a:moveTo>
                <a:cubicBezTo>
                  <a:pt x="580451" y="995"/>
                  <a:pt x="449218" y="-19113"/>
                  <a:pt x="343385" y="33804"/>
                </a:cubicBezTo>
                <a:cubicBezTo>
                  <a:pt x="237552" y="86721"/>
                  <a:pt x="133835" y="196787"/>
                  <a:pt x="76685" y="338604"/>
                </a:cubicBezTo>
                <a:cubicBezTo>
                  <a:pt x="19535" y="480421"/>
                  <a:pt x="-3748" y="711137"/>
                  <a:pt x="485" y="884704"/>
                </a:cubicBezTo>
                <a:cubicBezTo>
                  <a:pt x="4718" y="1058271"/>
                  <a:pt x="2602" y="1274171"/>
                  <a:pt x="102085" y="1380004"/>
                </a:cubicBezTo>
                <a:cubicBezTo>
                  <a:pt x="201568" y="1485837"/>
                  <a:pt x="428052" y="1496421"/>
                  <a:pt x="597385" y="1519704"/>
                </a:cubicBezTo>
                <a:cubicBezTo>
                  <a:pt x="766718" y="1542987"/>
                  <a:pt x="1118085" y="1519704"/>
                  <a:pt x="1118085" y="1519704"/>
                </a:cubicBezTo>
              </a:path>
            </a:pathLst>
          </a:cu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210026" y="894522"/>
            <a:ext cx="1380066" cy="17978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79989" y="273591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region carries digital signals </a:t>
            </a:r>
          </a:p>
          <a:p>
            <a:r>
              <a:rPr lang="en-US" dirty="0" smtClean="0"/>
              <a:t>And z information between chips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868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26</a:t>
            </a:fld>
            <a:endParaRPr lang="en-US"/>
          </a:p>
        </p:txBody>
      </p:sp>
      <p:pic>
        <p:nvPicPr>
          <p:cNvPr id="20" name="Picture 19" descr="profi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598"/>
            <a:ext cx="9144000" cy="6142402"/>
          </a:xfrm>
          <a:prstGeom prst="rect">
            <a:avLst/>
          </a:prstGeom>
        </p:spPr>
      </p:pic>
      <p:sp>
        <p:nvSpPr>
          <p:cNvPr id="21" name="Date Placeholder 3"/>
          <p:cNvSpPr txBox="1">
            <a:spLocks/>
          </p:cNvSpPr>
          <p:nvPr/>
        </p:nvSpPr>
        <p:spPr>
          <a:xfrm>
            <a:off x="17867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22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E29B2B-0122-2449-A951-ADA25041C29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12274" y="4061936"/>
            <a:ext cx="119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Top sensor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71074" y="4443968"/>
            <a:ext cx="155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bottom sensor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3774" y="4318000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Flex interconnect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To PCB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5374" y="287500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PCB/flex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81863" y="291000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ROICs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503000" y="3758168"/>
            <a:ext cx="650774" cy="4318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387187" y="4074636"/>
            <a:ext cx="721526" cy="49633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63774" y="4061936"/>
            <a:ext cx="0" cy="4318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454890" y="3050738"/>
            <a:ext cx="399310" cy="52379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917962" y="3125906"/>
            <a:ext cx="581138" cy="42219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327400" y="3108404"/>
            <a:ext cx="854463" cy="42219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800613" y="838200"/>
            <a:ext cx="525448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The overlapped sensor on the bottom allows for all of the assembly operations to be done on a plane except for the final </a:t>
            </a:r>
            <a:r>
              <a:rPr lang="en-US" dirty="0" err="1" smtClean="0">
                <a:solidFill>
                  <a:schemeClr val="bg1"/>
                </a:solidFill>
              </a:rPr>
              <a:t>foldover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An extended overlap could solve the issue of z communication by extending the long strips into the other half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71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070" y="2426732"/>
            <a:ext cx="6210300" cy="4580096"/>
          </a:xfrm>
          <a:prstGeom prst="rect">
            <a:avLst/>
          </a:prstGeom>
        </p:spPr>
      </p:pic>
      <p:pic>
        <p:nvPicPr>
          <p:cNvPr id="9" name="Picture 8" descr="Photo on 7-23-13 at 3.19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9220" cy="40131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71620" y="13716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1200" dirty="0" smtClean="0">
                <a:solidFill>
                  <a:srgbClr val="0000FF"/>
                </a:solidFill>
              </a:rPr>
              <a:t>Dummy ROIC</a:t>
            </a:r>
            <a:endParaRPr lang="en-US" sz="1800" kern="12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620" y="1371600"/>
            <a:ext cx="959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1200" dirty="0" smtClean="0">
                <a:solidFill>
                  <a:srgbClr val="0000FF"/>
                </a:solidFill>
              </a:rPr>
              <a:t>Flex</a:t>
            </a:r>
          </a:p>
          <a:p>
            <a:r>
              <a:rPr lang="en-US" sz="1800" kern="1200" dirty="0" err="1" smtClean="0">
                <a:solidFill>
                  <a:srgbClr val="0000FF"/>
                </a:solidFill>
              </a:rPr>
              <a:t>foldover</a:t>
            </a:r>
            <a:endParaRPr lang="en-US" sz="1800" kern="12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4620" y="2057400"/>
            <a:ext cx="1419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1200" dirty="0" smtClean="0">
                <a:solidFill>
                  <a:srgbClr val="0000FF"/>
                </a:solidFill>
              </a:rPr>
              <a:t>Carbon foam</a:t>
            </a:r>
            <a:endParaRPr lang="en-US" sz="1800" kern="12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020" y="2362200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1200" dirty="0" smtClean="0">
                <a:solidFill>
                  <a:srgbClr val="0000FF"/>
                </a:solidFill>
              </a:rPr>
              <a:t>Dummy </a:t>
            </a:r>
            <a:br>
              <a:rPr lang="en-US" sz="1800" kern="1200" dirty="0" smtClean="0">
                <a:solidFill>
                  <a:srgbClr val="0000FF"/>
                </a:solidFill>
              </a:rPr>
            </a:br>
            <a:r>
              <a:rPr lang="en-US" sz="1800" kern="1200" dirty="0" smtClean="0">
                <a:solidFill>
                  <a:srgbClr val="0000FF"/>
                </a:solidFill>
              </a:rPr>
              <a:t>sensors</a:t>
            </a:r>
            <a:endParaRPr lang="en-US" sz="1800" kern="12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620" y="3200400"/>
            <a:ext cx="87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1200" dirty="0" err="1" smtClean="0">
                <a:solidFill>
                  <a:srgbClr val="0000FF"/>
                </a:solidFill>
              </a:rPr>
              <a:t>Kapton</a:t>
            </a:r>
            <a:endParaRPr lang="en-US" sz="1800" kern="1200" dirty="0" smtClean="0">
              <a:solidFill>
                <a:srgbClr val="0000FF"/>
              </a:solidFill>
            </a:endParaRPr>
          </a:p>
          <a:p>
            <a:r>
              <a:rPr lang="en-US" sz="1800" kern="1200" dirty="0" smtClean="0">
                <a:solidFill>
                  <a:srgbClr val="0000FF"/>
                </a:solidFill>
              </a:rPr>
              <a:t>spacers</a:t>
            </a:r>
            <a:endParaRPr lang="en-US" sz="1800" kern="1200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1166479" y="2667000"/>
            <a:ext cx="900341" cy="18366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72247"/>
                </a:srgbClr>
              </a:gs>
              <a:gs pos="100000">
                <a:srgbClr val="0B3280">
                  <a:alpha val="72247"/>
                </a:srgbClr>
              </a:gs>
            </a:gsLst>
            <a:lin ang="5400000" scaled="1"/>
          </a:gradFill>
          <a:ln w="28575" cap="flat" cmpd="sng" algn="ctr">
            <a:solidFill>
              <a:srgbClr val="FFFFFF">
                <a:alpha val="84999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152420" y="2819400"/>
            <a:ext cx="1219200" cy="609600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72247"/>
                </a:srgbClr>
              </a:gs>
              <a:gs pos="100000">
                <a:srgbClr val="0B3280">
                  <a:alpha val="72247"/>
                </a:srgbClr>
              </a:gs>
            </a:gsLst>
            <a:lin ang="5400000" scaled="1"/>
          </a:gradFill>
          <a:ln w="28575" cap="flat" cmpd="sng" algn="ctr">
            <a:solidFill>
              <a:srgbClr val="FFFFFF">
                <a:alpha val="84999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3652961" y="2426732"/>
            <a:ext cx="304800" cy="824467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72247"/>
                </a:srgbClr>
              </a:gs>
              <a:gs pos="100000">
                <a:srgbClr val="0B3280">
                  <a:alpha val="72247"/>
                </a:srgbClr>
              </a:gs>
            </a:gsLst>
            <a:lin ang="5400000" scaled="1"/>
          </a:gradFill>
          <a:ln w="28575" cap="flat" cmpd="sng" algn="ctr">
            <a:solidFill>
              <a:srgbClr val="FFFFFF">
                <a:alpha val="84999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3957761" y="2426732"/>
            <a:ext cx="0" cy="1419999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72247"/>
                </a:srgbClr>
              </a:gs>
              <a:gs pos="100000">
                <a:srgbClr val="0B3280">
                  <a:alpha val="72247"/>
                </a:srgbClr>
              </a:gs>
            </a:gsLst>
            <a:lin ang="5400000" scaled="1"/>
          </a:gradFill>
          <a:ln w="28575" cap="flat" cmpd="sng" algn="ctr">
            <a:solidFill>
              <a:srgbClr val="FFFFFF">
                <a:alpha val="84999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1318879" y="3008531"/>
            <a:ext cx="1052741" cy="420470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72247"/>
                </a:srgbClr>
              </a:gs>
              <a:gs pos="100000">
                <a:srgbClr val="0B3280">
                  <a:alpha val="72247"/>
                </a:srgbClr>
              </a:gs>
            </a:gsLst>
            <a:lin ang="5400000" scaled="1"/>
          </a:gradFill>
          <a:ln w="28575" cap="flat" cmpd="sng" algn="ctr">
            <a:solidFill>
              <a:srgbClr val="FFFFFF">
                <a:alpha val="84999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1345925" y="3340100"/>
            <a:ext cx="1198785" cy="121334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72247"/>
                </a:srgbClr>
              </a:gs>
              <a:gs pos="100000">
                <a:srgbClr val="0B3280">
                  <a:alpha val="72247"/>
                </a:srgbClr>
              </a:gs>
            </a:gsLst>
            <a:lin ang="5400000" scaled="1"/>
          </a:gradFill>
          <a:ln w="28575" cap="flat" cmpd="sng" algn="ctr">
            <a:solidFill>
              <a:srgbClr val="FFFFFF">
                <a:alpha val="84999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6426200" y="673100"/>
            <a:ext cx="243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 foam/flex based </a:t>
            </a:r>
          </a:p>
          <a:p>
            <a:r>
              <a:rPr lang="en-US" dirty="0" smtClean="0"/>
              <a:t>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4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Area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1087"/>
            <a:ext cx="8166100" cy="5213350"/>
          </a:xfrm>
        </p:spPr>
        <p:txBody>
          <a:bodyPr/>
          <a:lstStyle/>
          <a:p>
            <a:r>
              <a:rPr lang="en-US" dirty="0" smtClean="0"/>
              <a:t>Seamless, pixelated detectors deployed in large areas are important (crucial) for many applications in HEP, x-ray imaging and Nuclear  Physics</a:t>
            </a:r>
          </a:p>
          <a:p>
            <a:r>
              <a:rPr lang="en-US" dirty="0" smtClean="0"/>
              <a:t>There are two possible approaches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Use the fact that wafer-scale sensors can be fabricated with good yield and bond an array of smaller readout chips to a large sensor</a:t>
            </a:r>
          </a:p>
          <a:p>
            <a:pPr marL="1314450" lvl="2" indent="-457200"/>
            <a:r>
              <a:rPr lang="en-US" dirty="0" smtClean="0"/>
              <a:t>Interconnect geometry is a central issue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Fabricate tiles which can be butted on all four sides to fabricate arrays of arbitrary size.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71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2.5D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9987"/>
            <a:ext cx="6134100" cy="2771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Industry is moving first toward “2.5-D” </a:t>
            </a:r>
          </a:p>
          <a:p>
            <a:r>
              <a:rPr lang="en-US" dirty="0" smtClean="0"/>
              <a:t>This technology utilizes through-silicon </a:t>
            </a:r>
            <a:r>
              <a:rPr lang="en-US" dirty="0" err="1" smtClean="0"/>
              <a:t>vias</a:t>
            </a:r>
            <a:r>
              <a:rPr lang="en-US" dirty="0" smtClean="0"/>
              <a:t> on an “interposer” to connect multiple chips</a:t>
            </a:r>
          </a:p>
          <a:p>
            <a:r>
              <a:rPr lang="en-US" dirty="0" smtClean="0"/>
              <a:t>Finer pitch, higher speed better </a:t>
            </a:r>
            <a:br>
              <a:rPr lang="en-US" dirty="0" smtClean="0"/>
            </a:br>
            <a:r>
              <a:rPr lang="en-US" dirty="0" smtClean="0"/>
              <a:t>thermal expansion match than PC board technologies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120" y="0"/>
            <a:ext cx="4289880" cy="2626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3911600"/>
            <a:ext cx="63881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8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674" y="1066800"/>
            <a:ext cx="4038600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Building these devices is essentially an electronics packaging problem, an unusual one…</a:t>
            </a:r>
          </a:p>
          <a:p>
            <a:r>
              <a:rPr lang="en-US" dirty="0" smtClean="0"/>
              <a:t>With billions of channels, 100’s m</a:t>
            </a:r>
            <a:r>
              <a:rPr lang="en-US" baseline="30000" dirty="0" smtClean="0"/>
              <a:t>2</a:t>
            </a:r>
            <a:r>
              <a:rPr lang="en-US" dirty="0" smtClean="0"/>
              <a:t> surface area</a:t>
            </a:r>
          </a:p>
          <a:p>
            <a:r>
              <a:rPr lang="en-US" dirty="0" smtClean="0"/>
              <a:t>With </a:t>
            </a:r>
            <a:r>
              <a:rPr lang="en-US" dirty="0" err="1" smtClean="0"/>
              <a:t>tbyte</a:t>
            </a:r>
            <a:r>
              <a:rPr lang="en-US" dirty="0" smtClean="0"/>
              <a:t>/sec bandwidth</a:t>
            </a:r>
          </a:p>
          <a:p>
            <a:r>
              <a:rPr lang="en-US" dirty="0" smtClean="0"/>
              <a:t>Cooled to -20 </a:t>
            </a:r>
            <a:r>
              <a:rPr lang="en-US" dirty="0" err="1" smtClean="0"/>
              <a:t>deg</a:t>
            </a:r>
            <a:r>
              <a:rPr lang="en-US" dirty="0" smtClean="0"/>
              <a:t> C</a:t>
            </a:r>
          </a:p>
          <a:p>
            <a:r>
              <a:rPr lang="en-US" dirty="0" smtClean="0"/>
              <a:t>With minimal mass</a:t>
            </a:r>
          </a:p>
          <a:p>
            <a:r>
              <a:rPr lang="en-US" dirty="0" smtClean="0"/>
              <a:t>Arranged to give us the information we need to do physics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817" y="77105"/>
            <a:ext cx="4343400" cy="28937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76551" y="153305"/>
            <a:ext cx="1056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CFFCC"/>
                </a:solidFill>
              </a:rPr>
              <a:t>D0 Layer 0</a:t>
            </a:r>
            <a:endParaRPr lang="en-US" sz="1600" dirty="0">
              <a:solidFill>
                <a:srgbClr val="CCFF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92017" y="1220105"/>
            <a:ext cx="1237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CFFCC"/>
                </a:solidFill>
              </a:rPr>
              <a:t>Analog cable</a:t>
            </a:r>
            <a:endParaRPr lang="en-US" sz="1600" dirty="0">
              <a:solidFill>
                <a:srgbClr val="CCFF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96817" y="2439305"/>
            <a:ext cx="1272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CFFCC"/>
                </a:solidFill>
              </a:rPr>
              <a:t>Flex </a:t>
            </a:r>
            <a:r>
              <a:rPr lang="en-US" sz="1600" dirty="0" err="1" smtClean="0">
                <a:solidFill>
                  <a:srgbClr val="CCFFCC"/>
                </a:solidFill>
              </a:rPr>
              <a:t>foldover</a:t>
            </a:r>
            <a:endParaRPr lang="en-US" sz="1600" dirty="0">
              <a:solidFill>
                <a:srgbClr val="CCFF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651" y="3422650"/>
            <a:ext cx="2463800" cy="3289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667" y="3422650"/>
            <a:ext cx="2739984" cy="281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1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2.5D for HEP?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1087"/>
            <a:ext cx="8826500" cy="4842013"/>
          </a:xfrm>
        </p:spPr>
        <p:txBody>
          <a:bodyPr/>
          <a:lstStyle/>
          <a:p>
            <a:r>
              <a:rPr lang="en-US" dirty="0" smtClean="0"/>
              <a:t>A 2.5D substrate allows us to match large area sensors to chips limited by CMOS reticules to 2-3 cm on a side</a:t>
            </a:r>
          </a:p>
          <a:p>
            <a:r>
              <a:rPr lang="en-US" dirty="0" smtClean="0"/>
              <a:t>Can be an enabling technology for large area sensors and focal plane arrays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These can also be very important for very high bandwidth trigger and memory systems – such as an AM-based track trigger.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30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3302" y="3543300"/>
            <a:ext cx="8267700" cy="482600"/>
          </a:xfrm>
          <a:prstGeom prst="rect">
            <a:avLst/>
          </a:prstGeom>
          <a:solidFill>
            <a:srgbClr val="FD7D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Wafer Scale Sensor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3302" y="3111500"/>
            <a:ext cx="8267700" cy="29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interposer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70339" y="34036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27539" y="34163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84739" y="34163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041939" y="339725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99139" y="34036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56339" y="34163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381789" y="34163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07239" y="34163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32689" y="34163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658139" y="34163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83589" y="34163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509039" y="34163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934489" y="34163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359939" y="34163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785389" y="34163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210839" y="34163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636289" y="34163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061739" y="3416300"/>
            <a:ext cx="127000" cy="1397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670339" y="2787650"/>
            <a:ext cx="1130300" cy="323850"/>
            <a:chOff x="673100" y="3943350"/>
            <a:chExt cx="1130300" cy="323850"/>
          </a:xfrm>
        </p:grpSpPr>
        <p:sp>
          <p:nvSpPr>
            <p:cNvPr id="8" name="Rectangle 7"/>
            <p:cNvSpPr/>
            <p:nvPr/>
          </p:nvSpPr>
          <p:spPr>
            <a:xfrm>
              <a:off x="673100" y="3943350"/>
              <a:ext cx="1130300" cy="25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ROIC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7366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8890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0414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1938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3462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4986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16510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060989" y="2787650"/>
            <a:ext cx="1130300" cy="323850"/>
            <a:chOff x="673100" y="3943350"/>
            <a:chExt cx="1130300" cy="323850"/>
          </a:xfrm>
        </p:grpSpPr>
        <p:sp>
          <p:nvSpPr>
            <p:cNvPr id="36" name="Rectangle 35"/>
            <p:cNvSpPr/>
            <p:nvPr/>
          </p:nvSpPr>
          <p:spPr>
            <a:xfrm>
              <a:off x="673100" y="3943350"/>
              <a:ext cx="1130300" cy="25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7366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8890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0414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1938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3462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4986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6510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416852" y="2787650"/>
            <a:ext cx="1130300" cy="323850"/>
            <a:chOff x="673100" y="3943350"/>
            <a:chExt cx="1130300" cy="323850"/>
          </a:xfrm>
        </p:grpSpPr>
        <p:sp>
          <p:nvSpPr>
            <p:cNvPr id="45" name="Rectangle 44"/>
            <p:cNvSpPr/>
            <p:nvPr/>
          </p:nvSpPr>
          <p:spPr>
            <a:xfrm>
              <a:off x="673100" y="3943350"/>
              <a:ext cx="1130300" cy="25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366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890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0414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1938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3462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4986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6510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72715" y="2787650"/>
            <a:ext cx="1130300" cy="323850"/>
            <a:chOff x="673100" y="3943350"/>
            <a:chExt cx="1130300" cy="323850"/>
          </a:xfrm>
        </p:grpSpPr>
        <p:sp>
          <p:nvSpPr>
            <p:cNvPr id="54" name="Rectangle 53"/>
            <p:cNvSpPr/>
            <p:nvPr/>
          </p:nvSpPr>
          <p:spPr>
            <a:xfrm>
              <a:off x="673100" y="3943350"/>
              <a:ext cx="1130300" cy="25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366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8890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0414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11938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3462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4986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16510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128578" y="2787650"/>
            <a:ext cx="1130300" cy="323850"/>
            <a:chOff x="673100" y="3943350"/>
            <a:chExt cx="1130300" cy="323850"/>
          </a:xfrm>
        </p:grpSpPr>
        <p:sp>
          <p:nvSpPr>
            <p:cNvPr id="63" name="Rectangle 62"/>
            <p:cNvSpPr/>
            <p:nvPr/>
          </p:nvSpPr>
          <p:spPr>
            <a:xfrm>
              <a:off x="673100" y="3943350"/>
              <a:ext cx="1130300" cy="25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7366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8890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10414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11938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13462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14986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16510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484441" y="2787650"/>
            <a:ext cx="1130300" cy="323850"/>
            <a:chOff x="673100" y="3943350"/>
            <a:chExt cx="1130300" cy="323850"/>
          </a:xfrm>
        </p:grpSpPr>
        <p:sp>
          <p:nvSpPr>
            <p:cNvPr id="72" name="Rectangle 71"/>
            <p:cNvSpPr/>
            <p:nvPr/>
          </p:nvSpPr>
          <p:spPr>
            <a:xfrm>
              <a:off x="673100" y="3943350"/>
              <a:ext cx="1130300" cy="25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7366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8890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0414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1938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13462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4986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651000" y="4197350"/>
              <a:ext cx="63500" cy="6985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5087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2.5 D Design for CMS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 descr="cms_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598"/>
            <a:ext cx="9144000" cy="614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59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the two 3Ds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1087"/>
            <a:ext cx="5562600" cy="52133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Low cost, large area, thin, pixelated sensor planes with no dead regions.</a:t>
            </a:r>
          </a:p>
          <a:p>
            <a:pPr marL="0" indent="0">
              <a:buNone/>
            </a:pPr>
            <a:r>
              <a:rPr lang="en-US" dirty="0" smtClean="0"/>
              <a:t>Decouple bond and array yields</a:t>
            </a:r>
          </a:p>
          <a:p>
            <a:r>
              <a:rPr lang="en-US" dirty="0" smtClean="0"/>
              <a:t>3D provides backside interconnect to eliminate peripheral bond connections</a:t>
            </a:r>
          </a:p>
          <a:p>
            <a:r>
              <a:rPr lang="en-US" dirty="0" smtClean="0"/>
              <a:t>Sensors can be processed to have “active edges” using deep reactive ion etch so assemblies can be tiled.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8514" y="152400"/>
            <a:ext cx="359942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08" y="4154066"/>
            <a:ext cx="4152305" cy="220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09753" y="6153150"/>
            <a:ext cx="2657949" cy="372696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SiD</a:t>
            </a:r>
            <a:r>
              <a:rPr lang="en-US" sz="2000" dirty="0" smtClean="0">
                <a:solidFill>
                  <a:srgbClr val="0000FF"/>
                </a:solidFill>
              </a:rPr>
              <a:t> (ILC) </a:t>
            </a:r>
            <a:r>
              <a:rPr lang="en-US" sz="2000" dirty="0">
                <a:solidFill>
                  <a:srgbClr val="0000FF"/>
                </a:solidFill>
              </a:rPr>
              <a:t>Outer pixel disk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9800" y="152400"/>
            <a:ext cx="2020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FPIX </a:t>
            </a:r>
            <a:r>
              <a:rPr lang="en-US" dirty="0" err="1" smtClean="0"/>
              <a:t>Plaquette</a:t>
            </a:r>
            <a:endParaRPr lang="en-US" dirty="0"/>
          </a:p>
        </p:txBody>
      </p:sp>
      <p:pic>
        <p:nvPicPr>
          <p:cNvPr id="11" name="Picture 10" descr="outer_disks_dw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483" y="2416813"/>
            <a:ext cx="2893219" cy="34745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95505" y="5577922"/>
            <a:ext cx="853068" cy="372696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28 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27614" y="4827829"/>
            <a:ext cx="853068" cy="372696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76 mm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20458" y="4024157"/>
            <a:ext cx="981308" cy="372696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117 mm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20458" y="2523969"/>
            <a:ext cx="981308" cy="372696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166 mm</a:t>
            </a:r>
          </a:p>
        </p:txBody>
      </p:sp>
    </p:spTree>
    <p:extLst>
      <p:ext uri="{BB962C8B-B14F-4D97-AF65-F5344CB8AC3E}">
        <p14:creationId xmlns:p14="http://schemas.microsoft.com/office/powerpoint/2010/main" val="1980313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394661" y="2661051"/>
            <a:ext cx="5585874" cy="3697299"/>
            <a:chOff x="4755059" y="160735"/>
            <a:chExt cx="4365501" cy="2740298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3000"/>
            <a:stretch>
              <a:fillRect/>
            </a:stretch>
          </p:blipFill>
          <p:spPr bwMode="auto">
            <a:xfrm>
              <a:off x="4755059" y="160735"/>
              <a:ext cx="4365501" cy="2740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>
              <a:spLocks/>
            </p:cNvSpPr>
            <p:nvPr/>
          </p:nvSpPr>
          <p:spPr bwMode="auto">
            <a:xfrm>
              <a:off x="7710798" y="2222167"/>
              <a:ext cx="117981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700" kern="1200">
                  <a:solidFill>
                    <a:srgbClr val="000080"/>
                  </a:solidFill>
                  <a:ea typeface="ＭＳ Ｐゴシック" charset="0"/>
                  <a:cs typeface="ＭＳ Ｐゴシック" charset="0"/>
                </a:rPr>
                <a:t>Handle wafer</a:t>
              </a:r>
            </a:p>
          </p:txBody>
        </p:sp>
        <p:sp>
          <p:nvSpPr>
            <p:cNvPr id="11" name="Rectangle 10"/>
            <p:cNvSpPr>
              <a:spLocks/>
            </p:cNvSpPr>
            <p:nvPr/>
          </p:nvSpPr>
          <p:spPr bwMode="auto">
            <a:xfrm>
              <a:off x="7755161" y="1588159"/>
              <a:ext cx="58990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700" kern="1200">
                  <a:solidFill>
                    <a:srgbClr val="000080"/>
                  </a:solidFill>
                  <a:ea typeface="ＭＳ Ｐゴシック" charset="0"/>
                  <a:cs typeface="ＭＳ Ｐゴシック" charset="0"/>
                </a:rPr>
                <a:t>sensor</a:t>
              </a:r>
            </a:p>
          </p:txBody>
        </p:sp>
        <p:sp>
          <p:nvSpPr>
            <p:cNvPr id="12" name="Rectangle 11"/>
            <p:cNvSpPr>
              <a:spLocks/>
            </p:cNvSpPr>
            <p:nvPr/>
          </p:nvSpPr>
          <p:spPr bwMode="auto">
            <a:xfrm>
              <a:off x="6198550" y="1905163"/>
              <a:ext cx="76079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700" kern="1200">
                  <a:solidFill>
                    <a:srgbClr val="000080"/>
                  </a:solidFill>
                  <a:ea typeface="ＭＳ Ｐゴシック" charset="0"/>
                  <a:cs typeface="ＭＳ Ｐゴシック" charset="0"/>
                </a:rPr>
                <a:t>trenches</a:t>
              </a:r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H="1">
              <a:off x="6607969" y="1689944"/>
              <a:ext cx="405185" cy="274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kern="1200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6286500" y="1551533"/>
              <a:ext cx="309191" cy="416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kern="1200"/>
            </a:p>
          </p:txBody>
        </p:sp>
        <p:sp>
          <p:nvSpPr>
            <p:cNvPr id="15" name="Rectangle 14"/>
            <p:cNvSpPr>
              <a:spLocks/>
            </p:cNvSpPr>
            <p:nvPr/>
          </p:nvSpPr>
          <p:spPr bwMode="auto">
            <a:xfrm>
              <a:off x="4857251" y="1457355"/>
              <a:ext cx="58142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700" kern="120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Buried</a:t>
              </a:r>
            </a:p>
            <a:p>
              <a:pPr algn="ctr"/>
              <a:r>
                <a:rPr lang="en-US" sz="1700" kern="120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oxide</a:t>
              </a: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H="1">
              <a:off x="5464969" y="1580555"/>
              <a:ext cx="405185" cy="2734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kern="1200"/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 bwMode="auto">
            <a:xfrm>
              <a:off x="7778358" y="997476"/>
              <a:ext cx="10402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700" kern="1200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readout</a:t>
              </a:r>
            </a:p>
            <a:p>
              <a:pPr algn="ctr"/>
              <a:r>
                <a:rPr lang="en-US" sz="1700" kern="1200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IC and pads</a:t>
              </a:r>
            </a:p>
          </p:txBody>
        </p:sp>
        <p:sp>
          <p:nvSpPr>
            <p:cNvPr id="18" name="Rectangle 17"/>
            <p:cNvSpPr>
              <a:spLocks/>
            </p:cNvSpPr>
            <p:nvPr/>
          </p:nvSpPr>
          <p:spPr bwMode="auto">
            <a:xfrm>
              <a:off x="5271110" y="1261750"/>
              <a:ext cx="7716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300" kern="1200" dirty="0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200 micron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do it with 3D?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11087"/>
            <a:ext cx="5749841" cy="58103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Combine active edge technology with 3D electronics and oxide bonding with through-silicon </a:t>
            </a:r>
            <a:r>
              <a:rPr lang="en-US" dirty="0" err="1"/>
              <a:t>vias</a:t>
            </a:r>
            <a:r>
              <a:rPr lang="en-US" dirty="0"/>
              <a:t> to produce fully active tiles.</a:t>
            </a:r>
          </a:p>
          <a:p>
            <a:r>
              <a:rPr lang="en-US" dirty="0" smtClean="0"/>
              <a:t>These </a:t>
            </a:r>
            <a:r>
              <a:rPr lang="en-US" dirty="0"/>
              <a:t>tiles can be used to build large area pixelated arrays with good yield and reasonable cost</a:t>
            </a:r>
          </a:p>
          <a:p>
            <a:r>
              <a:rPr lang="en-US" dirty="0" smtClean="0"/>
              <a:t>Tiles </a:t>
            </a:r>
            <a:r>
              <a:rPr lang="en-US" dirty="0"/>
              <a:t>can </a:t>
            </a:r>
            <a:r>
              <a:rPr lang="en-US" dirty="0" smtClean="0"/>
              <a:t>populate </a:t>
            </a:r>
            <a:br>
              <a:rPr lang="en-US" dirty="0" smtClean="0"/>
            </a:br>
            <a:r>
              <a:rPr lang="en-US" dirty="0" smtClean="0"/>
              <a:t>complex shapes </a:t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/>
              <a:t>optimal tiling </a:t>
            </a: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low </a:t>
            </a:r>
            <a:r>
              <a:rPr lang="en-US" dirty="0"/>
              <a:t>dead area </a:t>
            </a:r>
          </a:p>
          <a:p>
            <a:r>
              <a:rPr lang="en-US" dirty="0" smtClean="0"/>
              <a:t>Only </a:t>
            </a:r>
            <a:r>
              <a:rPr lang="en-US" dirty="0"/>
              <a:t>bump bonds </a:t>
            </a:r>
            <a:r>
              <a:rPr lang="en-US" dirty="0" smtClean="0"/>
              <a:t>are </a:t>
            </a:r>
            <a:br>
              <a:rPr lang="en-US" dirty="0" smtClean="0"/>
            </a:br>
            <a:r>
              <a:rPr lang="en-US" dirty="0" smtClean="0"/>
              <a:t>large </a:t>
            </a:r>
            <a:r>
              <a:rPr lang="en-US" dirty="0"/>
              <a:t>pitch backside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interconnects</a:t>
            </a:r>
            <a:endParaRPr lang="en-US" dirty="0"/>
          </a:p>
          <a:p>
            <a:r>
              <a:rPr lang="en-US" dirty="0" smtClean="0"/>
              <a:t>High </a:t>
            </a:r>
            <a:r>
              <a:rPr lang="en-US" dirty="0"/>
              <a:t>density </a:t>
            </a: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geometrical flexibility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33</a:t>
            </a:fld>
            <a:endParaRPr lang="en-US"/>
          </a:p>
        </p:txBody>
      </p:sp>
      <p:pic>
        <p:nvPicPr>
          <p:cNvPr id="2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48" y="220663"/>
            <a:ext cx="3373797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92551" y="2482334"/>
            <a:ext cx="294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MIT-LL 4 side </a:t>
            </a:r>
            <a:r>
              <a:rPr lang="en-US" dirty="0" err="1" smtClean="0"/>
              <a:t>buttable</a:t>
            </a:r>
            <a:r>
              <a:rPr lang="en-US" dirty="0" smtClean="0"/>
              <a:t> imager</a:t>
            </a:r>
            <a:endParaRPr lang="en-US" dirty="0"/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6921" y="5418610"/>
            <a:ext cx="1844758" cy="138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257585" y="6356350"/>
            <a:ext cx="2052840" cy="311141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90"/>
                </a:solidFill>
                <a:latin typeface="+mn-lt"/>
              </a:rPr>
              <a:t>VTT Active Edge sensor</a:t>
            </a:r>
          </a:p>
        </p:txBody>
      </p:sp>
    </p:spTree>
    <p:extLst>
      <p:ext uri="{BB962C8B-B14F-4D97-AF65-F5344CB8AC3E}">
        <p14:creationId xmlns:p14="http://schemas.microsoft.com/office/powerpoint/2010/main" val="1593293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227" y="4123319"/>
            <a:ext cx="2806700" cy="27373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4" y="150019"/>
            <a:ext cx="6545461" cy="839391"/>
          </a:xfrm>
        </p:spPr>
        <p:txBody>
          <a:bodyPr>
            <a:normAutofit/>
          </a:bodyPr>
          <a:lstStyle/>
          <a:p>
            <a:r>
              <a:rPr lang="en-US" dirty="0" smtClean="0"/>
              <a:t>Tiling sensors</a:t>
            </a:r>
            <a:endParaRPr lang="en-US" dirty="0"/>
          </a:p>
        </p:txBody>
      </p:sp>
      <p:pic>
        <p:nvPicPr>
          <p:cNvPr id="4" name="Picture 3" descr="3d_stac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5141"/>
            <a:ext cx="6322219" cy="2250281"/>
          </a:xfrm>
          <a:prstGeom prst="rect">
            <a:avLst/>
          </a:prstGeom>
        </p:spPr>
      </p:pic>
      <p:pic>
        <p:nvPicPr>
          <p:cNvPr id="5" name="Picture 4" descr="Outer_disk_stac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94" y="3964781"/>
            <a:ext cx="5784481" cy="2464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2219" y="1125141"/>
            <a:ext cx="2653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Needs a robust, planar </a:t>
            </a:r>
            <a:br>
              <a:rPr lang="en-US" dirty="0" smtClean="0"/>
            </a:br>
            <a:r>
              <a:rPr lang="en-US" dirty="0" smtClean="0"/>
              <a:t>wafer-wafer bond to allow</a:t>
            </a:r>
            <a:br>
              <a:rPr lang="en-US" dirty="0" smtClean="0"/>
            </a:br>
            <a:r>
              <a:rPr lang="en-US" dirty="0" smtClean="0"/>
              <a:t>thinning and topside </a:t>
            </a:r>
            <a:br>
              <a:rPr lang="en-US" dirty="0" smtClean="0"/>
            </a:b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11119" y="2498258"/>
            <a:ext cx="2389981" cy="175432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Demonstration Project</a:t>
            </a:r>
            <a:br>
              <a:rPr lang="en-US" dirty="0" smtClean="0"/>
            </a:br>
            <a:r>
              <a:rPr lang="en-US" dirty="0" smtClean="0"/>
              <a:t>underway using active edge sensors from VTT, dummy ROICs from Cornell, </a:t>
            </a:r>
            <a:r>
              <a:rPr lang="en-US" dirty="0" err="1" smtClean="0"/>
              <a:t>Ziptronix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wafer-wafer DBI bond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60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Cheaper </a:t>
            </a:r>
            <a:r>
              <a:rPr lang="en-US" dirty="0"/>
              <a:t>A</a:t>
            </a:r>
            <a:r>
              <a:rPr lang="en-US" dirty="0" smtClean="0"/>
              <a:t>lternative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1086"/>
            <a:ext cx="4549913" cy="3512851"/>
          </a:xfrm>
        </p:spPr>
        <p:txBody>
          <a:bodyPr/>
          <a:lstStyle/>
          <a:p>
            <a:r>
              <a:rPr lang="en-US" dirty="0" smtClean="0"/>
              <a:t>Process active edge after 3D integration</a:t>
            </a:r>
          </a:p>
          <a:p>
            <a:pPr lvl="1"/>
            <a:r>
              <a:rPr lang="en-US" dirty="0" smtClean="0"/>
              <a:t>No complex SOI structure</a:t>
            </a:r>
          </a:p>
          <a:p>
            <a:pPr lvl="1"/>
            <a:r>
              <a:rPr lang="en-US" dirty="0" smtClean="0"/>
              <a:t>No TSVs necessary</a:t>
            </a:r>
          </a:p>
          <a:p>
            <a:pPr lvl="1"/>
            <a:r>
              <a:rPr lang="en-US" dirty="0" smtClean="0"/>
              <a:t>“Standard” plasma dicing</a:t>
            </a:r>
          </a:p>
          <a:p>
            <a:pPr lvl="1"/>
            <a:r>
              <a:rPr lang="en-US" dirty="0" smtClean="0"/>
              <a:t>LBNL moderate temperature “pizza process” implant and anneal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35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13865" y="270933"/>
            <a:ext cx="3784601" cy="4767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CMOS Wafer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13865" y="930965"/>
            <a:ext cx="3784601" cy="326886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Sensor wafer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0267" y="685800"/>
            <a:ext cx="575733" cy="6184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35333" y="685800"/>
            <a:ext cx="575733" cy="6184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13865" y="1854199"/>
            <a:ext cx="3784601" cy="4767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CMOS Wafer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113865" y="2514231"/>
            <a:ext cx="3784601" cy="326886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Sensor wafer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20267" y="2269066"/>
            <a:ext cx="575733" cy="6184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35333" y="2269066"/>
            <a:ext cx="575733" cy="6184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13865" y="2330909"/>
            <a:ext cx="3784601" cy="183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757333" y="2330909"/>
            <a:ext cx="0" cy="905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738533" y="2330909"/>
            <a:ext cx="0" cy="905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89600" y="2421467"/>
            <a:ext cx="311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66566" y="2421467"/>
            <a:ext cx="311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86450" y="2421467"/>
            <a:ext cx="0" cy="92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874000" y="2421467"/>
            <a:ext cx="0" cy="92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553200" y="1484867"/>
            <a:ext cx="981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3D bond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82932" y="4608603"/>
            <a:ext cx="3527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Thin, Expose top contacts, </a:t>
            </a:r>
            <a:r>
              <a:rPr lang="en-US" dirty="0" err="1" smtClean="0">
                <a:solidFill>
                  <a:srgbClr val="0000FF"/>
                </a:solidFill>
              </a:rPr>
              <a:t>singulate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22607" y="5093067"/>
            <a:ext cx="3784601" cy="1719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322607" y="5448299"/>
            <a:ext cx="3784601" cy="326886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29009" y="5203134"/>
            <a:ext cx="575733" cy="6184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744075" y="5203134"/>
            <a:ext cx="575733" cy="6184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22607" y="5264977"/>
            <a:ext cx="3784601" cy="183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966075" y="5264977"/>
            <a:ext cx="0" cy="905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947275" y="5264977"/>
            <a:ext cx="0" cy="905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98342" y="5355535"/>
            <a:ext cx="311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875308" y="5355535"/>
            <a:ext cx="311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95192" y="5355535"/>
            <a:ext cx="0" cy="92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082742" y="5355535"/>
            <a:ext cx="0" cy="92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6845171" y="2990934"/>
            <a:ext cx="588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Etch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663392" y="5028742"/>
            <a:ext cx="641350" cy="180741"/>
            <a:chOff x="5454650" y="3600451"/>
            <a:chExt cx="641350" cy="180741"/>
          </a:xfrm>
        </p:grpSpPr>
        <p:sp>
          <p:nvSpPr>
            <p:cNvPr id="65" name="Rectangle 64"/>
            <p:cNvSpPr/>
            <p:nvPr/>
          </p:nvSpPr>
          <p:spPr>
            <a:xfrm>
              <a:off x="5607050" y="3606800"/>
              <a:ext cx="336550" cy="1680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ight Triangle 65"/>
            <p:cNvSpPr/>
            <p:nvPr/>
          </p:nvSpPr>
          <p:spPr>
            <a:xfrm flipV="1">
              <a:off x="5943600" y="3606800"/>
              <a:ext cx="152400" cy="174392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Triangle 66"/>
            <p:cNvSpPr/>
            <p:nvPr/>
          </p:nvSpPr>
          <p:spPr>
            <a:xfrm flipH="1" flipV="1">
              <a:off x="5454650" y="3600451"/>
              <a:ext cx="152400" cy="174392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678458" y="5017327"/>
            <a:ext cx="641350" cy="180741"/>
            <a:chOff x="5454650" y="3600451"/>
            <a:chExt cx="641350" cy="180741"/>
          </a:xfrm>
        </p:grpSpPr>
        <p:sp>
          <p:nvSpPr>
            <p:cNvPr id="69" name="Rectangle 68"/>
            <p:cNvSpPr/>
            <p:nvPr/>
          </p:nvSpPr>
          <p:spPr>
            <a:xfrm>
              <a:off x="5607050" y="3606800"/>
              <a:ext cx="336550" cy="1680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ight Triangle 69"/>
            <p:cNvSpPr/>
            <p:nvPr/>
          </p:nvSpPr>
          <p:spPr>
            <a:xfrm flipV="1">
              <a:off x="5943600" y="3606800"/>
              <a:ext cx="152400" cy="174392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ight Triangle 70"/>
            <p:cNvSpPr/>
            <p:nvPr/>
          </p:nvSpPr>
          <p:spPr>
            <a:xfrm flipH="1" flipV="1">
              <a:off x="5454650" y="3600451"/>
              <a:ext cx="152400" cy="174392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1882592" y="5035091"/>
            <a:ext cx="285750" cy="787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/>
          <p:nvPr/>
        </p:nvCxnSpPr>
        <p:spPr>
          <a:xfrm>
            <a:off x="322607" y="5775185"/>
            <a:ext cx="15599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2168342" y="5775185"/>
            <a:ext cx="19314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882592" y="5448299"/>
            <a:ext cx="0" cy="3268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2170458" y="5448299"/>
            <a:ext cx="0" cy="3268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190982" y="283633"/>
            <a:ext cx="66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Die 1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72401" y="263498"/>
            <a:ext cx="66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Die 2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5164665" y="3325299"/>
            <a:ext cx="3784601" cy="4767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CMOS Wafer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5164665" y="3985331"/>
            <a:ext cx="3784601" cy="326886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571067" y="3740166"/>
            <a:ext cx="575733" cy="6184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7586133" y="3740166"/>
            <a:ext cx="575733" cy="6184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5164665" y="3802009"/>
            <a:ext cx="3784601" cy="183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5808133" y="3802009"/>
            <a:ext cx="0" cy="905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789333" y="3802009"/>
            <a:ext cx="0" cy="905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740400" y="3892567"/>
            <a:ext cx="311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7717366" y="3892567"/>
            <a:ext cx="311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937250" y="3892567"/>
            <a:ext cx="0" cy="92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4800" y="3892567"/>
            <a:ext cx="0" cy="92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6877050" y="3994454"/>
            <a:ext cx="285750" cy="42948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190982" y="4971589"/>
            <a:ext cx="3784601" cy="4767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CMOS Wafer</a:t>
            </a:r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>
            <a:off x="5190982" y="5631621"/>
            <a:ext cx="3784601" cy="326886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5597384" y="5386456"/>
            <a:ext cx="575733" cy="6184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612450" y="5386456"/>
            <a:ext cx="575733" cy="6184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190982" y="5448299"/>
            <a:ext cx="3784601" cy="183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5834450" y="5448299"/>
            <a:ext cx="0" cy="905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7815650" y="5448299"/>
            <a:ext cx="0" cy="905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5766717" y="5538857"/>
            <a:ext cx="311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7743683" y="5538857"/>
            <a:ext cx="31115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5963567" y="5538857"/>
            <a:ext cx="0" cy="92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951117" y="5538857"/>
            <a:ext cx="0" cy="92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ctangle 102"/>
          <p:cNvSpPr/>
          <p:nvPr/>
        </p:nvSpPr>
        <p:spPr>
          <a:xfrm>
            <a:off x="6910958" y="5631621"/>
            <a:ext cx="285750" cy="42948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/>
          <p:cNvCxnSpPr/>
          <p:nvPr/>
        </p:nvCxnSpPr>
        <p:spPr>
          <a:xfrm>
            <a:off x="5190982" y="5958507"/>
            <a:ext cx="1719976" cy="93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7196708" y="5958507"/>
            <a:ext cx="1778875" cy="93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6910958" y="5641006"/>
            <a:ext cx="0" cy="3268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7198824" y="5641006"/>
            <a:ext cx="0" cy="3268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6131479" y="4602257"/>
            <a:ext cx="1997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Implant and anneal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368800" y="5386456"/>
            <a:ext cx="584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409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for </a:t>
            </a:r>
            <a:r>
              <a:rPr lang="en-US" dirty="0" err="1" smtClean="0"/>
              <a:t>SiPM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74" y="999986"/>
            <a:ext cx="8686800" cy="5578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Silicon Photomultiplier is a transformational technology in light detection</a:t>
            </a:r>
          </a:p>
          <a:p>
            <a:r>
              <a:rPr lang="en-US" dirty="0" smtClean="0"/>
              <a:t>Array Geiger mode APDs - typically </a:t>
            </a:r>
            <a:r>
              <a:rPr lang="en-US" dirty="0" err="1" smtClean="0"/>
              <a:t>or’ed</a:t>
            </a:r>
            <a:r>
              <a:rPr lang="en-US" dirty="0" smtClean="0"/>
              <a:t> using an analog network but it is inherently digital</a:t>
            </a:r>
          </a:p>
          <a:p>
            <a:pPr marL="0" indent="0">
              <a:buNone/>
            </a:pPr>
            <a:r>
              <a:rPr lang="en-US" dirty="0" smtClean="0"/>
              <a:t>A fully digital </a:t>
            </a:r>
            <a:r>
              <a:rPr lang="en-US" dirty="0" err="1" smtClean="0"/>
              <a:t>SiPM</a:t>
            </a:r>
            <a:r>
              <a:rPr lang="en-US" dirty="0" smtClean="0"/>
              <a:t> could be built by bonding a 3D CMOS readout to a </a:t>
            </a:r>
            <a:r>
              <a:rPr lang="en-US" dirty="0" err="1" smtClean="0"/>
              <a:t>SiPM</a:t>
            </a:r>
            <a:r>
              <a:rPr lang="en-US" dirty="0" smtClean="0"/>
              <a:t> wafer</a:t>
            </a:r>
          </a:p>
          <a:p>
            <a:r>
              <a:rPr lang="en-US" dirty="0" smtClean="0"/>
              <a:t>Low RC -&gt; very fast</a:t>
            </a:r>
          </a:p>
          <a:p>
            <a:r>
              <a:rPr lang="en-US" dirty="0" smtClean="0"/>
              <a:t>Active (fast) quenching </a:t>
            </a:r>
            <a:br>
              <a:rPr lang="en-US" dirty="0" smtClean="0"/>
            </a:br>
            <a:r>
              <a:rPr lang="en-US" dirty="0" smtClean="0"/>
              <a:t>circuitry</a:t>
            </a:r>
          </a:p>
          <a:p>
            <a:r>
              <a:rPr lang="en-US" dirty="0" smtClean="0"/>
              <a:t>Position resolution at the </a:t>
            </a:r>
            <a:br>
              <a:rPr lang="en-US" dirty="0" smtClean="0"/>
            </a:br>
            <a:r>
              <a:rPr lang="en-US" dirty="0" err="1" smtClean="0"/>
              <a:t>subpixel</a:t>
            </a:r>
            <a:r>
              <a:rPr lang="en-US" dirty="0" smtClean="0"/>
              <a:t> level</a:t>
            </a:r>
          </a:p>
          <a:p>
            <a:r>
              <a:rPr lang="en-US" dirty="0" smtClean="0"/>
              <a:t>Ability to turn off noisy pixels</a:t>
            </a:r>
          </a:p>
          <a:p>
            <a:r>
              <a:rPr lang="en-US" dirty="0" smtClean="0"/>
              <a:t>Large fill factor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274" y="3295650"/>
            <a:ext cx="4599126" cy="236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64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</a:t>
            </a:r>
            <a:r>
              <a:rPr lang="en-US" dirty="0" err="1" smtClean="0"/>
              <a:t>SiPM</a:t>
            </a:r>
            <a:r>
              <a:rPr lang="en-US" dirty="0" smtClean="0"/>
              <a:t> Concept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12" descr="panel_with_digital_sipms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3230563"/>
            <a:ext cx="848995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28625" y="1285875"/>
            <a:ext cx="8572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pl-PL" sz="1600" b="1">
                <a:solidFill>
                  <a:srgbClr val="CC0000"/>
                </a:solidFill>
                <a:latin typeface="Arial" charset="0"/>
              </a:rPr>
              <a:t> conceptual view of digital 3D SiPM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571500" y="1785938"/>
            <a:ext cx="2857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pl-PL" sz="1400" b="1">
                <a:solidFill>
                  <a:schemeClr val="tx1"/>
                </a:solidFill>
                <a:latin typeface="Arial" charset="0"/>
              </a:rPr>
              <a:t> top tier = SiPM wafer thinned to 6-10 </a:t>
            </a:r>
            <a:r>
              <a:rPr lang="pl-PL" sz="1400" b="1">
                <a:solidFill>
                  <a:schemeClr val="tx1"/>
                </a:solidFill>
                <a:latin typeface="Symbol" charset="0"/>
              </a:rPr>
              <a:t>m</a:t>
            </a:r>
            <a:r>
              <a:rPr lang="pl-PL" sz="1400" b="1">
                <a:solidFill>
                  <a:schemeClr val="tx1"/>
                </a:solidFill>
                <a:latin typeface="Arial" charset="0"/>
              </a:rPr>
              <a:t>m</a:t>
            </a:r>
          </a:p>
        </p:txBody>
      </p:sp>
      <p:cxnSp>
        <p:nvCxnSpPr>
          <p:cNvPr id="9" name="Straight Arrow Connector 16"/>
          <p:cNvCxnSpPr>
            <a:cxnSpLocks noChangeShapeType="1"/>
          </p:cNvCxnSpPr>
          <p:nvPr/>
        </p:nvCxnSpPr>
        <p:spPr bwMode="auto">
          <a:xfrm rot="16200000" flipH="1">
            <a:off x="1643063" y="2643188"/>
            <a:ext cx="1714500" cy="5715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571500" y="6121400"/>
            <a:ext cx="36433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pl-PL" sz="1400" b="1">
                <a:solidFill>
                  <a:schemeClr val="tx1"/>
                </a:solidFill>
                <a:latin typeface="Arial" charset="0"/>
              </a:rPr>
              <a:t>bottom tier = ROIC wafer full </a:t>
            </a:r>
          </a:p>
          <a:p>
            <a:pPr>
              <a:spcBef>
                <a:spcPts val="600"/>
              </a:spcBef>
            </a:pPr>
            <a:r>
              <a:rPr lang="pl-PL" sz="1400" b="1">
                <a:solidFill>
                  <a:schemeClr val="tx1"/>
                </a:solidFill>
                <a:latin typeface="Arial" charset="0"/>
              </a:rPr>
              <a:t>thickness ~700 </a:t>
            </a:r>
            <a:r>
              <a:rPr lang="pl-PL" sz="1400" b="1">
                <a:solidFill>
                  <a:schemeClr val="tx1"/>
                </a:solidFill>
                <a:latin typeface="Symbol" charset="0"/>
              </a:rPr>
              <a:t>m</a:t>
            </a:r>
            <a:r>
              <a:rPr lang="pl-PL" sz="1400" b="1">
                <a:solidFill>
                  <a:schemeClr val="tx1"/>
                </a:solidFill>
                <a:latin typeface="Arial" charset="0"/>
              </a:rPr>
              <a:t>m</a:t>
            </a:r>
          </a:p>
        </p:txBody>
      </p:sp>
      <p:cxnSp>
        <p:nvCxnSpPr>
          <p:cNvPr id="11" name="Straight Arrow Connector 18"/>
          <p:cNvCxnSpPr>
            <a:cxnSpLocks noChangeShapeType="1"/>
          </p:cNvCxnSpPr>
          <p:nvPr/>
        </p:nvCxnSpPr>
        <p:spPr bwMode="auto">
          <a:xfrm rot="5400000" flipH="1" flipV="1">
            <a:off x="821532" y="5036343"/>
            <a:ext cx="1714500" cy="5000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2786063" y="2428875"/>
            <a:ext cx="2071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pl-PL" sz="1400" b="1">
                <a:solidFill>
                  <a:schemeClr val="tx1"/>
                </a:solidFill>
                <a:latin typeface="Arial" charset="0"/>
              </a:rPr>
              <a:t>Front illumination</a:t>
            </a:r>
          </a:p>
        </p:txBody>
      </p:sp>
      <p:cxnSp>
        <p:nvCxnSpPr>
          <p:cNvPr id="13" name="Straight Arrow Connector 22"/>
          <p:cNvCxnSpPr>
            <a:cxnSpLocks noChangeShapeType="1"/>
          </p:cNvCxnSpPr>
          <p:nvPr/>
        </p:nvCxnSpPr>
        <p:spPr bwMode="auto">
          <a:xfrm rot="16200000" flipH="1">
            <a:off x="3107531" y="2893219"/>
            <a:ext cx="714375" cy="3571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4643438" y="2786063"/>
            <a:ext cx="642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pl-PL" sz="1400" b="1">
                <a:solidFill>
                  <a:schemeClr val="tx1"/>
                </a:solidFill>
                <a:latin typeface="Arial" charset="0"/>
              </a:rPr>
              <a:t>TSV</a:t>
            </a:r>
          </a:p>
        </p:txBody>
      </p:sp>
      <p:cxnSp>
        <p:nvCxnSpPr>
          <p:cNvPr id="15" name="Straight Arrow Connector 29"/>
          <p:cNvCxnSpPr>
            <a:cxnSpLocks noChangeShapeType="1"/>
          </p:cNvCxnSpPr>
          <p:nvPr/>
        </p:nvCxnSpPr>
        <p:spPr bwMode="auto">
          <a:xfrm rot="5400000">
            <a:off x="4536282" y="3250406"/>
            <a:ext cx="500062" cy="1428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3500438" y="5786438"/>
            <a:ext cx="3643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pl-PL" sz="1400" b="1">
                <a:solidFill>
                  <a:schemeClr val="tx1"/>
                </a:solidFill>
                <a:latin typeface="Arial" charset="0"/>
              </a:rPr>
              <a:t>Bonding interface between tiers</a:t>
            </a:r>
          </a:p>
        </p:txBody>
      </p:sp>
      <p:cxnSp>
        <p:nvCxnSpPr>
          <p:cNvPr id="17" name="Straight Arrow Connector 32"/>
          <p:cNvCxnSpPr>
            <a:cxnSpLocks noChangeShapeType="1"/>
          </p:cNvCxnSpPr>
          <p:nvPr/>
        </p:nvCxnSpPr>
        <p:spPr bwMode="auto">
          <a:xfrm rot="5400000" flipH="1" flipV="1">
            <a:off x="3429001" y="4857750"/>
            <a:ext cx="1928812" cy="714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7143750" y="5774293"/>
            <a:ext cx="1119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Deptuch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342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19800" cy="894522"/>
          </a:xfrm>
        </p:spPr>
        <p:txBody>
          <a:bodyPr>
            <a:normAutofit/>
          </a:bodyPr>
          <a:lstStyle/>
          <a:p>
            <a:r>
              <a:rPr lang="en-US" dirty="0" smtClean="0"/>
              <a:t>Large area </a:t>
            </a:r>
            <a:r>
              <a:rPr lang="en-US" dirty="0" err="1" smtClean="0"/>
              <a:t>SiPM</a:t>
            </a:r>
            <a:r>
              <a:rPr lang="en-US" dirty="0" smtClean="0"/>
              <a:t>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74" y="942009"/>
            <a:ext cx="8839200" cy="52133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 central problem with silicon diode-based detectors is the power needed for the front end electronics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l-GR" dirty="0" smtClean="0"/>
              <a:t>(</a:t>
            </a:r>
            <a:r>
              <a:rPr lang="el-GR" dirty="0"/>
              <a:t>S/N)</a:t>
            </a:r>
            <a:r>
              <a:rPr lang="el-GR" baseline="30000" dirty="0"/>
              <a:t>2</a:t>
            </a:r>
            <a:r>
              <a:rPr lang="el-GR" dirty="0"/>
              <a:t> ~ Q</a:t>
            </a:r>
            <a:r>
              <a:rPr lang="el-GR" baseline="-25000" dirty="0"/>
              <a:t>s</a:t>
            </a:r>
            <a:r>
              <a:rPr lang="el-GR" baseline="30000" dirty="0"/>
              <a:t>2</a:t>
            </a:r>
            <a:r>
              <a:rPr lang="el-GR" dirty="0"/>
              <a:t>(1/(4kTΔf) (g</a:t>
            </a:r>
            <a:r>
              <a:rPr lang="el-GR" baseline="-25000" dirty="0"/>
              <a:t>m</a:t>
            </a:r>
            <a:r>
              <a:rPr lang="el-GR" dirty="0"/>
              <a:t>/C</a:t>
            </a:r>
            <a:r>
              <a:rPr lang="el-GR" baseline="-25000" dirty="0"/>
              <a:t>d</a:t>
            </a:r>
            <a:r>
              <a:rPr lang="el-GR" baseline="30000" dirty="0"/>
              <a:t>2</a:t>
            </a:r>
            <a:r>
              <a:rPr lang="el-GR" dirty="0" smtClean="0"/>
              <a:t>)</a:t>
            </a:r>
            <a:endParaRPr lang="en-US" dirty="0" smtClean="0"/>
          </a:p>
          <a:p>
            <a:r>
              <a:rPr lang="en-US" dirty="0"/>
              <a:t>Constant rise time - maintain ratio of </a:t>
            </a:r>
            <a:r>
              <a:rPr lang="en-US" dirty="0" err="1"/>
              <a:t>g</a:t>
            </a:r>
            <a:r>
              <a:rPr lang="en-US" baseline="-25000" dirty="0" err="1"/>
              <a:t>m</a:t>
            </a:r>
            <a:r>
              <a:rPr lang="en-US" dirty="0"/>
              <a:t>/C</a:t>
            </a:r>
            <a:r>
              <a:rPr lang="en-US" baseline="-25000" dirty="0"/>
              <a:t>d</a:t>
            </a:r>
            <a:endParaRPr lang="en-US" dirty="0"/>
          </a:p>
          <a:p>
            <a:r>
              <a:rPr lang="en-US" dirty="0"/>
              <a:t>Constant signal/</a:t>
            </a:r>
            <a:r>
              <a:rPr lang="en-US" dirty="0" smtClean="0"/>
              <a:t>noise maintain </a:t>
            </a:r>
            <a:r>
              <a:rPr lang="en-US" dirty="0"/>
              <a:t>ratio </a:t>
            </a:r>
            <a:r>
              <a:rPr lang="en-US" dirty="0" err="1"/>
              <a:t>Sqrt</a:t>
            </a:r>
            <a:r>
              <a:rPr lang="en-US" dirty="0"/>
              <a:t>(</a:t>
            </a:r>
            <a:r>
              <a:rPr lang="en-US" dirty="0" err="1"/>
              <a:t>g</a:t>
            </a:r>
            <a:r>
              <a:rPr lang="en-US" baseline="-25000" dirty="0" err="1"/>
              <a:t>m</a:t>
            </a:r>
            <a:r>
              <a:rPr lang="en-US" dirty="0"/>
              <a:t>)/C</a:t>
            </a:r>
            <a:r>
              <a:rPr lang="en-US" baseline="-25000" dirty="0"/>
              <a:t>d</a:t>
            </a:r>
            <a:endParaRPr lang="en-US" dirty="0"/>
          </a:p>
          <a:p>
            <a:r>
              <a:rPr lang="en-US" dirty="0"/>
              <a:t>Constant time resolution- maintain ratio </a:t>
            </a:r>
            <a:r>
              <a:rPr lang="en-US" dirty="0" err="1"/>
              <a:t>t</a:t>
            </a:r>
            <a:r>
              <a:rPr lang="en-US" baseline="-25000" dirty="0" err="1"/>
              <a:t>r</a:t>
            </a:r>
            <a:r>
              <a:rPr lang="en-US" dirty="0"/>
              <a:t>/(S/N) ~</a:t>
            </a:r>
            <a:r>
              <a:rPr lang="en-US" dirty="0" err="1"/>
              <a:t>sqrt</a:t>
            </a:r>
            <a:r>
              <a:rPr lang="en-US" dirty="0"/>
              <a:t>(</a:t>
            </a:r>
            <a:r>
              <a:rPr lang="en-US" dirty="0" err="1"/>
              <a:t>g</a:t>
            </a:r>
            <a:r>
              <a:rPr lang="en-US" baseline="-25000" dirty="0" err="1"/>
              <a:t>m</a:t>
            </a:r>
            <a:r>
              <a:rPr lang="en-US" dirty="0"/>
              <a:t>) - just depends on drain </a:t>
            </a:r>
            <a:r>
              <a:rPr lang="en-US" dirty="0" smtClean="0"/>
              <a:t>current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All of this adds mass</a:t>
            </a:r>
          </a:p>
          <a:p>
            <a:pPr marL="0" indent="0">
              <a:buNone/>
            </a:pPr>
            <a:r>
              <a:rPr lang="en-US" dirty="0" smtClean="0"/>
              <a:t>A device with intrinsic amplification would avoid all these problems.</a:t>
            </a:r>
          </a:p>
          <a:p>
            <a:r>
              <a:rPr lang="en-US" dirty="0" smtClean="0"/>
              <a:t>But </a:t>
            </a:r>
            <a:r>
              <a:rPr lang="en-US" dirty="0" err="1" smtClean="0"/>
              <a:t>SiPMs</a:t>
            </a:r>
            <a:r>
              <a:rPr lang="en-US" dirty="0" smtClean="0"/>
              <a:t> – even 3D </a:t>
            </a:r>
            <a:r>
              <a:rPr lang="en-US" dirty="0" err="1" smtClean="0"/>
              <a:t>SiPMs</a:t>
            </a:r>
            <a:r>
              <a:rPr lang="en-US" dirty="0" smtClean="0"/>
              <a:t> are too noisy (unless cooled..)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89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6" y="1191"/>
            <a:ext cx="4455914" cy="83939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3D 2-Tier </a:t>
            </a:r>
            <a:r>
              <a:rPr lang="en-US" dirty="0" err="1" smtClean="0"/>
              <a:t>SiPM</a:t>
            </a:r>
            <a:r>
              <a:rPr lang="en-US" dirty="0" smtClean="0"/>
              <a:t> 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2891"/>
            <a:ext cx="9036844" cy="598289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Ask </a:t>
            </a:r>
            <a:r>
              <a:rPr lang="en-US" dirty="0"/>
              <a:t>for a coincidence between two thinned </a:t>
            </a:r>
            <a:r>
              <a:rPr lang="en-US" dirty="0" err="1"/>
              <a:t>SiPM</a:t>
            </a:r>
            <a:r>
              <a:rPr lang="en-US" dirty="0"/>
              <a:t> layers</a:t>
            </a:r>
          </a:p>
          <a:p>
            <a:pPr lvl="1">
              <a:defRPr/>
            </a:pPr>
            <a:r>
              <a:rPr lang="en-US" dirty="0"/>
              <a:t>Use 3D integration to mate 2 </a:t>
            </a:r>
            <a:r>
              <a:rPr lang="en-US" dirty="0" err="1"/>
              <a:t>SiPMs</a:t>
            </a:r>
            <a:r>
              <a:rPr lang="en-US" dirty="0"/>
              <a:t> and require hit in top and bottom tier</a:t>
            </a:r>
          </a:p>
          <a:p>
            <a:pPr lvl="1">
              <a:defRPr/>
            </a:pPr>
            <a:r>
              <a:rPr lang="en-US" dirty="0"/>
              <a:t>Response could be very fast - &lt;100 </a:t>
            </a:r>
            <a:r>
              <a:rPr lang="en-US" dirty="0" err="1"/>
              <a:t>ps</a:t>
            </a:r>
            <a:r>
              <a:rPr lang="en-US" dirty="0"/>
              <a:t> since all capacitances are </a:t>
            </a:r>
            <a:r>
              <a:rPr lang="en-US" dirty="0" smtClean="0"/>
              <a:t>low</a:t>
            </a:r>
          </a:p>
          <a:p>
            <a:pPr lvl="1">
              <a:defRPr/>
            </a:pPr>
            <a:r>
              <a:rPr lang="en-US" dirty="0" smtClean="0"/>
              <a:t>Can be thinned to a few microns/layer (only need enough charge to initiate an avalanche)</a:t>
            </a:r>
            <a:endParaRPr lang="en-US" dirty="0"/>
          </a:p>
          <a:p>
            <a:pPr lvl="1">
              <a:defRPr/>
            </a:pPr>
            <a:r>
              <a:rPr lang="en-US" dirty="0" err="1"/>
              <a:t>Subpixel</a:t>
            </a:r>
            <a:r>
              <a:rPr lang="en-US" dirty="0"/>
              <a:t> hit resolution ~15 </a:t>
            </a:r>
            <a:r>
              <a:rPr lang="en-US" dirty="0" smtClean="0"/>
              <a:t>micron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768453"/>
            <a:ext cx="4080867" cy="19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3178969" y="4822031"/>
            <a:ext cx="1400845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90"/>
                </a:solidFill>
              </a:rPr>
              <a:t>Coarse </a:t>
            </a:r>
            <a:r>
              <a:rPr lang="en-US" sz="1400" dirty="0" err="1">
                <a:solidFill>
                  <a:srgbClr val="000090"/>
                </a:solidFill>
              </a:rPr>
              <a:t>SiPM</a:t>
            </a:r>
            <a:r>
              <a:rPr lang="en-US" sz="1400" dirty="0">
                <a:solidFill>
                  <a:srgbClr val="000090"/>
                </a:solidFill>
              </a:rPr>
              <a:t> Tier</a:t>
            </a:r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3393281" y="5143500"/>
            <a:ext cx="116978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90"/>
                </a:solidFill>
              </a:rPr>
              <a:t>Fine SiPM Tier</a:t>
            </a: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2053828" y="5464969"/>
            <a:ext cx="2381756" cy="28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90"/>
                </a:solidFill>
              </a:rPr>
              <a:t>Coincidence and active quench</a:t>
            </a:r>
          </a:p>
        </p:txBody>
      </p:sp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5107782" y="4286250"/>
            <a:ext cx="43643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90"/>
                </a:solidFill>
              </a:rPr>
              <a:t>TSV</a:t>
            </a:r>
          </a:p>
        </p:txBody>
      </p:sp>
    </p:spTree>
    <p:extLst>
      <p:ext uri="{BB962C8B-B14F-4D97-AF65-F5344CB8AC3E}">
        <p14:creationId xmlns:p14="http://schemas.microsoft.com/office/powerpoint/2010/main" val="324213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19"/>
            <a:ext cx="7241977" cy="714375"/>
          </a:xfrm>
        </p:spPr>
        <p:txBody>
          <a:bodyPr/>
          <a:lstStyle/>
          <a:p>
            <a:r>
              <a:rPr lang="en-US" dirty="0" smtClean="0"/>
              <a:t>Challenges for Tracking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5109"/>
            <a:ext cx="8547100" cy="5982891"/>
          </a:xfrm>
        </p:spPr>
        <p:txBody>
          <a:bodyPr>
            <a:normAutofit/>
          </a:bodyPr>
          <a:lstStyle/>
          <a:p>
            <a:pPr marL="0" indent="0">
              <a:buClr>
                <a:srgbClr val="008000"/>
              </a:buClr>
              <a:buSzPct val="200000"/>
              <a:buNone/>
            </a:pPr>
            <a:r>
              <a:rPr lang="en-US" sz="1700" b="1" dirty="0" smtClean="0">
                <a:solidFill>
                  <a:srgbClr val="17375E"/>
                </a:solidFill>
              </a:rPr>
              <a:t/>
            </a:r>
            <a:br>
              <a:rPr lang="en-US" sz="1700" b="1" dirty="0" smtClean="0">
                <a:solidFill>
                  <a:srgbClr val="17375E"/>
                </a:solidFill>
              </a:rPr>
            </a:br>
            <a:r>
              <a:rPr lang="en-US" sz="2600" dirty="0" smtClean="0">
                <a:solidFill>
                  <a:srgbClr val="17375E"/>
                </a:solidFill>
              </a:rPr>
              <a:t>Detector requirements are set by the accelerator environment</a:t>
            </a:r>
          </a:p>
          <a:p>
            <a:pPr marL="0" indent="0">
              <a:buClr>
                <a:srgbClr val="008000"/>
              </a:buClr>
              <a:buSzPct val="200000"/>
              <a:buNone/>
            </a:pPr>
            <a:r>
              <a:rPr lang="en-US" sz="1700" b="1" dirty="0" smtClean="0">
                <a:solidFill>
                  <a:srgbClr val="FF6600"/>
                </a:solidFill>
              </a:rPr>
              <a:t>●</a:t>
            </a:r>
            <a:r>
              <a:rPr lang="en-US" sz="1700" b="1" dirty="0" smtClean="0"/>
              <a:t> </a:t>
            </a:r>
            <a:r>
              <a:rPr lang="en-US" sz="1700" b="1" dirty="0">
                <a:solidFill>
                  <a:srgbClr val="008000"/>
                </a:solidFill>
              </a:rPr>
              <a:t>●</a:t>
            </a:r>
            <a:r>
              <a:rPr lang="en-US" sz="1700" b="1" dirty="0"/>
              <a:t> </a:t>
            </a:r>
            <a:r>
              <a:rPr lang="en-US" sz="1700" b="1" dirty="0" smtClean="0"/>
              <a:t>Linear </a:t>
            </a:r>
            <a:r>
              <a:rPr lang="en-US" sz="1700" b="1" dirty="0"/>
              <a:t>Collider Vertex Detector – precision </a:t>
            </a:r>
          </a:p>
          <a:p>
            <a:pPr lvl="1"/>
            <a:r>
              <a:rPr lang="en-US" sz="1700" dirty="0"/>
              <a:t>Superb impact parameter resolution ( 5µm  ⊕ 10µm/(p sin</a:t>
            </a:r>
            <a:r>
              <a:rPr lang="en-US" sz="1700" baseline="30000" dirty="0"/>
              <a:t>3/2</a:t>
            </a:r>
            <a:r>
              <a:rPr lang="en-US" sz="1700" dirty="0"/>
              <a:t>𝚹) </a:t>
            </a:r>
            <a:r>
              <a:rPr lang="en-US" sz="1700" dirty="0" smtClean="0"/>
              <a:t>)~15 micron pixels</a:t>
            </a:r>
            <a:endParaRPr lang="en-US" sz="1700" dirty="0"/>
          </a:p>
          <a:p>
            <a:pPr lvl="1"/>
            <a:r>
              <a:rPr lang="en-US" sz="1700" dirty="0"/>
              <a:t>Transparency ( ~0.1% X0 per layer </a:t>
            </a:r>
            <a:r>
              <a:rPr lang="en-US" sz="1700" dirty="0" smtClean="0"/>
              <a:t>) – 93 microns of silicon</a:t>
            </a:r>
            <a:endParaRPr lang="en-US" sz="1700" dirty="0"/>
          </a:p>
          <a:p>
            <a:pPr marL="0" indent="0">
              <a:buNone/>
            </a:pPr>
            <a:r>
              <a:rPr lang="en-US" sz="1700" b="1" dirty="0">
                <a:solidFill>
                  <a:srgbClr val="FF6600"/>
                </a:solidFill>
              </a:rPr>
              <a:t>●</a:t>
            </a:r>
            <a:r>
              <a:rPr lang="en-US" sz="1700" b="1" dirty="0"/>
              <a:t> </a:t>
            </a:r>
            <a:r>
              <a:rPr lang="en-US" sz="1700" b="1" dirty="0">
                <a:solidFill>
                  <a:srgbClr val="008000"/>
                </a:solidFill>
              </a:rPr>
              <a:t>●</a:t>
            </a:r>
            <a:r>
              <a:rPr lang="en-US" sz="1700" b="1" dirty="0"/>
              <a:t> </a:t>
            </a:r>
            <a:r>
              <a:rPr lang="en-US" sz="1700" b="1" dirty="0">
                <a:solidFill>
                  <a:srgbClr val="0000FF"/>
                </a:solidFill>
              </a:rPr>
              <a:t>● </a:t>
            </a:r>
            <a:r>
              <a:rPr lang="en-US" sz="1700" b="1" dirty="0">
                <a:solidFill>
                  <a:srgbClr val="800000"/>
                </a:solidFill>
              </a:rPr>
              <a:t>● </a:t>
            </a:r>
            <a:r>
              <a:rPr lang="en-US" sz="1700" b="1" dirty="0">
                <a:solidFill>
                  <a:srgbClr val="FF0000"/>
                </a:solidFill>
              </a:rPr>
              <a:t>●</a:t>
            </a:r>
            <a:r>
              <a:rPr lang="en-US" sz="1700" b="1" dirty="0">
                <a:solidFill>
                  <a:srgbClr val="0000FF"/>
                </a:solidFill>
              </a:rPr>
              <a:t> </a:t>
            </a:r>
            <a:r>
              <a:rPr lang="en-US" sz="1700" b="1" dirty="0" err="1"/>
              <a:t>Muon</a:t>
            </a:r>
            <a:r>
              <a:rPr lang="en-US" sz="1700" b="1" dirty="0"/>
              <a:t> Collider – processing to deal with harsh background environments</a:t>
            </a:r>
          </a:p>
          <a:p>
            <a:pPr lvl="1"/>
            <a:r>
              <a:rPr lang="en-US" sz="1700" dirty="0"/>
              <a:t>1-3 </a:t>
            </a:r>
            <a:r>
              <a:rPr lang="en-US" sz="1700" dirty="0" err="1"/>
              <a:t>TeV</a:t>
            </a:r>
            <a:r>
              <a:rPr lang="en-US" sz="1700" dirty="0"/>
              <a:t> </a:t>
            </a:r>
            <a:r>
              <a:rPr lang="en-US" sz="1700" dirty="0" err="1"/>
              <a:t>muon</a:t>
            </a:r>
            <a:r>
              <a:rPr lang="en-US" sz="1700" dirty="0"/>
              <a:t> collider on </a:t>
            </a:r>
            <a:r>
              <a:rPr lang="en-US" sz="1700" dirty="0" smtClean="0"/>
              <a:t>Fermilab </a:t>
            </a:r>
            <a:r>
              <a:rPr lang="en-US" sz="1700" dirty="0"/>
              <a:t>site</a:t>
            </a:r>
          </a:p>
          <a:p>
            <a:pPr lvl="1"/>
            <a:r>
              <a:rPr lang="en-US" sz="1700" strike="sngStrike" dirty="0"/>
              <a:t>Substantial</a:t>
            </a:r>
            <a:r>
              <a:rPr lang="en-US" sz="1700" dirty="0"/>
              <a:t> Huge detector and radiation backgrounds</a:t>
            </a:r>
          </a:p>
          <a:p>
            <a:pPr lvl="1"/>
            <a:r>
              <a:rPr lang="en-US" sz="1700" dirty="0"/>
              <a:t>Fast timing and high precision for background rejection</a:t>
            </a:r>
          </a:p>
          <a:p>
            <a:pPr marL="0" indent="0">
              <a:buNone/>
            </a:pPr>
            <a:r>
              <a:rPr lang="en-US" sz="1700" b="1" dirty="0">
                <a:solidFill>
                  <a:srgbClr val="FF6600"/>
                </a:solidFill>
              </a:rPr>
              <a:t>●</a:t>
            </a:r>
            <a:r>
              <a:rPr lang="en-US" sz="1700" b="1" dirty="0"/>
              <a:t> </a:t>
            </a:r>
            <a:r>
              <a:rPr lang="en-US" sz="1700" b="1" dirty="0">
                <a:solidFill>
                  <a:srgbClr val="008000"/>
                </a:solidFill>
              </a:rPr>
              <a:t>●</a:t>
            </a:r>
            <a:r>
              <a:rPr lang="en-US" sz="1700" b="1" dirty="0"/>
              <a:t> </a:t>
            </a:r>
            <a:r>
              <a:rPr lang="en-US" sz="1700" b="1" dirty="0">
                <a:solidFill>
                  <a:srgbClr val="FF0000"/>
                </a:solidFill>
              </a:rPr>
              <a:t>●</a:t>
            </a:r>
            <a:r>
              <a:rPr lang="en-US" sz="1700" b="1" dirty="0">
                <a:solidFill>
                  <a:srgbClr val="0000FF"/>
                </a:solidFill>
              </a:rPr>
              <a:t> </a:t>
            </a:r>
            <a:r>
              <a:rPr lang="en-US" sz="1700" b="1" dirty="0"/>
              <a:t>CLIC – speed and precision</a:t>
            </a:r>
          </a:p>
          <a:p>
            <a:pPr lvl="1"/>
            <a:r>
              <a:rPr lang="en-US" sz="1700" dirty="0"/>
              <a:t>ILC + ~ns time resolution</a:t>
            </a:r>
          </a:p>
          <a:p>
            <a:pPr marL="0" indent="0">
              <a:buNone/>
            </a:pPr>
            <a:r>
              <a:rPr lang="en-US" sz="1700" b="1" dirty="0">
                <a:solidFill>
                  <a:srgbClr val="FF6600"/>
                </a:solidFill>
              </a:rPr>
              <a:t>●</a:t>
            </a:r>
            <a:r>
              <a:rPr lang="en-US" sz="1700" b="1" dirty="0"/>
              <a:t> </a:t>
            </a:r>
            <a:r>
              <a:rPr lang="en-US" sz="1700" b="1" dirty="0">
                <a:solidFill>
                  <a:srgbClr val="0000FF"/>
                </a:solidFill>
              </a:rPr>
              <a:t>● </a:t>
            </a:r>
            <a:r>
              <a:rPr lang="en-US" sz="1700" b="1" dirty="0">
                <a:solidFill>
                  <a:srgbClr val="800000"/>
                </a:solidFill>
              </a:rPr>
              <a:t>● </a:t>
            </a:r>
            <a:r>
              <a:rPr lang="en-US" sz="1700" b="1" dirty="0" smtClean="0"/>
              <a:t>HL-LHC </a:t>
            </a:r>
            <a:r>
              <a:rPr lang="en-US" sz="1700" b="1" dirty="0"/>
              <a:t>– large scale, high speed, harsh environment</a:t>
            </a:r>
          </a:p>
          <a:p>
            <a:pPr lvl="1"/>
            <a:r>
              <a:rPr lang="en-US" sz="1700" dirty="0"/>
              <a:t>100-200 </a:t>
            </a:r>
            <a:r>
              <a:rPr lang="en-US" sz="1700" dirty="0" err="1"/>
              <a:t>int</a:t>
            </a:r>
            <a:r>
              <a:rPr lang="en-US" sz="1700" dirty="0"/>
              <a:t>/25 ns crossing, track trigger required</a:t>
            </a:r>
          </a:p>
          <a:p>
            <a:pPr lvl="1"/>
            <a:r>
              <a:rPr lang="en-US" sz="1700" dirty="0"/>
              <a:t>On-detector background rejection</a:t>
            </a:r>
          </a:p>
          <a:p>
            <a:pPr marL="0" indent="0">
              <a:buNone/>
            </a:pPr>
            <a:r>
              <a:rPr lang="en-US" sz="1700" b="1" dirty="0">
                <a:solidFill>
                  <a:srgbClr val="008000"/>
                </a:solidFill>
              </a:rPr>
              <a:t>●</a:t>
            </a:r>
            <a:r>
              <a:rPr lang="en-US" sz="1700" b="1" dirty="0">
                <a:solidFill>
                  <a:srgbClr val="0000FF"/>
                </a:solidFill>
              </a:rPr>
              <a:t> </a:t>
            </a:r>
            <a:r>
              <a:rPr lang="en-US" sz="1700" b="1" dirty="0">
                <a:solidFill>
                  <a:srgbClr val="800000"/>
                </a:solidFill>
              </a:rPr>
              <a:t>● </a:t>
            </a:r>
            <a:r>
              <a:rPr lang="en-US" sz="1700" b="1" dirty="0">
                <a:solidFill>
                  <a:srgbClr val="FF0000"/>
                </a:solidFill>
              </a:rPr>
              <a:t>●</a:t>
            </a:r>
            <a:r>
              <a:rPr lang="en-US" sz="1700" b="1" dirty="0">
                <a:solidFill>
                  <a:srgbClr val="0000FF"/>
                </a:solidFill>
              </a:rPr>
              <a:t> </a:t>
            </a:r>
            <a:r>
              <a:rPr lang="en-US" sz="1700" b="1" dirty="0"/>
              <a:t>X-Ray Imaging – speed and density</a:t>
            </a:r>
          </a:p>
          <a:p>
            <a:pPr lvl="1"/>
            <a:r>
              <a:rPr lang="en-US" sz="1700" dirty="0"/>
              <a:t>Variety of challenges – timing</a:t>
            </a:r>
          </a:p>
          <a:p>
            <a:pPr marL="0" indent="0">
              <a:buNone/>
            </a:pPr>
            <a:r>
              <a:rPr lang="en-US" sz="1700" b="1" dirty="0">
                <a:solidFill>
                  <a:srgbClr val="FF6600"/>
                </a:solidFill>
              </a:rPr>
              <a:t>●</a:t>
            </a:r>
            <a:r>
              <a:rPr lang="en-US" sz="1700" b="1" dirty="0"/>
              <a:t> </a:t>
            </a:r>
            <a:r>
              <a:rPr lang="en-US" sz="1700" b="1" dirty="0">
                <a:solidFill>
                  <a:srgbClr val="008000"/>
                </a:solidFill>
              </a:rPr>
              <a:t>●</a:t>
            </a:r>
            <a:r>
              <a:rPr lang="en-US" sz="1700" b="1" dirty="0"/>
              <a:t> </a:t>
            </a:r>
            <a:r>
              <a:rPr lang="en-US" sz="1700" b="1" dirty="0">
                <a:solidFill>
                  <a:srgbClr val="0000FF"/>
                </a:solidFill>
              </a:rPr>
              <a:t>● </a:t>
            </a:r>
            <a:r>
              <a:rPr lang="en-US" sz="1700" b="1" dirty="0">
                <a:solidFill>
                  <a:srgbClr val="800000"/>
                </a:solidFill>
              </a:rPr>
              <a:t>● </a:t>
            </a:r>
            <a:r>
              <a:rPr lang="en-US" sz="1700" b="1" dirty="0">
                <a:solidFill>
                  <a:srgbClr val="FF0000"/>
                </a:solidFill>
              </a:rPr>
              <a:t>●</a:t>
            </a:r>
            <a:r>
              <a:rPr lang="en-US" sz="1700" b="1" dirty="0">
                <a:solidFill>
                  <a:srgbClr val="0000FF"/>
                </a:solidFill>
              </a:rPr>
              <a:t> </a:t>
            </a:r>
            <a:r>
              <a:rPr lang="en-US" sz="1700" b="1" dirty="0"/>
              <a:t>Intensity frontier</a:t>
            </a:r>
          </a:p>
          <a:p>
            <a:pPr lvl="1"/>
            <a:r>
              <a:rPr lang="en-US" sz="1700" dirty="0"/>
              <a:t>Thin, </a:t>
            </a:r>
            <a:r>
              <a:rPr lang="en-US" sz="1700" dirty="0" smtClean="0"/>
              <a:t>fast (100’s of </a:t>
            </a:r>
            <a:r>
              <a:rPr lang="en-US" sz="1700" dirty="0" err="1" smtClean="0"/>
              <a:t>ps</a:t>
            </a:r>
            <a:r>
              <a:rPr lang="en-US" sz="1700" dirty="0" smtClean="0"/>
              <a:t> resolution) </a:t>
            </a:r>
            <a:r>
              <a:rPr lang="en-US" sz="1700" dirty="0"/>
              <a:t>electronics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69957" y="3036491"/>
            <a:ext cx="2861961" cy="1363354"/>
          </a:xfrm>
          <a:prstGeom prst="rect">
            <a:avLst/>
          </a:prstGeom>
          <a:noFill/>
          <a:ln w="38100" cmpd="sng">
            <a:solidFill>
              <a:schemeClr val="accent1">
                <a:lumMod val="75000"/>
                <a:alpha val="84999"/>
              </a:schemeClr>
            </a:solidFill>
          </a:ln>
        </p:spPr>
        <p:txBody>
          <a:bodyPr wrap="none" lIns="64291" tIns="32146" rIns="64291" bIns="32146" rtlCol="0">
            <a:spAutoFit/>
          </a:bodyPr>
          <a:lstStyle/>
          <a:p>
            <a:pPr marL="285750" indent="-285750">
              <a:buClr>
                <a:srgbClr val="FD7D27"/>
              </a:buClr>
              <a:buSzPct val="200000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&lt;25 micron pixels</a:t>
            </a:r>
          </a:p>
          <a:p>
            <a:pPr marL="241093" indent="-241093">
              <a:buClr>
                <a:schemeClr val="accent5">
                  <a:lumMod val="75000"/>
                </a:schemeClr>
              </a:buClr>
              <a:buSzPct val="200000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50-100 micron thick sensors</a:t>
            </a:r>
          </a:p>
          <a:p>
            <a:pPr marL="241093" indent="-241093">
              <a:buClr>
                <a:srgbClr val="3366FF"/>
              </a:buClr>
              <a:buSzPct val="200000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Large area ~ 100 m</a:t>
            </a:r>
            <a:r>
              <a:rPr lang="en-US" sz="1700" baseline="30000" dirty="0">
                <a:solidFill>
                  <a:srgbClr val="000000"/>
                </a:solidFill>
              </a:rPr>
              <a:t>2</a:t>
            </a:r>
          </a:p>
          <a:p>
            <a:pPr marL="241093" indent="-241093">
              <a:buClr>
                <a:srgbClr val="FF0000"/>
              </a:buClr>
              <a:buSzPct val="200000"/>
              <a:buFont typeface="Arial"/>
              <a:buChar char="•"/>
            </a:pPr>
            <a:r>
              <a:rPr lang="en-US" sz="1700" dirty="0" smtClean="0">
                <a:solidFill>
                  <a:srgbClr val="000000"/>
                </a:solidFill>
              </a:rPr>
              <a:t>&lt;ns </a:t>
            </a:r>
            <a:r>
              <a:rPr lang="en-US" sz="1700" dirty="0">
                <a:solidFill>
                  <a:srgbClr val="000000"/>
                </a:solidFill>
              </a:rPr>
              <a:t>time resolution</a:t>
            </a:r>
          </a:p>
          <a:p>
            <a:pPr marL="241093" indent="-241093">
              <a:buClr>
                <a:srgbClr val="660066"/>
              </a:buClr>
              <a:buSzPct val="200000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Radiation hard</a:t>
            </a:r>
          </a:p>
        </p:txBody>
      </p:sp>
    </p:spTree>
    <p:extLst>
      <p:ext uri="{BB962C8B-B14F-4D97-AF65-F5344CB8AC3E}">
        <p14:creationId xmlns:p14="http://schemas.microsoft.com/office/powerpoint/2010/main" val="26744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3D Commandments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682709"/>
              </p:ext>
            </p:extLst>
          </p:nvPr>
        </p:nvGraphicFramePr>
        <p:xfrm>
          <a:off x="50800" y="1985891"/>
          <a:ext cx="9093200" cy="4785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6213"/>
                <a:gridCol w="4067387"/>
                <a:gridCol w="441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8000"/>
                          </a:solidFill>
                          <a:latin typeface="Cambria" charset="0"/>
                          <a:ea typeface="ヒラギノ角ゴ ProN W3" charset="0"/>
                        </a:rPr>
                        <a:t>Thou shalt minimize mass </a:t>
                      </a:r>
                      <a:endParaRPr lang="en-US" sz="1800" b="0" dirty="0" smtClean="0">
                        <a:solidFill>
                          <a:srgbClr val="FF6600"/>
                        </a:solidFill>
                        <a:latin typeface="Cambria" charset="0"/>
                        <a:ea typeface="ヒラギノ角ゴ ProN W3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Device thinning</a:t>
                      </a:r>
                      <a:r>
                        <a:rPr lang="en-US" b="0" baseline="0" dirty="0" smtClean="0"/>
                        <a:t> technologies, SOI based sensors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Cambria" charset="0"/>
                          <a:ea typeface="ヒラギノ角ゴ ProN W3" charset="0"/>
                        </a:rPr>
                        <a:t>Thou shalt have high bandwidth </a:t>
                      </a:r>
                      <a:endParaRPr lang="en-US" sz="1800" dirty="0" smtClean="0">
                        <a:solidFill>
                          <a:srgbClr val="FF6600"/>
                        </a:solidFill>
                        <a:latin typeface="Cambria" charset="0"/>
                        <a:ea typeface="ヒラギノ角ゴ ProN W3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 inter</a:t>
                      </a:r>
                      <a:r>
                        <a:rPr lang="en-US" baseline="0" dirty="0" smtClean="0"/>
                        <a:t>connect density with TSVs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Cambria" charset="0"/>
                          <a:ea typeface="ヒラギノ角ゴ ProN W3" charset="0"/>
                        </a:rPr>
                        <a:t>Thou shalt be radiation hard </a:t>
                      </a:r>
                      <a:endParaRPr lang="en-US" sz="1800" dirty="0" smtClean="0">
                        <a:solidFill>
                          <a:srgbClr val="FF6600"/>
                        </a:solidFill>
                        <a:latin typeface="Cambria" charset="0"/>
                        <a:ea typeface="ヒラギノ角ゴ ProN W3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TSV</a:t>
                      </a:r>
                      <a:r>
                        <a:rPr lang="en-US" baseline="0" dirty="0" smtClean="0"/>
                        <a:t> availability in .130, .065 </a:t>
                      </a:r>
                      <a:r>
                        <a:rPr lang="en-US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aseline="0" dirty="0" smtClean="0"/>
                        <a:t>m technology,</a:t>
                      </a:r>
                    </a:p>
                    <a:p>
                      <a:r>
                        <a:rPr lang="en-US" baseline="0" dirty="0" smtClean="0"/>
                        <a:t>Thinning technologies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Cambria" charset="0"/>
                          <a:ea typeface="ヒラギノ角ゴ ProN W3" charset="0"/>
                        </a:rPr>
                        <a:t>Thou shalt not dissipate power</a:t>
                      </a:r>
                      <a:endParaRPr lang="en-US" sz="1800" dirty="0" smtClean="0">
                        <a:solidFill>
                          <a:srgbClr val="FF6600"/>
                        </a:solidFill>
                        <a:latin typeface="Cambria" charset="0"/>
                        <a:ea typeface="ヒラギノ角ゴ ProN W3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interconnect capacitance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Cambria" charset="0"/>
                          <a:ea typeface="ヒラギノ角ゴ ProN W3" charset="0"/>
                        </a:rPr>
                        <a:t>Thou shalt have complex functionality</a:t>
                      </a:r>
                      <a:endParaRPr lang="en-US" sz="1800" dirty="0" smtClean="0">
                        <a:solidFill>
                          <a:srgbClr val="FF6600"/>
                        </a:solidFill>
                        <a:latin typeface="Cambria" charset="0"/>
                        <a:ea typeface="ヒラギノ角ゴ ProN W3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Tiers</a:t>
                      </a:r>
                      <a:r>
                        <a:rPr lang="en-US" baseline="0" dirty="0" smtClean="0"/>
                        <a:t> of optimized electronics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Cambria" charset="0"/>
                          <a:ea typeface="ヒラギノ角ゴ ProN W3" charset="0"/>
                        </a:rPr>
                        <a:t>Thou shalt  maximize resolution (minimize pitch)</a:t>
                      </a:r>
                      <a:endParaRPr lang="en-US" sz="1800" dirty="0" smtClean="0">
                        <a:solidFill>
                          <a:srgbClr val="FF6600"/>
                        </a:solidFill>
                        <a:latin typeface="Cambria" charset="0"/>
                        <a:ea typeface="ヒラギノ角ゴ ProN W3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 fine pitch copper</a:t>
                      </a:r>
                      <a:r>
                        <a:rPr lang="en-US" baseline="0" dirty="0" smtClean="0"/>
                        <a:t> and oxide bonding technologies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Cambria" charset="0"/>
                          <a:ea typeface="ヒラギノ角ゴ ProN W3" charset="0"/>
                        </a:rPr>
                        <a:t>Thou shalt minimize dead regions</a:t>
                      </a:r>
                      <a:endParaRPr lang="en-US" sz="1800" dirty="0" smtClean="0">
                        <a:solidFill>
                          <a:srgbClr val="FF6600"/>
                        </a:solidFill>
                        <a:latin typeface="Cambria" charset="0"/>
                        <a:ea typeface="ヒラギノ角ゴ ProN W3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TSV connectivity, active edge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Cambria" charset="0"/>
                          <a:ea typeface="ヒラギノ角ゴ ProN W3" charset="0"/>
                        </a:rPr>
                        <a:t>Thou not covet thy neighbors signals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Interconnect flexibility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Cambria" charset="0"/>
                          <a:ea typeface="ヒラギノ角ゴ ProN W3" charset="0"/>
                        </a:rPr>
                        <a:t>Thou must be affordable</a:t>
                      </a:r>
                      <a:endParaRPr lang="en-US" sz="1800" dirty="0" smtClean="0">
                        <a:solidFill>
                          <a:srgbClr val="FF6600"/>
                        </a:solidFill>
                        <a:latin typeface="Cambria" charset="0"/>
                        <a:ea typeface="ヒラギノ角ゴ ProN W3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??? – where is industry going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Thou shalt be fast </a:t>
                      </a:r>
                      <a:endParaRPr lang="en-US" sz="1800" dirty="0" smtClean="0">
                        <a:solidFill>
                          <a:srgbClr val="008000"/>
                        </a:solidFill>
                        <a:latin typeface="Cambria" charset="0"/>
                        <a:ea typeface="ヒラギノ角ゴ ProN W3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Reduced interconnect RLC, better cooling contact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8100" y="1"/>
            <a:ext cx="3314700" cy="18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298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622800" cy="894522"/>
          </a:xfrm>
        </p:spPr>
        <p:txBody>
          <a:bodyPr>
            <a:normAutofit/>
          </a:bodyPr>
          <a:lstStyle/>
          <a:p>
            <a:r>
              <a:rPr lang="en-US" dirty="0" smtClean="0"/>
              <a:t>Transformational Technologies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5" y="1031876"/>
            <a:ext cx="2742326" cy="18600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62299" y="1031875"/>
            <a:ext cx="5953123" cy="3985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" y="3148568"/>
            <a:ext cx="151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NA11 - ~ 1982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37200" y="528800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~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540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49913" cy="698500"/>
          </a:xfrm>
        </p:spPr>
        <p:txBody>
          <a:bodyPr/>
          <a:lstStyle/>
          <a:p>
            <a:r>
              <a:rPr lang="en-US" dirty="0" smtClean="0"/>
              <a:t>R&amp;D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8500"/>
            <a:ext cx="8559800" cy="581038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TSV</a:t>
            </a:r>
          </a:p>
          <a:p>
            <a:pPr lvl="1"/>
            <a:r>
              <a:rPr lang="en-US" dirty="0" smtClean="0"/>
              <a:t>Availability of foundries for via first or middle</a:t>
            </a:r>
          </a:p>
          <a:p>
            <a:pPr lvl="2"/>
            <a:r>
              <a:rPr lang="en-US" dirty="0" smtClean="0"/>
              <a:t>Global Foundries, TSMC, IBM …</a:t>
            </a:r>
          </a:p>
          <a:p>
            <a:pPr lvl="1"/>
            <a:r>
              <a:rPr lang="en-US" dirty="0" smtClean="0"/>
              <a:t>Development of technologies for via </a:t>
            </a:r>
            <a:br>
              <a:rPr lang="en-US" dirty="0" smtClean="0"/>
            </a:br>
            <a:r>
              <a:rPr lang="en-US" dirty="0" smtClean="0"/>
              <a:t>middle or via-last</a:t>
            </a:r>
          </a:p>
          <a:p>
            <a:pPr lvl="2"/>
            <a:r>
              <a:rPr lang="en-US" dirty="0" err="1" smtClean="0"/>
              <a:t>Novati</a:t>
            </a:r>
            <a:r>
              <a:rPr lang="en-US" dirty="0" smtClean="0"/>
              <a:t>, </a:t>
            </a:r>
            <a:r>
              <a:rPr lang="en-US" dirty="0" err="1" smtClean="0"/>
              <a:t>Allvia</a:t>
            </a:r>
            <a:r>
              <a:rPr lang="en-US" dirty="0" smtClean="0"/>
              <a:t>, IPEDIA, LETI, RTI …</a:t>
            </a:r>
          </a:p>
          <a:p>
            <a:r>
              <a:rPr lang="en-US" dirty="0" smtClean="0"/>
              <a:t>Interconnect</a:t>
            </a:r>
          </a:p>
          <a:p>
            <a:pPr lvl="1"/>
            <a:r>
              <a:rPr lang="en-US" dirty="0" smtClean="0"/>
              <a:t>Large scale DBI bonding availability</a:t>
            </a:r>
          </a:p>
          <a:p>
            <a:pPr lvl="1"/>
            <a:r>
              <a:rPr lang="en-US" dirty="0" smtClean="0"/>
              <a:t>Post processing of cu studs</a:t>
            </a:r>
          </a:p>
          <a:p>
            <a:r>
              <a:rPr lang="en-US" dirty="0" smtClean="0"/>
              <a:t>Post-Process</a:t>
            </a:r>
          </a:p>
          <a:p>
            <a:pPr lvl="1"/>
            <a:r>
              <a:rPr lang="en-US" dirty="0" smtClean="0"/>
              <a:t>Yield of TSV reveal</a:t>
            </a:r>
          </a:p>
          <a:p>
            <a:pPr lvl="1"/>
            <a:r>
              <a:rPr lang="en-US" dirty="0" smtClean="0"/>
              <a:t>Other options for topside interconnect </a:t>
            </a:r>
          </a:p>
          <a:p>
            <a:r>
              <a:rPr lang="en-US" dirty="0" smtClean="0"/>
              <a:t>Packaging of 3D modules</a:t>
            </a:r>
          </a:p>
          <a:p>
            <a:r>
              <a:rPr lang="en-US" dirty="0" smtClean="0"/>
              <a:t>Industry direction – Current trends are to 2.5 D passive silicon interposer with TSV – with true 3D in niches 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1564448"/>
            <a:ext cx="3403600" cy="36552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73900" y="1195116"/>
            <a:ext cx="1164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2.5D Stack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93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74" y="903909"/>
            <a:ext cx="8660526" cy="5817566"/>
          </a:xfrm>
        </p:spPr>
        <p:txBody>
          <a:bodyPr/>
          <a:lstStyle/>
          <a:p>
            <a:r>
              <a:rPr lang="en-US" dirty="0" smtClean="0"/>
              <a:t>Fermilab does not have the fabrication infrastructure available at multipurpose labs</a:t>
            </a:r>
          </a:p>
          <a:p>
            <a:pPr lvl="1"/>
            <a:r>
              <a:rPr lang="en-US" dirty="0" smtClean="0"/>
              <a:t>This is an incentive for us to work closely with industry and utilize industrial innovation for HEP</a:t>
            </a:r>
          </a:p>
          <a:p>
            <a:r>
              <a:rPr lang="en-US" dirty="0" smtClean="0"/>
              <a:t>Particle Physics is a small customer for the $300B semiconductor industry, but we have a role to play</a:t>
            </a:r>
          </a:p>
          <a:p>
            <a:pPr lvl="1"/>
            <a:r>
              <a:rPr lang="en-US" dirty="0" smtClean="0"/>
              <a:t>As first adopters of promising technologies</a:t>
            </a:r>
          </a:p>
          <a:p>
            <a:pPr lvl="1"/>
            <a:r>
              <a:rPr lang="en-US" dirty="0" smtClean="0"/>
              <a:t>As developers of new concepts which utilize emerging technologies</a:t>
            </a:r>
          </a:p>
          <a:p>
            <a:pPr lvl="1"/>
            <a:r>
              <a:rPr lang="en-US" dirty="0" smtClean="0"/>
              <a:t>As partners in innovation</a:t>
            </a:r>
          </a:p>
          <a:p>
            <a:r>
              <a:rPr lang="en-US" dirty="0" smtClean="0"/>
              <a:t>To do this we must have the ability and will to take risks</a:t>
            </a:r>
          </a:p>
          <a:p>
            <a:r>
              <a:rPr lang="en-US" b="1" i="1" dirty="0" smtClean="0"/>
              <a:t>It’s never as easy as it sounds</a:t>
            </a:r>
          </a:p>
          <a:p>
            <a:r>
              <a:rPr lang="en-US" b="1" i="1" dirty="0" smtClean="0"/>
              <a:t>But it’s worth the effort…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833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Road to 3D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90600"/>
            <a:ext cx="2387600" cy="5334000"/>
          </a:xfrm>
        </p:spPr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82954-0739-0643-8254-E7551EC1E193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906" y="1917700"/>
            <a:ext cx="4431093" cy="4953000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7700"/>
            <a:ext cx="481357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2371881"/>
            <a:ext cx="5651500" cy="448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69887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2758150" cy="1562100"/>
          </a:xfrm>
        </p:spPr>
        <p:txBody>
          <a:bodyPr/>
          <a:lstStyle/>
          <a:p>
            <a:r>
              <a:rPr lang="en-US" dirty="0" smtClean="0"/>
              <a:t>2.5D Interposer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151" y="0"/>
            <a:ext cx="6385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92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4406900" cy="894522"/>
          </a:xfrm>
        </p:spPr>
        <p:txBody>
          <a:bodyPr/>
          <a:lstStyle/>
          <a:p>
            <a:r>
              <a:rPr lang="en-US" dirty="0" smtClean="0"/>
              <a:t>The Hype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1087"/>
            <a:ext cx="3022600" cy="3711713"/>
          </a:xfrm>
        </p:spPr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8527"/>
            <a:ext cx="7810500" cy="5559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318" y="0"/>
            <a:ext cx="4567682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82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K0-p0vv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1087"/>
            <a:ext cx="8153400" cy="1997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Nothing in – nothing out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Large area finely pixelated tracker/calorimeter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Mass not so important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Speed is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47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8674" y="4457700"/>
            <a:ext cx="2133600" cy="25400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22700" y="2908300"/>
            <a:ext cx="0" cy="300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03700" y="2908300"/>
            <a:ext cx="0" cy="300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84700" y="2908300"/>
            <a:ext cx="0" cy="300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965700" y="2908300"/>
            <a:ext cx="0" cy="300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46700" y="2908300"/>
            <a:ext cx="0" cy="300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632200" y="2908300"/>
            <a:ext cx="127000" cy="30099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13200" y="2908300"/>
            <a:ext cx="127000" cy="30099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94200" y="2908300"/>
            <a:ext cx="127000" cy="30099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75200" y="2908300"/>
            <a:ext cx="127000" cy="30099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156200" y="2908300"/>
            <a:ext cx="127000" cy="30099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562600" y="2908300"/>
            <a:ext cx="622300" cy="285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562600" y="3203575"/>
            <a:ext cx="622300" cy="285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562600" y="3498850"/>
            <a:ext cx="622300" cy="285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562600" y="3794125"/>
            <a:ext cx="622300" cy="285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562600" y="4089400"/>
            <a:ext cx="622300" cy="285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562600" y="4384675"/>
            <a:ext cx="622300" cy="285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562600" y="4679950"/>
            <a:ext cx="622300" cy="285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62600" y="4975225"/>
            <a:ext cx="622300" cy="285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562600" y="5270500"/>
            <a:ext cx="622300" cy="285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562600" y="5565775"/>
            <a:ext cx="622300" cy="285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2312274" y="3794125"/>
            <a:ext cx="1777126" cy="68897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312274" y="4483100"/>
            <a:ext cx="2272426" cy="39687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24" idx="1"/>
          </p:cNvCxnSpPr>
          <p:nvPr/>
        </p:nvCxnSpPr>
        <p:spPr>
          <a:xfrm flipV="1">
            <a:off x="4089400" y="3346450"/>
            <a:ext cx="1473200" cy="44767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4114800" y="3203575"/>
            <a:ext cx="1447800" cy="59055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584700" y="4879976"/>
            <a:ext cx="977900" cy="9524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30" idx="1"/>
          </p:cNvCxnSpPr>
          <p:nvPr/>
        </p:nvCxnSpPr>
        <p:spPr>
          <a:xfrm>
            <a:off x="4521200" y="4879976"/>
            <a:ext cx="1041400" cy="23812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497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3C1CC6B5-B6F2-164E-BD5D-87FFDC1AA780}" type="slidenum">
              <a:rPr lang="en-US" sz="1400">
                <a:cs typeface="Arial" charset="0"/>
              </a:rPr>
              <a:pPr eaLnBrk="1" hangingPunct="1"/>
              <a:t>48</a:t>
            </a:fld>
            <a:endParaRPr lang="en-US" sz="1400">
              <a:cs typeface="Arial" charset="0"/>
            </a:endParaRP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3530600" cy="779463"/>
          </a:xfrm>
        </p:spPr>
        <p:txBody>
          <a:bodyPr rIns="132080" anchor="t"/>
          <a:lstStyle/>
          <a:p>
            <a:pPr indent="0" eaLnBrk="1" hangingPunct="1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3D Geometry</a:t>
            </a:r>
          </a:p>
        </p:txBody>
      </p:sp>
      <p:pic>
        <p:nvPicPr>
          <p:cNvPr id="7270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6725" y="503238"/>
            <a:ext cx="46736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4"/>
          <p:cNvSpPr>
            <a:spLocks/>
          </p:cNvSpPr>
          <p:nvPr/>
        </p:nvSpPr>
        <p:spPr bwMode="auto">
          <a:xfrm>
            <a:off x="2405063" y="4959350"/>
            <a:ext cx="1803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>
                <a:solidFill>
                  <a:srgbClr val="FFFF00"/>
                </a:solidFill>
                <a:latin typeface="Comic Sans MS" charset="0"/>
                <a:cs typeface="Comic Sans MS" charset="0"/>
                <a:sym typeface="Comic Sans MS" charset="0"/>
              </a:rPr>
              <a:t>Chip designers:</a:t>
            </a:r>
          </a:p>
          <a:p>
            <a:pPr marL="39688"/>
            <a:r>
              <a:rPr lang="en-US" sz="1600">
                <a:solidFill>
                  <a:srgbClr val="FF0000"/>
                </a:solidFill>
                <a:latin typeface="Comic Sans MS" charset="0"/>
                <a:cs typeface="Comic Sans MS" charset="0"/>
                <a:sym typeface="Comic Sans MS" charset="0"/>
              </a:rPr>
              <a:t>Tom Zimmerman</a:t>
            </a:r>
          </a:p>
          <a:p>
            <a:pPr marL="39688"/>
            <a:r>
              <a:rPr lang="en-US" sz="1600">
                <a:solidFill>
                  <a:srgbClr val="FF0000"/>
                </a:solidFill>
                <a:latin typeface="Comic Sans MS" charset="0"/>
                <a:cs typeface="Comic Sans MS" charset="0"/>
                <a:sym typeface="Comic Sans MS" charset="0"/>
              </a:rPr>
              <a:t>Gregory Deptuch </a:t>
            </a:r>
          </a:p>
          <a:p>
            <a:pPr marL="39688"/>
            <a:r>
              <a:rPr lang="en-US" sz="1600">
                <a:solidFill>
                  <a:srgbClr val="FF0000"/>
                </a:solidFill>
                <a:latin typeface="Comic Sans MS" charset="0"/>
                <a:cs typeface="Comic Sans MS" charset="0"/>
                <a:sym typeface="Comic Sans MS" charset="0"/>
              </a:rPr>
              <a:t>Jim Hoff</a:t>
            </a:r>
            <a:r>
              <a:rPr lang="en-US" sz="1800">
                <a:solidFill>
                  <a:srgbClr val="FF0000"/>
                </a:solidFill>
                <a:latin typeface="Comic Sans MS" charset="0"/>
                <a:cs typeface="Comic Sans MS" charset="0"/>
                <a:sym typeface="Comic Sans MS" charset="0"/>
              </a:rPr>
              <a:t> </a:t>
            </a:r>
          </a:p>
        </p:txBody>
      </p:sp>
      <p:pic>
        <p:nvPicPr>
          <p:cNvPr id="72710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175" y="48133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1314450"/>
            <a:ext cx="4095750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0650" y="2038350"/>
            <a:ext cx="1270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1316038"/>
            <a:ext cx="22987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8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5400"/>
            <a:ext cx="4419600" cy="609600"/>
          </a:xfrm>
        </p:spPr>
        <p:txBody>
          <a:bodyPr rIns="132080" anchor="t"/>
          <a:lstStyle/>
          <a:p>
            <a:pPr indent="0" eaLnBrk="1" hangingPunct="1"/>
            <a:r>
              <a:rPr lang="en-US" dirty="0">
                <a:latin typeface="Arial" charset="0"/>
                <a:ea typeface="ヒラギノ角ゴ ProN W3" charset="0"/>
                <a:cs typeface="ヒラギノ角ゴ ProN W3" charset="0"/>
              </a:rPr>
              <a:t>Detector 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Mass Challenge</a:t>
            </a:r>
            <a:endParaRPr lang="en-US" dirty="0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632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" y="673100"/>
            <a:ext cx="8915400" cy="5867400"/>
          </a:xfrm>
        </p:spPr>
        <p:txBody>
          <a:bodyPr rIns="132080"/>
          <a:lstStyle/>
          <a:p>
            <a:pPr eaLnBrk="1" hangingPunct="1">
              <a:buFont typeface="Arial" charset="0"/>
              <a:buNone/>
            </a:pPr>
            <a:r>
              <a:rPr lang="en-US" dirty="0" smtClean="0">
                <a:latin typeface="Cambria" charset="0"/>
                <a:ea typeface="ヒラギノ角ゴ ProN W3" charset="0"/>
              </a:rPr>
              <a:t>Mass directly affects performance - reducing mass is a central goal for the future</a:t>
            </a:r>
          </a:p>
          <a:p>
            <a:pPr eaLnBrk="1" hangingPunct="1">
              <a:buFont typeface="Arial" charset="0"/>
              <a:buNone/>
            </a:pPr>
            <a:r>
              <a:rPr lang="en-US" dirty="0" smtClean="0">
                <a:latin typeface="Cambria" charset="0"/>
                <a:ea typeface="ヒラギノ角ゴ ProN W3" charset="0"/>
              </a:rPr>
              <a:t>Mass </a:t>
            </a:r>
            <a:r>
              <a:rPr lang="en-US" dirty="0">
                <a:latin typeface="Cambria" charset="0"/>
                <a:ea typeface="ヒラギノ角ゴ ProN W3" charset="0"/>
              </a:rPr>
              <a:t>Drivers:</a:t>
            </a:r>
          </a:p>
          <a:p>
            <a:pPr eaLnBrk="1" hangingPunct="1"/>
            <a:r>
              <a:rPr lang="en-US" dirty="0">
                <a:latin typeface="Cambria" charset="0"/>
                <a:ea typeface="ヒラギノ角ゴ ProN W3" charset="0"/>
              </a:rPr>
              <a:t>Cooling and associated infrastructure </a:t>
            </a:r>
            <a:r>
              <a:rPr lang="en-US" dirty="0">
                <a:solidFill>
                  <a:srgbClr val="800000"/>
                </a:solidFill>
                <a:latin typeface="Cambria" charset="0"/>
                <a:ea typeface="ヒラギノ角ゴ ProN W3" charset="0"/>
              </a:rPr>
              <a:t>– directly related to power dissipation and radiation damage which forces low temperature operation</a:t>
            </a:r>
          </a:p>
          <a:p>
            <a:pPr eaLnBrk="1" hangingPunct="1"/>
            <a:r>
              <a:rPr lang="en-US" dirty="0">
                <a:latin typeface="Cambria" charset="0"/>
                <a:ea typeface="ヒラギノ角ゴ ProN W3" charset="0"/>
              </a:rPr>
              <a:t>Supports</a:t>
            </a:r>
          </a:p>
          <a:p>
            <a:pPr eaLnBrk="1" hangingPunct="1"/>
            <a:r>
              <a:rPr lang="en-US" dirty="0">
                <a:latin typeface="Cambria" charset="0"/>
                <a:ea typeface="ヒラギノ角ゴ ProN W3" charset="0"/>
              </a:rPr>
              <a:t>Cables, interconnects and electronics</a:t>
            </a:r>
          </a:p>
        </p:txBody>
      </p:sp>
      <p:sp>
        <p:nvSpPr>
          <p:cNvPr id="5632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D12BE7F2-D198-634E-B6E4-02281E1748A7}" type="slidenum">
              <a:rPr lang="en-US" sz="1400">
                <a:cs typeface="Arial" charset="0"/>
              </a:rPr>
              <a:pPr eaLnBrk="1" hangingPunct="1"/>
              <a:t>5</a:t>
            </a:fld>
            <a:endParaRPr lang="en-US" sz="1400">
              <a:cs typeface="Arial" charset="0"/>
            </a:endParaRPr>
          </a:p>
        </p:txBody>
      </p:sp>
      <p:pic>
        <p:nvPicPr>
          <p:cNvPr id="5633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895600"/>
            <a:ext cx="5867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Box 14"/>
          <p:cNvSpPr txBox="1">
            <a:spLocks noChangeArrowheads="1"/>
          </p:cNvSpPr>
          <p:nvPr/>
        </p:nvSpPr>
        <p:spPr bwMode="auto">
          <a:xfrm>
            <a:off x="1447800" y="3048000"/>
            <a:ext cx="1928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dirty="0"/>
              <a:t>CMS as built</a:t>
            </a:r>
          </a:p>
        </p:txBody>
      </p:sp>
      <p:graphicFrame>
        <p:nvGraphicFramePr>
          <p:cNvPr id="56322" name="Object 15"/>
          <p:cNvGraphicFramePr>
            <a:graphicFrameLocks noChangeAspect="1"/>
          </p:cNvGraphicFramePr>
          <p:nvPr/>
        </p:nvGraphicFramePr>
        <p:xfrm>
          <a:off x="3886200" y="6019800"/>
          <a:ext cx="1600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7" name="Chart" r:id="rId5" imgW="1597020" imgH="682696" progId="Excel.Chart.8">
                  <p:embed/>
                </p:oleObj>
              </mc:Choice>
              <mc:Fallback>
                <p:oleObj name="Chart" r:id="rId5" imgW="1597020" imgH="68269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6019800"/>
                        <a:ext cx="16002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8" name="TextBox 20"/>
          <p:cNvSpPr txBox="1">
            <a:spLocks noChangeArrowheads="1"/>
          </p:cNvSpPr>
          <p:nvPr/>
        </p:nvSpPr>
        <p:spPr bwMode="auto">
          <a:xfrm>
            <a:off x="5715000" y="4572000"/>
            <a:ext cx="1398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ILC Goal</a:t>
            </a:r>
          </a:p>
        </p:txBody>
      </p:sp>
      <p:cxnSp>
        <p:nvCxnSpPr>
          <p:cNvPr id="56329" name="Straight Arrow Connector 22"/>
          <p:cNvCxnSpPr>
            <a:cxnSpLocks noChangeShapeType="1"/>
          </p:cNvCxnSpPr>
          <p:nvPr/>
        </p:nvCxnSpPr>
        <p:spPr bwMode="auto">
          <a:xfrm rot="5400000">
            <a:off x="5181600" y="5181600"/>
            <a:ext cx="1066800" cy="91440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7010401" y="3048000"/>
            <a:ext cx="1905000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This is a central </a:t>
            </a:r>
            <a:br>
              <a:rPr lang="en-US" dirty="0" smtClean="0"/>
            </a:br>
            <a:r>
              <a:rPr lang="en-US" dirty="0" smtClean="0"/>
              <a:t>limit to the performance of LHC detectors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438733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sensors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337787" y="4572000"/>
            <a:ext cx="634013" cy="1104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32856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Integrated Circuits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1087"/>
            <a:ext cx="4686300" cy="581038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000000"/>
                </a:solidFill>
              </a:rPr>
              <a:t>A chip in three-dimensional integrated circuit (3D-IC) technology is composed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of two or more layers of active electronic components using horizontal intra-tier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and vertical inter-tier connectivity </a:t>
            </a:r>
            <a:r>
              <a:rPr lang="en-US" dirty="0" smtClean="0">
                <a:solidFill>
                  <a:srgbClr val="000000"/>
                </a:solidFill>
              </a:rPr>
              <a:t>routing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marL="225425" indent="-225425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Through Silicon </a:t>
            </a:r>
            <a:r>
              <a:rPr lang="en-US" dirty="0" err="1">
                <a:solidFill>
                  <a:srgbClr val="000000"/>
                </a:solidFill>
              </a:rPr>
              <a:t>Vias</a:t>
            </a:r>
            <a:r>
              <a:rPr lang="en-US" dirty="0">
                <a:solidFill>
                  <a:srgbClr val="000000"/>
                </a:solidFill>
              </a:rPr>
              <a:t> (TSV): small diameter </a:t>
            </a:r>
            <a:r>
              <a:rPr lang="pl-PL" dirty="0" err="1">
                <a:solidFill>
                  <a:srgbClr val="000000"/>
                </a:solidFill>
              </a:rPr>
              <a:t>vertical</a:t>
            </a:r>
            <a:r>
              <a:rPr lang="en-US" dirty="0">
                <a:solidFill>
                  <a:srgbClr val="000000"/>
                </a:solidFill>
              </a:rPr>
              <a:t> connectivity </a:t>
            </a:r>
            <a:r>
              <a:rPr lang="en-US" i="1" dirty="0">
                <a:solidFill>
                  <a:srgbClr val="000000"/>
                </a:solidFill>
              </a:rPr>
              <a:t>(not only to build electronic chips but also for attaching detectors to readouts)</a:t>
            </a:r>
          </a:p>
          <a:p>
            <a:pPr marL="225425" indent="-225425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pl-PL" dirty="0" err="1">
                <a:solidFill>
                  <a:srgbClr val="000000"/>
                </a:solidFill>
              </a:rPr>
              <a:t>Bonding</a:t>
            </a:r>
            <a:r>
              <a:rPr lang="pl-PL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</a:rPr>
              <a:t>Oxide-, polymer-, metal-, or adhesive strengthened- (W-W, C-W or C-C)</a:t>
            </a:r>
          </a:p>
          <a:p>
            <a:pPr marL="225425" indent="-225425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pl-PL" dirty="0" err="1">
                <a:solidFill>
                  <a:srgbClr val="000000"/>
                </a:solidFill>
              </a:rPr>
              <a:t>Wafer</a:t>
            </a:r>
            <a:r>
              <a:rPr lang="pl-PL" dirty="0">
                <a:solidFill>
                  <a:srgbClr val="000000"/>
                </a:solidFill>
              </a:rPr>
              <a:t> </a:t>
            </a:r>
            <a:r>
              <a:rPr lang="pl-PL" dirty="0" err="1">
                <a:solidFill>
                  <a:srgbClr val="000000"/>
                </a:solidFill>
              </a:rPr>
              <a:t>thinning</a:t>
            </a:r>
            <a:r>
              <a:rPr lang="pl-PL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</a:rPr>
              <a:t>aggressive and ultra-precise</a:t>
            </a:r>
          </a:p>
          <a:p>
            <a:pPr marL="225425" indent="-225425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Back-side processing: metallization and patterning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55932" y="6356350"/>
            <a:ext cx="2133600" cy="365125"/>
          </a:xfrm>
        </p:spPr>
        <p:txBody>
          <a:bodyPr/>
          <a:lstStyle/>
          <a:p>
            <a:fld id="{3DE29B2B-0122-2449-A951-ADA25041C29A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8" descr="3Doptions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7946" y="103499"/>
            <a:ext cx="3186054" cy="298260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029200" y="2095500"/>
            <a:ext cx="144780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pl-PL" sz="1400" dirty="0">
                <a:solidFill>
                  <a:srgbClr val="000000"/>
                </a:solidFill>
                <a:latin typeface="Arial" pitchFamily="34" charset="0"/>
              </a:rPr>
              <a:t>MIT-LL 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/>
            </a:r>
            <a:b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Arial" pitchFamily="34" charset="0"/>
              </a:rPr>
              <a:t>3D-IC process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FDSOI oxide-oxide bonding</a:t>
            </a:r>
            <a:endParaRPr lang="pl-PL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710884" y="2476500"/>
            <a:ext cx="1137716" cy="30323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headEnd/>
            <a:tailEnd/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First wafer</a:t>
            </a:r>
            <a:endParaRPr lang="en-US" sz="16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953000" y="1414618"/>
            <a:ext cx="1004946" cy="36036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Face-Face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952999" y="800100"/>
            <a:ext cx="1028363" cy="36036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Back-Face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051142" y="190500"/>
            <a:ext cx="873658" cy="30323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headEnd/>
            <a:tailEnd/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Via-last</a:t>
            </a:r>
            <a:endParaRPr lang="en-US" sz="1600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2" name="Picture 11" descr="3Doptions_4ra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913" y="3789840"/>
            <a:ext cx="4468219" cy="238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512932" y="3962400"/>
            <a:ext cx="1113632" cy="36036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headEnd/>
            <a:tailEnd/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Via middle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265532" y="4844340"/>
            <a:ext cx="1113633" cy="26106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Face-Face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4369932" y="5556004"/>
            <a:ext cx="1828800" cy="997196"/>
          </a:xfrm>
          <a:prstGeom prst="rect">
            <a:avLst/>
          </a:prstGeom>
          <a:solidFill>
            <a:srgbClr val="003399"/>
          </a:solidFill>
          <a:ln>
            <a:noFill/>
          </a:ln>
          <a:extLst/>
        </p:spPr>
        <p:txBody>
          <a:bodyPr wrap="square" lIns="0">
            <a:spAutoFit/>
          </a:bodyPr>
          <a:lstStyle/>
          <a:p>
            <a:pPr eaLnBrk="1" hangingPunct="1"/>
            <a:r>
              <a:rPr lang="en-US" sz="1400" dirty="0" err="1">
                <a:solidFill>
                  <a:srgbClr val="FFFF00"/>
                </a:solidFill>
              </a:rPr>
              <a:t>Tezzaron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pl-PL" sz="1400" dirty="0">
                <a:solidFill>
                  <a:srgbClr val="FFFF00"/>
                </a:solidFill>
              </a:rPr>
              <a:t>3D-IC</a:t>
            </a:r>
            <a:endParaRPr lang="en-US" sz="1400" dirty="0">
              <a:solidFill>
                <a:srgbClr val="FFFF00"/>
              </a:solidFill>
            </a:endParaRPr>
          </a:p>
          <a:p>
            <a:pPr eaLnBrk="1" hangingPunct="1"/>
            <a:r>
              <a:rPr lang="en-US" sz="1400" dirty="0">
                <a:solidFill>
                  <a:srgbClr val="00FF00"/>
                </a:solidFill>
              </a:rPr>
              <a:t>bulk CMOS Cu-Cu </a:t>
            </a:r>
            <a:r>
              <a:rPr lang="en-US" sz="1400" dirty="0" err="1" smtClean="0">
                <a:solidFill>
                  <a:srgbClr val="00FF00"/>
                </a:solidFill>
              </a:rPr>
              <a:t>thermocompression</a:t>
            </a:r>
            <a:r>
              <a:rPr lang="en-US" sz="1400" dirty="0" smtClean="0">
                <a:solidFill>
                  <a:srgbClr val="00FF00"/>
                </a:solidFill>
              </a:rPr>
              <a:t> </a:t>
            </a:r>
            <a:r>
              <a:rPr lang="en-US" sz="1400" dirty="0">
                <a:solidFill>
                  <a:srgbClr val="00FF00"/>
                </a:solidFill>
              </a:rPr>
              <a:t>or DBI bonding</a:t>
            </a:r>
            <a:endParaRPr lang="pl-PL" sz="1400" dirty="0">
              <a:solidFill>
                <a:srgbClr val="00FF00"/>
              </a:solidFill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198733" y="6172200"/>
            <a:ext cx="12192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sz="1400" dirty="0" smtClean="0">
                <a:solidFill>
                  <a:srgbClr val="003399"/>
                </a:solidFill>
                <a:latin typeface="Arial" pitchFamily="34" charset="0"/>
              </a:rPr>
              <a:t>TS </a:t>
            </a:r>
            <a:r>
              <a:rPr lang="en-US" sz="1400" dirty="0" err="1" smtClean="0">
                <a:solidFill>
                  <a:srgbClr val="003399"/>
                </a:solidFill>
                <a:latin typeface="Arial" pitchFamily="34" charset="0"/>
              </a:rPr>
              <a:t>Vias</a:t>
            </a:r>
            <a:r>
              <a:rPr lang="en-US" sz="1400" dirty="0" smtClean="0">
                <a:solidFill>
                  <a:srgbClr val="003399"/>
                </a:solidFill>
                <a:latin typeface="Arial" pitchFamily="34" charset="0"/>
              </a:rPr>
              <a:t> (</a:t>
            </a:r>
            <a:r>
              <a:rPr lang="en-US" sz="1400" dirty="0" smtClean="0">
                <a:solidFill>
                  <a:srgbClr val="003399"/>
                </a:solidFill>
                <a:latin typeface="Symbol" pitchFamily="18" charset="2"/>
              </a:rPr>
              <a:t>f</a:t>
            </a:r>
            <a:r>
              <a:rPr lang="en-US" sz="1400" dirty="0" smtClean="0">
                <a:solidFill>
                  <a:srgbClr val="003399"/>
                </a:solidFill>
                <a:latin typeface="Arial" pitchFamily="34" charset="0"/>
              </a:rPr>
              <a:t>=1</a:t>
            </a:r>
            <a:r>
              <a:rPr lang="en-US" sz="1400" dirty="0" smtClean="0">
                <a:solidFill>
                  <a:srgbClr val="003399"/>
                </a:solidFill>
                <a:latin typeface="Symbol" pitchFamily="18" charset="2"/>
              </a:rPr>
              <a:t>m</a:t>
            </a:r>
            <a:r>
              <a:rPr lang="en-US" sz="1400" dirty="0" smtClean="0">
                <a:solidFill>
                  <a:srgbClr val="003399"/>
                </a:solidFill>
                <a:latin typeface="Arial" pitchFamily="34" charset="0"/>
              </a:rPr>
              <a:t>m)</a:t>
            </a:r>
            <a:endParaRPr lang="en-US" sz="1400" dirty="0">
              <a:solidFill>
                <a:srgbClr val="003399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22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22"/>
          <p:cNvSpPr>
            <a:spLocks noGrp="1"/>
          </p:cNvSpPr>
          <p:nvPr>
            <p:ph type="title"/>
          </p:nvPr>
        </p:nvSpPr>
        <p:spPr>
          <a:xfrm>
            <a:off x="76200" y="152400"/>
            <a:ext cx="4267200" cy="609600"/>
          </a:xfrm>
        </p:spPr>
        <p:txBody>
          <a:bodyPr anchor="t"/>
          <a:lstStyle/>
          <a:p>
            <a:pPr indent="0" eaLnBrk="1" hangingPunct="1"/>
            <a:r>
              <a:rPr lang="en-US" dirty="0">
                <a:latin typeface="Arial" charset="0"/>
                <a:ea typeface="ヒラギノ角ゴ ProN W3" charset="0"/>
                <a:cs typeface="ヒラギノ角ゴ ProN W3" charset="0"/>
              </a:rPr>
              <a:t>3D 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</a:rPr>
              <a:t>Interconnect</a:t>
            </a:r>
            <a:endParaRPr lang="en-US" dirty="0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1443" name="Content Placeholder 123"/>
          <p:cNvSpPr>
            <a:spLocks noGrp="1"/>
          </p:cNvSpPr>
          <p:nvPr>
            <p:ph sz="half" idx="1"/>
          </p:nvPr>
        </p:nvSpPr>
        <p:spPr>
          <a:xfrm>
            <a:off x="0" y="846138"/>
            <a:ext cx="5791200" cy="5867400"/>
          </a:xfrm>
        </p:spPr>
        <p:txBody>
          <a:bodyPr/>
          <a:lstStyle/>
          <a:p>
            <a:pPr marL="0" indent="0" defTabSz="642938">
              <a:spcBef>
                <a:spcPct val="0"/>
              </a:spcBef>
              <a:buClr>
                <a:srgbClr val="FFFF00"/>
              </a:buClr>
              <a:buNone/>
            </a:pPr>
            <a:r>
              <a:rPr lang="en-US" dirty="0">
                <a:solidFill>
                  <a:srgbClr val="800000"/>
                </a:solidFill>
                <a:latin typeface="Cambria" charset="0"/>
                <a:ea typeface="ヒラギノ角ゴ ProN W3" charset="0"/>
              </a:rPr>
              <a:t>Technology based </a:t>
            </a:r>
            <a:r>
              <a:rPr lang="en-US" dirty="0" smtClean="0">
                <a:solidFill>
                  <a:srgbClr val="800000"/>
                </a:solidFill>
                <a:latin typeface="Cambria" charset="0"/>
                <a:ea typeface="ヒラギノ角ゴ ProN W3" charset="0"/>
              </a:rPr>
              <a:t>on:</a:t>
            </a:r>
            <a:endParaRPr lang="en-US" dirty="0" smtClean="0">
              <a:solidFill>
                <a:srgbClr val="800000"/>
              </a:solidFill>
              <a:latin typeface="Cambria" charset="0"/>
              <a:ea typeface="ヒラギノ明朝 ProN W6" charset="0"/>
              <a:cs typeface="ヒラギノ明朝 ProN W6" charset="0"/>
            </a:endParaRPr>
          </a:p>
          <a:p>
            <a:pPr defTabSz="642938">
              <a:spcBef>
                <a:spcPct val="0"/>
              </a:spcBef>
              <a:buClr>
                <a:srgbClr val="FFFF00"/>
              </a:buClr>
            </a:pPr>
            <a:r>
              <a:rPr lang="en-US" dirty="0" smtClean="0">
                <a:solidFill>
                  <a:srgbClr val="800000"/>
                </a:solidFill>
                <a:latin typeface="Cambria" charset="0"/>
                <a:ea typeface="ヒラギノ角ゴ ProN W3" charset="0"/>
              </a:rPr>
              <a:t>Bonding </a:t>
            </a:r>
            <a:r>
              <a:rPr lang="en-US" dirty="0">
                <a:solidFill>
                  <a:srgbClr val="800000"/>
                </a:solidFill>
                <a:latin typeface="Cambria" charset="0"/>
                <a:ea typeface="ヒラギノ角ゴ ProN W3" charset="0"/>
              </a:rPr>
              <a:t>between layers</a:t>
            </a:r>
            <a:endParaRPr lang="en-US" dirty="0">
              <a:solidFill>
                <a:srgbClr val="800000"/>
              </a:solidFill>
              <a:latin typeface="Cambria" charset="0"/>
              <a:ea typeface="ヒラギノ明朝 ProN W6" charset="0"/>
              <a:cs typeface="ヒラギノ明朝 ProN W6" charset="0"/>
            </a:endParaRPr>
          </a:p>
          <a:p>
            <a:pPr marL="692150" lvl="1" indent="-342900" defTabSz="642938">
              <a:spcBef>
                <a:spcPts val="350"/>
              </a:spcBef>
            </a:pPr>
            <a:r>
              <a:rPr lang="en-US" dirty="0">
                <a:solidFill>
                  <a:srgbClr val="0000FF"/>
                </a:solidFill>
                <a:latin typeface="Cambria" charset="0"/>
                <a:ea typeface="ヒラギノ角ゴ ProN W3" charset="0"/>
              </a:rPr>
              <a:t>Copper/copper</a:t>
            </a:r>
          </a:p>
          <a:p>
            <a:pPr marL="692150" lvl="1" indent="-342900" defTabSz="642938">
              <a:spcBef>
                <a:spcPts val="350"/>
              </a:spcBef>
            </a:pPr>
            <a:r>
              <a:rPr lang="en-US" dirty="0">
                <a:solidFill>
                  <a:srgbClr val="0000FF"/>
                </a:solidFill>
                <a:latin typeface="Cambria" charset="0"/>
                <a:ea typeface="ヒラギノ角ゴ ProN W3" charset="0"/>
              </a:rPr>
              <a:t>Oxide to oxide fusion</a:t>
            </a:r>
          </a:p>
          <a:p>
            <a:pPr marL="692150" lvl="1" indent="-342900" defTabSz="642938">
              <a:spcBef>
                <a:spcPts val="350"/>
              </a:spcBef>
            </a:pPr>
            <a:r>
              <a:rPr lang="en-US" dirty="0">
                <a:solidFill>
                  <a:srgbClr val="0000FF"/>
                </a:solidFill>
                <a:latin typeface="Cambria" charset="0"/>
                <a:ea typeface="ヒラギノ角ゴ ProN W3" charset="0"/>
              </a:rPr>
              <a:t>Copper/tin bonding</a:t>
            </a:r>
          </a:p>
          <a:p>
            <a:pPr marL="692150" lvl="1" indent="-342900" defTabSz="642938">
              <a:spcBef>
                <a:spcPts val="350"/>
              </a:spcBef>
            </a:pPr>
            <a:r>
              <a:rPr lang="en-US" dirty="0">
                <a:solidFill>
                  <a:srgbClr val="0000FF"/>
                </a:solidFill>
                <a:latin typeface="Cambria" charset="0"/>
                <a:ea typeface="ヒラギノ角ゴ ProN W3" charset="0"/>
              </a:rPr>
              <a:t>Polymer/adhesive </a:t>
            </a:r>
            <a:r>
              <a:rPr lang="en-US" dirty="0" smtClean="0">
                <a:solidFill>
                  <a:srgbClr val="0000FF"/>
                </a:solidFill>
                <a:latin typeface="Cambria" charset="0"/>
                <a:ea typeface="ヒラギノ角ゴ ProN W3" charset="0"/>
              </a:rPr>
              <a:t>bonding</a:t>
            </a:r>
          </a:p>
          <a:p>
            <a:pPr marL="692150" lvl="1" indent="-342900" defTabSz="642938">
              <a:spcBef>
                <a:spcPts val="350"/>
              </a:spcBef>
            </a:pPr>
            <a:r>
              <a:rPr lang="en-US" dirty="0" smtClean="0">
                <a:solidFill>
                  <a:srgbClr val="0000FF"/>
                </a:solidFill>
                <a:latin typeface="Cambria" charset="0"/>
                <a:ea typeface="ヒラギノ角ゴ ProN W3" charset="0"/>
                <a:cs typeface="ヒラギノ明朝 ProN W6" charset="0"/>
              </a:rPr>
              <a:t>Cu stud</a:t>
            </a:r>
            <a:endParaRPr lang="en-US" dirty="0">
              <a:solidFill>
                <a:srgbClr val="0000FF"/>
              </a:solidFill>
              <a:latin typeface="Cambria" charset="0"/>
              <a:ea typeface="ヒラギノ明朝 ProN W6" charset="0"/>
              <a:cs typeface="ヒラギノ明朝 ProN W6" charset="0"/>
            </a:endParaRPr>
          </a:p>
          <a:p>
            <a:pPr marL="292100" defTabSz="642938">
              <a:spcBef>
                <a:spcPts val="350"/>
              </a:spcBef>
            </a:pPr>
            <a:r>
              <a:rPr lang="en-US" dirty="0" smtClean="0">
                <a:solidFill>
                  <a:srgbClr val="800000"/>
                </a:solidFill>
                <a:latin typeface="Cambria" charset="0"/>
                <a:ea typeface="ヒラギノ角ゴ ProN W3" charset="0"/>
              </a:rPr>
              <a:t>Through </a:t>
            </a:r>
            <a:r>
              <a:rPr lang="en-US" dirty="0">
                <a:solidFill>
                  <a:srgbClr val="800000"/>
                </a:solidFill>
                <a:latin typeface="Cambria" charset="0"/>
                <a:ea typeface="ヒラギノ角ゴ ProN W3" charset="0"/>
              </a:rPr>
              <a:t>wafer via formation and </a:t>
            </a:r>
            <a:r>
              <a:rPr lang="en-US" dirty="0">
                <a:solidFill>
                  <a:srgbClr val="800000"/>
                </a:solidFill>
                <a:latin typeface="Cambria" charset="0"/>
                <a:ea typeface="ヒラギノ明朝 ProN W6" charset="0"/>
                <a:cs typeface="ヒラギノ明朝 ProN W6" charset="0"/>
              </a:rPr>
              <a:t/>
            </a:r>
            <a:br>
              <a:rPr lang="en-US" dirty="0">
                <a:solidFill>
                  <a:srgbClr val="800000"/>
                </a:solidFill>
                <a:latin typeface="Cambria" charset="0"/>
                <a:ea typeface="ヒラギノ明朝 ProN W6" charset="0"/>
                <a:cs typeface="ヒラギノ明朝 ProN W6" charset="0"/>
              </a:rPr>
            </a:br>
            <a:r>
              <a:rPr lang="en-US" dirty="0" err="1" smtClean="0">
                <a:solidFill>
                  <a:srgbClr val="800000"/>
                </a:solidFill>
                <a:latin typeface="Cambria" charset="0"/>
                <a:ea typeface="ヒラギノ角ゴ ProN W3" charset="0"/>
              </a:rPr>
              <a:t>metalization</a:t>
            </a:r>
            <a:endParaRPr lang="en-US" dirty="0" smtClean="0">
              <a:solidFill>
                <a:srgbClr val="800000"/>
              </a:solidFill>
              <a:latin typeface="Cambria" charset="0"/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1445" name="Rectangle 9"/>
          <p:cNvSpPr>
            <a:spLocks/>
          </p:cNvSpPr>
          <p:nvPr/>
        </p:nvSpPr>
        <p:spPr bwMode="auto">
          <a:xfrm>
            <a:off x="5446713" y="3756025"/>
            <a:ext cx="33210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/>
          <a:lstStyle/>
          <a:p>
            <a:pPr marL="28575" defTabSz="642938"/>
            <a:r>
              <a:rPr lang="en-US" sz="1300">
                <a:solidFill>
                  <a:srgbClr val="800000"/>
                </a:solidFill>
                <a:cs typeface="Arial" charset="0"/>
              </a:rPr>
              <a:t>8 micron pitch, 50 micron thick oxide bonded imager (Lincoln Labs)</a:t>
            </a:r>
          </a:p>
        </p:txBody>
      </p:sp>
      <p:pic>
        <p:nvPicPr>
          <p:cNvPr id="61446" name="Picture 1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0475" y="2441575"/>
            <a:ext cx="36163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Rectangle 11"/>
          <p:cNvSpPr>
            <a:spLocks/>
          </p:cNvSpPr>
          <p:nvPr/>
        </p:nvSpPr>
        <p:spPr bwMode="auto">
          <a:xfrm>
            <a:off x="5446713" y="3995737"/>
            <a:ext cx="3057525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lIns="0" tIns="0" rIns="28573" bIns="0">
            <a:spAutoFit/>
          </a:bodyPr>
          <a:lstStyle/>
          <a:p>
            <a:pPr marL="28575" defTabSz="642938"/>
            <a:r>
              <a:rPr lang="en-US" sz="1300" dirty="0">
                <a:solidFill>
                  <a:srgbClr val="800000"/>
                </a:solidFill>
                <a:cs typeface="Arial" charset="0"/>
              </a:rPr>
              <a:t>8 micron pitch DBI (oxide-metal) bonded </a:t>
            </a:r>
            <a:br>
              <a:rPr lang="en-US" sz="1300" dirty="0">
                <a:solidFill>
                  <a:srgbClr val="800000"/>
                </a:solidFill>
                <a:cs typeface="Arial" charset="0"/>
              </a:rPr>
            </a:br>
            <a:r>
              <a:rPr lang="en-US" sz="1300" dirty="0">
                <a:solidFill>
                  <a:srgbClr val="800000"/>
                </a:solidFill>
                <a:cs typeface="Arial" charset="0"/>
              </a:rPr>
              <a:t>PIN imager (</a:t>
            </a:r>
            <a:r>
              <a:rPr lang="en-US" sz="1300" dirty="0" err="1">
                <a:solidFill>
                  <a:srgbClr val="800000"/>
                </a:solidFill>
                <a:cs typeface="Arial" charset="0"/>
              </a:rPr>
              <a:t>Ziptronix</a:t>
            </a:r>
            <a:r>
              <a:rPr lang="en-US" sz="1300" dirty="0">
                <a:solidFill>
                  <a:srgbClr val="800000"/>
                </a:solidFill>
                <a:cs typeface="Arial" charset="0"/>
              </a:rPr>
              <a:t>)</a:t>
            </a:r>
          </a:p>
        </p:txBody>
      </p:sp>
      <p:pic>
        <p:nvPicPr>
          <p:cNvPr id="6144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9800" y="166688"/>
            <a:ext cx="4286250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3" name="Rectangle 13"/>
          <p:cNvSpPr>
            <a:spLocks/>
          </p:cNvSpPr>
          <p:nvPr/>
        </p:nvSpPr>
        <p:spPr bwMode="auto">
          <a:xfrm>
            <a:off x="4779963" y="381000"/>
            <a:ext cx="2084387" cy="4651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pPr defTabSz="642938">
              <a:defRPr/>
            </a:pPr>
            <a:r>
              <a:rPr lang="en-US" sz="1300" dirty="0">
                <a:solidFill>
                  <a:schemeClr val="accent3"/>
                </a:solidFill>
                <a:latin typeface="Arial" pitchFamily="-107" charset="0"/>
                <a:ea typeface="Arial" pitchFamily="-107" charset="0"/>
                <a:cs typeface="Arial" pitchFamily="-107" charset="0"/>
                <a:sym typeface="Arial" pitchFamily="-107" charset="0"/>
              </a:rPr>
              <a:t>Copper bonded two-tier IC</a:t>
            </a:r>
            <a:br>
              <a:rPr lang="en-US" sz="1300" dirty="0">
                <a:solidFill>
                  <a:schemeClr val="accent3"/>
                </a:solidFill>
                <a:latin typeface="Arial" pitchFamily="-107" charset="0"/>
                <a:ea typeface="Arial" pitchFamily="-107" charset="0"/>
                <a:cs typeface="Arial" pitchFamily="-107" charset="0"/>
                <a:sym typeface="Arial" pitchFamily="-107" charset="0"/>
              </a:rPr>
            </a:br>
            <a:r>
              <a:rPr lang="en-US" sz="1300" dirty="0">
                <a:solidFill>
                  <a:schemeClr val="accent3"/>
                </a:solidFill>
                <a:latin typeface="Arial" pitchFamily="-107" charset="0"/>
                <a:ea typeface="Arial" pitchFamily="-107" charset="0"/>
                <a:cs typeface="Arial" pitchFamily="-107" charset="0"/>
                <a:sym typeface="Arial" pitchFamily="-107" charset="0"/>
              </a:rPr>
              <a:t> (</a:t>
            </a:r>
            <a:r>
              <a:rPr lang="en-US" sz="1300" dirty="0" err="1">
                <a:solidFill>
                  <a:schemeClr val="accent3"/>
                </a:solidFill>
                <a:latin typeface="Arial" pitchFamily="-107" charset="0"/>
                <a:ea typeface="Arial" pitchFamily="-107" charset="0"/>
                <a:cs typeface="Arial" pitchFamily="-107" charset="0"/>
                <a:sym typeface="Arial" pitchFamily="-107" charset="0"/>
              </a:rPr>
              <a:t>Tezzaron</a:t>
            </a:r>
            <a:r>
              <a:rPr lang="en-US" sz="1300" dirty="0">
                <a:solidFill>
                  <a:schemeClr val="accent3"/>
                </a:solidFill>
                <a:latin typeface="Arial" pitchFamily="-107" charset="0"/>
                <a:ea typeface="Arial" pitchFamily="-107" charset="0"/>
                <a:cs typeface="Arial" pitchFamily="-107" charset="0"/>
                <a:sym typeface="Arial" pitchFamily="-107" charset="0"/>
              </a:rPr>
              <a:t>)</a:t>
            </a:r>
          </a:p>
        </p:txBody>
      </p:sp>
      <p:sp>
        <p:nvSpPr>
          <p:cNvPr id="61450" name="Line 16"/>
          <p:cNvSpPr>
            <a:spLocks noChangeShapeType="1"/>
          </p:cNvSpPr>
          <p:nvPr/>
        </p:nvSpPr>
        <p:spPr bwMode="auto">
          <a:xfrm flipV="1">
            <a:off x="2628900" y="1447798"/>
            <a:ext cx="2343150" cy="304801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2" name="Line 19"/>
          <p:cNvSpPr>
            <a:spLocks noChangeShapeType="1"/>
          </p:cNvSpPr>
          <p:nvPr/>
        </p:nvSpPr>
        <p:spPr bwMode="auto">
          <a:xfrm flipV="1">
            <a:off x="4191000" y="809625"/>
            <a:ext cx="3452813" cy="2644775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5" name="Slide Number Placeholder 14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49AC4507-FFFA-F24C-BBDD-A568D5F0514A}" type="slidenum">
              <a:rPr lang="en-US" sz="1400">
                <a:cs typeface="Arial" charset="0"/>
              </a:rPr>
              <a:pPr eaLnBrk="1" hangingPunct="1"/>
              <a:t>7</a:t>
            </a:fld>
            <a:endParaRPr lang="en-US" sz="1400">
              <a:cs typeface="Arial" charset="0"/>
            </a:endParaRPr>
          </a:p>
        </p:txBody>
      </p:sp>
      <p:sp>
        <p:nvSpPr>
          <p:cNvPr id="18" name="Rectangle 11"/>
          <p:cNvSpPr>
            <a:spLocks/>
          </p:cNvSpPr>
          <p:nvPr/>
        </p:nvSpPr>
        <p:spPr bwMode="auto">
          <a:xfrm>
            <a:off x="812801" y="6157912"/>
            <a:ext cx="28956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28573" bIns="0">
            <a:spAutoFit/>
          </a:bodyPr>
          <a:lstStyle/>
          <a:p>
            <a:pPr marL="28575" defTabSz="642938"/>
            <a:r>
              <a:rPr lang="en-US" sz="1300" dirty="0" smtClean="0">
                <a:solidFill>
                  <a:srgbClr val="800000"/>
                </a:solidFill>
                <a:cs typeface="Arial" charset="0"/>
              </a:rPr>
              <a:t>Cross</a:t>
            </a:r>
            <a:r>
              <a:rPr lang="en-US" sz="1300" dirty="0">
                <a:solidFill>
                  <a:srgbClr val="800000"/>
                </a:solidFill>
                <a:cs typeface="Arial" charset="0"/>
              </a:rPr>
              <a:t>-section of the TI XAM3715, a 45nm applications processor mounted on a BGA substrate</a:t>
            </a: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3124200" y="2070100"/>
            <a:ext cx="2565401" cy="889001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IBM_3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73524"/>
            <a:ext cx="6988482" cy="20844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734" y="4163705"/>
            <a:ext cx="1633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IBM 3D stacked </a:t>
            </a:r>
          </a:p>
          <a:p>
            <a:r>
              <a:rPr lang="en-US" dirty="0" smtClean="0"/>
              <a:t>Memory chips</a:t>
            </a:r>
            <a:endParaRPr lang="en-US" dirty="0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1781851" y="3238500"/>
            <a:ext cx="3190199" cy="2031999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5668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49913" cy="736600"/>
          </a:xfrm>
        </p:spPr>
        <p:txBody>
          <a:bodyPr/>
          <a:lstStyle/>
          <a:p>
            <a:r>
              <a:rPr lang="en-US" dirty="0" smtClean="0"/>
              <a:t>3D For Particle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74" y="822047"/>
            <a:ext cx="8915400" cy="59469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Why is 3D technology important for HEP</a:t>
            </a:r>
            <a:r>
              <a:rPr lang="en-US" dirty="0" smtClean="0"/>
              <a:t>? – We care about bonding sensors to complex analog/digital electronics</a:t>
            </a:r>
            <a:endParaRPr lang="en-US" dirty="0"/>
          </a:p>
          <a:p>
            <a:r>
              <a:rPr lang="en-US" dirty="0"/>
              <a:t>It enables intimate interconnection between sensors and readout circuits</a:t>
            </a:r>
          </a:p>
          <a:p>
            <a:pPr lvl="1"/>
            <a:r>
              <a:rPr lang="en-US" dirty="0" err="1"/>
              <a:t>Subpixel</a:t>
            </a:r>
            <a:r>
              <a:rPr lang="en-US" dirty="0"/>
              <a:t> readout and control of </a:t>
            </a:r>
            <a:r>
              <a:rPr lang="en-US" dirty="0" err="1"/>
              <a:t>SiPMs</a:t>
            </a:r>
            <a:endParaRPr lang="en-US" dirty="0"/>
          </a:p>
          <a:p>
            <a:r>
              <a:rPr lang="en-US" dirty="0"/>
              <a:t>It enables unique functionality</a:t>
            </a:r>
          </a:p>
          <a:p>
            <a:pPr lvl="1"/>
            <a:r>
              <a:rPr lang="en-US" dirty="0"/>
              <a:t>Digital/analog/ and data </a:t>
            </a:r>
            <a:r>
              <a:rPr lang="en-US" dirty="0" smtClean="0"/>
              <a:t>communication </a:t>
            </a:r>
            <a:r>
              <a:rPr lang="en-US" dirty="0"/>
              <a:t>tiers</a:t>
            </a:r>
          </a:p>
          <a:p>
            <a:pPr lvl="1"/>
            <a:r>
              <a:rPr lang="en-US" dirty="0" smtClean="0"/>
              <a:t>Two layer micro</a:t>
            </a:r>
            <a:r>
              <a:rPr lang="en-US" dirty="0"/>
              <a:t>/macro pixel designs which can provide high resolution with minimal </a:t>
            </a:r>
            <a:r>
              <a:rPr lang="en-US" dirty="0" smtClean="0"/>
              <a:t>circuitry</a:t>
            </a:r>
          </a:p>
          <a:p>
            <a:pPr lvl="1"/>
            <a:r>
              <a:rPr lang="en-US" dirty="0" smtClean="0"/>
              <a:t>Can correlate information to help defeat noise</a:t>
            </a:r>
            <a:endParaRPr lang="en-US" dirty="0"/>
          </a:p>
          <a:p>
            <a:r>
              <a:rPr lang="en-US" dirty="0"/>
              <a:t>Wafer thinning enables low mass, high resolution sensors</a:t>
            </a:r>
          </a:p>
          <a:p>
            <a:r>
              <a:rPr lang="en-US" dirty="0"/>
              <a:t>Bonding technologies enable very fine pitch, high resolution pixelated devices</a:t>
            </a:r>
          </a:p>
          <a:p>
            <a:r>
              <a:rPr lang="en-US" dirty="0">
                <a:solidFill>
                  <a:srgbClr val="FF6600"/>
                </a:solidFill>
              </a:rPr>
              <a:t>Commercialization of 3D can reduce costs for large areas</a:t>
            </a:r>
          </a:p>
          <a:p>
            <a:r>
              <a:rPr lang="en-US" dirty="0"/>
              <a:t>Unique circuit/sensor topologies (CMS track trigger)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 Lipton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12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Bonding Costs and Yields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6" y="1272480"/>
            <a:ext cx="8224242" cy="3670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797" y="4808636"/>
            <a:ext cx="7420000" cy="843981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1700" dirty="0">
                <a:solidFill>
                  <a:srgbClr val="6C1902"/>
                </a:solidFill>
              </a:rPr>
              <a:t>Current and projected costs and yields for sensor/readout integration technologies</a:t>
            </a:r>
          </a:p>
          <a:p>
            <a:endParaRPr lang="en-US" sz="1700" dirty="0">
              <a:solidFill>
                <a:srgbClr val="6C1902"/>
              </a:solidFill>
            </a:endParaRPr>
          </a:p>
          <a:p>
            <a:endParaRPr lang="en-US" sz="1700" dirty="0">
              <a:solidFill>
                <a:srgbClr val="6C1902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375297" y="3040558"/>
            <a:ext cx="3161109" cy="48220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  <a:ex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defTabSz="642915"/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2375297" y="3522761"/>
            <a:ext cx="3161109" cy="53578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  <a:ex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defTabSz="642915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21000" y="3553022"/>
            <a:ext cx="1066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&lt;$1/cm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?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8753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theme/theme1.xml><?xml version="1.0" encoding="utf-8"?>
<a:theme xmlns:a="http://schemas.openxmlformats.org/drawingml/2006/main" name="RL_temp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RL_templ.potx</Template>
  <TotalTime>14807</TotalTime>
  <Words>2301</Words>
  <Application>Microsoft Office PowerPoint</Application>
  <PresentationFormat>On-screen Show (4:3)</PresentationFormat>
  <Paragraphs>548</Paragraphs>
  <Slides>48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RL_templ</vt:lpstr>
      <vt:lpstr>Chart</vt:lpstr>
      <vt:lpstr>3D Electronics for Particle Physics </vt:lpstr>
      <vt:lpstr>The Future</vt:lpstr>
      <vt:lpstr>Silicon Tracking</vt:lpstr>
      <vt:lpstr>Challenges for Tracking detectors</vt:lpstr>
      <vt:lpstr>Detector Mass Challenge</vt:lpstr>
      <vt:lpstr>3D Integrated Circuits</vt:lpstr>
      <vt:lpstr>3D Interconnect</vt:lpstr>
      <vt:lpstr>3D For Particle Physics</vt:lpstr>
      <vt:lpstr>Bonding Costs and Yields</vt:lpstr>
      <vt:lpstr>3D – Sensor/ROIC Bonding</vt:lpstr>
      <vt:lpstr>Oxide Bond Demonstration</vt:lpstr>
      <vt:lpstr>PowerPoint Presentation</vt:lpstr>
      <vt:lpstr>PowerPoint Presentation</vt:lpstr>
      <vt:lpstr>PowerPoint Presentation</vt:lpstr>
      <vt:lpstr>Current Fabrication</vt:lpstr>
      <vt:lpstr>Chip-to-Wafer bond</vt:lpstr>
      <vt:lpstr>Opportunities in 3 Dimensions</vt:lpstr>
      <vt:lpstr>3D - Thinned Detectors and Radiation Tolerance </vt:lpstr>
      <vt:lpstr>3D For MAPS</vt:lpstr>
      <vt:lpstr>● ●  CMS Track Trigger</vt:lpstr>
      <vt:lpstr>2D Implementation</vt:lpstr>
      <vt:lpstr>3D Implementation</vt:lpstr>
      <vt:lpstr>VICTR Chip</vt:lpstr>
      <vt:lpstr>3DIC Results - VICTR</vt:lpstr>
      <vt:lpstr>2.5-D Implementation</vt:lpstr>
      <vt:lpstr>PowerPoint Presentation</vt:lpstr>
      <vt:lpstr>Module </vt:lpstr>
      <vt:lpstr>Large Area Arrays</vt:lpstr>
      <vt:lpstr>2.5D</vt:lpstr>
      <vt:lpstr>Why 2.5D for HEP?</vt:lpstr>
      <vt:lpstr>2.5 D Design for CMS</vt:lpstr>
      <vt:lpstr>Combining the two 3Ds</vt:lpstr>
      <vt:lpstr>How can we do it with 3D?</vt:lpstr>
      <vt:lpstr>Tiling sensors</vt:lpstr>
      <vt:lpstr>Cheaper Alternative</vt:lpstr>
      <vt:lpstr>3D for SiPM</vt:lpstr>
      <vt:lpstr>Digital SiPM Concept</vt:lpstr>
      <vt:lpstr>Large area SiPM tracking</vt:lpstr>
      <vt:lpstr>3D 2-Tier SiPM Tracker</vt:lpstr>
      <vt:lpstr>The 3D Commandments</vt:lpstr>
      <vt:lpstr>Transformational Technologies</vt:lpstr>
      <vt:lpstr>R&amp;D Issues</vt:lpstr>
      <vt:lpstr>Summary</vt:lpstr>
      <vt:lpstr>The Road to 3D </vt:lpstr>
      <vt:lpstr>2.5D Interposer</vt:lpstr>
      <vt:lpstr>The Hype Cycle</vt:lpstr>
      <vt:lpstr>K0-p0vv</vt:lpstr>
      <vt:lpstr>3D Geometry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Ronald Lipton</dc:creator>
  <cp:lastModifiedBy>Gregory Deptuch</cp:lastModifiedBy>
  <cp:revision>332</cp:revision>
  <dcterms:created xsi:type="dcterms:W3CDTF">2009-10-19T13:17:27Z</dcterms:created>
  <dcterms:modified xsi:type="dcterms:W3CDTF">2013-11-14T23:47:13Z</dcterms:modified>
</cp:coreProperties>
</file>