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handoutMasterIdLst>
    <p:handoutMasterId r:id="rId37"/>
  </p:handoutMasterIdLst>
  <p:sldIdLst>
    <p:sldId id="1618" r:id="rId2"/>
    <p:sldId id="2047" r:id="rId3"/>
    <p:sldId id="2050" r:id="rId4"/>
    <p:sldId id="2051" r:id="rId5"/>
    <p:sldId id="2052" r:id="rId6"/>
    <p:sldId id="2063" r:id="rId7"/>
    <p:sldId id="2029" r:id="rId8"/>
    <p:sldId id="1949" r:id="rId9"/>
    <p:sldId id="1991" r:id="rId10"/>
    <p:sldId id="2061" r:id="rId11"/>
    <p:sldId id="2048" r:id="rId12"/>
    <p:sldId id="2062" r:id="rId13"/>
    <p:sldId id="2064" r:id="rId14"/>
    <p:sldId id="2074" r:id="rId15"/>
    <p:sldId id="2066" r:id="rId16"/>
    <p:sldId id="2076" r:id="rId17"/>
    <p:sldId id="1964" r:id="rId18"/>
    <p:sldId id="2073" r:id="rId19"/>
    <p:sldId id="2072" r:id="rId20"/>
    <p:sldId id="2071" r:id="rId21"/>
    <p:sldId id="2070" r:id="rId22"/>
    <p:sldId id="2077" r:id="rId23"/>
    <p:sldId id="2078" r:id="rId24"/>
    <p:sldId id="2079" r:id="rId25"/>
    <p:sldId id="2080" r:id="rId26"/>
    <p:sldId id="2081" r:id="rId27"/>
    <p:sldId id="2082" r:id="rId28"/>
    <p:sldId id="2083" r:id="rId29"/>
    <p:sldId id="2084" r:id="rId30"/>
    <p:sldId id="2034" r:id="rId31"/>
    <p:sldId id="2035" r:id="rId32"/>
    <p:sldId id="2037" r:id="rId33"/>
    <p:sldId id="2036" r:id="rId34"/>
    <p:sldId id="2075" r:id="rId35"/>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a:srgbClr val="00FF00"/>
    <a:srgbClr val="1CA0AA"/>
    <a:srgbClr val="1DA6B1"/>
    <a:srgbClr val="1FB5C1"/>
    <a:srgbClr val="000000"/>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31" autoAdjust="0"/>
    <p:restoredTop sz="99335" autoAdjust="0"/>
  </p:normalViewPr>
  <p:slideViewPr>
    <p:cSldViewPr snapToGrid="0" snapToObjects="1">
      <p:cViewPr varScale="1">
        <p:scale>
          <a:sx n="79" d="100"/>
          <a:sy n="79" d="100"/>
        </p:scale>
        <p:origin x="-1170" y="-78"/>
      </p:cViewPr>
      <p:guideLst>
        <p:guide orient="horz" pos="2178"/>
        <p:guide pos="28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43" d="100"/>
          <a:sy n="43" d="100"/>
        </p:scale>
        <p:origin x="-1428" y="-102"/>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932" tIns="48966" rIns="97932" bIns="48966" numCol="1" anchor="t" anchorCtr="0" compatLnSpc="1">
            <a:prstTxWarp prst="textNoShape">
              <a:avLst/>
            </a:prstTxWarp>
          </a:bodyPr>
          <a:lstStyle>
            <a:lvl1pPr algn="l" defTabSz="979488" eaLnBrk="0" hangingPunct="0">
              <a:defRPr sz="1400"/>
            </a:lvl1pPr>
          </a:lstStyle>
          <a:p>
            <a:pPr>
              <a:defRPr/>
            </a:pPr>
            <a:endParaRPr lang="en-US"/>
          </a:p>
        </p:txBody>
      </p:sp>
      <p:sp>
        <p:nvSpPr>
          <p:cNvPr id="808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7932" tIns="48966" rIns="97932" bIns="48966" numCol="1" anchor="t" anchorCtr="0" compatLnSpc="1">
            <a:prstTxWarp prst="textNoShape">
              <a:avLst/>
            </a:prstTxWarp>
          </a:bodyPr>
          <a:lstStyle>
            <a:lvl1pPr algn="r" defTabSz="979488" eaLnBrk="0" hangingPunct="0">
              <a:defRPr sz="1400"/>
            </a:lvl1pPr>
          </a:lstStyle>
          <a:p>
            <a:pPr>
              <a:defRPr/>
            </a:pPr>
            <a:endParaRPr lang="en-US"/>
          </a:p>
        </p:txBody>
      </p:sp>
      <p:sp>
        <p:nvSpPr>
          <p:cNvPr id="809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7932" tIns="48966" rIns="97932" bIns="48966" numCol="1" anchor="b" anchorCtr="0" compatLnSpc="1">
            <a:prstTxWarp prst="textNoShape">
              <a:avLst/>
            </a:prstTxWarp>
          </a:bodyPr>
          <a:lstStyle>
            <a:lvl1pPr algn="l" defTabSz="979488" eaLnBrk="0" hangingPunct="0">
              <a:defRPr sz="1400"/>
            </a:lvl1pPr>
          </a:lstStyle>
          <a:p>
            <a:pPr>
              <a:defRPr/>
            </a:pPr>
            <a:endParaRPr lang="en-US"/>
          </a:p>
        </p:txBody>
      </p:sp>
      <p:sp>
        <p:nvSpPr>
          <p:cNvPr id="809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7932" tIns="48966" rIns="97932" bIns="48966" numCol="1" anchor="b" anchorCtr="0" compatLnSpc="1">
            <a:prstTxWarp prst="textNoShape">
              <a:avLst/>
            </a:prstTxWarp>
          </a:bodyPr>
          <a:lstStyle>
            <a:lvl1pPr algn="r" defTabSz="979488" eaLnBrk="0" hangingPunct="0">
              <a:defRPr sz="1400"/>
            </a:lvl1pPr>
          </a:lstStyle>
          <a:p>
            <a:pPr>
              <a:defRPr/>
            </a:pPr>
            <a:fld id="{85478D3B-55D5-497B-AE4C-CCDD239ED15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932" tIns="48966" rIns="97932" bIns="48966" numCol="1" anchor="t" anchorCtr="0" compatLnSpc="1">
            <a:prstTxWarp prst="textNoShape">
              <a:avLst/>
            </a:prstTxWarp>
          </a:bodyPr>
          <a:lstStyle>
            <a:lvl1pPr algn="l" defTabSz="979488" eaLnBrk="0" hangingPunct="0">
              <a:defRPr sz="14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7932" tIns="48966" rIns="97932" bIns="48966" numCol="1" anchor="t" anchorCtr="0" compatLnSpc="1">
            <a:prstTxWarp prst="textNoShape">
              <a:avLst/>
            </a:prstTxWarp>
          </a:bodyPr>
          <a:lstStyle>
            <a:lvl1pPr algn="r" defTabSz="979488" eaLnBrk="0" hangingPunct="0">
              <a:defRPr sz="14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4125" y="715963"/>
            <a:ext cx="4806950" cy="360521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3138" y="4559300"/>
            <a:ext cx="5368925" cy="4324350"/>
          </a:xfrm>
          <a:prstGeom prst="rect">
            <a:avLst/>
          </a:prstGeom>
          <a:noFill/>
          <a:ln w="9525">
            <a:noFill/>
            <a:miter lim="800000"/>
            <a:headEnd/>
            <a:tailEnd/>
          </a:ln>
          <a:effectLst/>
        </p:spPr>
        <p:txBody>
          <a:bodyPr vert="horz" wrap="square" lIns="97932" tIns="48966" rIns="97932" bIns="489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7932" tIns="48966" rIns="97932" bIns="48966" numCol="1" anchor="b" anchorCtr="0" compatLnSpc="1">
            <a:prstTxWarp prst="textNoShape">
              <a:avLst/>
            </a:prstTxWarp>
          </a:bodyPr>
          <a:lstStyle>
            <a:lvl1pPr algn="l" defTabSz="979488" eaLnBrk="0" hangingPunct="0">
              <a:defRPr sz="14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7932" tIns="48966" rIns="97932" bIns="48966" numCol="1" anchor="b" anchorCtr="0" compatLnSpc="1">
            <a:prstTxWarp prst="textNoShape">
              <a:avLst/>
            </a:prstTxWarp>
          </a:bodyPr>
          <a:lstStyle>
            <a:lvl1pPr algn="r" defTabSz="979488" eaLnBrk="0" hangingPunct="0">
              <a:defRPr sz="1400"/>
            </a:lvl1pPr>
          </a:lstStyle>
          <a:p>
            <a:pPr>
              <a:defRPr/>
            </a:pPr>
            <a:fld id="{B6793D1D-21D7-448B-A40D-7A0452D622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058E534-96D5-4A2B-A71E-2865BA30EE79}" type="slidenum">
              <a:rPr lang="en-US" smtClean="0"/>
              <a:pPr/>
              <a:t>1</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727AB757-AC5A-4021-875C-F8904B71E5CD}" type="slidenum">
              <a:rPr lang="en-US" smtClean="0"/>
              <a:pPr>
                <a:defRPr/>
              </a:pPr>
              <a:t>3</a:t>
            </a:fld>
            <a:endParaRPr lang="en-US"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974725" y="4559300"/>
            <a:ext cx="5365750" cy="4324350"/>
          </a:xfrm>
          <a:solidFill>
            <a:srgbClr val="FFFFFF"/>
          </a:solidFill>
          <a:ln>
            <a:solidFill>
              <a:srgbClr val="000000"/>
            </a:solidFill>
          </a:ln>
        </p:spPr>
        <p:txBody>
          <a:bodyPr lIns="95079" tIns="47540" rIns="95079" bIns="4754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p:txBody>
          <a:bodyPr/>
          <a:lstStyle/>
          <a:p>
            <a:pPr>
              <a:defRPr/>
            </a:pPr>
            <a:fld id="{B4C9F7BB-68E0-4315-9185-B6FF92FE7ADD}" type="slidenum">
              <a:rPr lang="en-US" smtClean="0"/>
              <a:pPr>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2AD63F43-BA9C-4721-9E2A-E0920855B501}" type="slidenum">
              <a:rPr lang="en-US" smtClean="0"/>
              <a:pPr>
                <a:defRPr/>
              </a:pPr>
              <a:t>6</a:t>
            </a:fld>
            <a:endParaRPr lang="en-US"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974725" y="4559300"/>
            <a:ext cx="5365750" cy="4324350"/>
          </a:xfrm>
          <a:solidFill>
            <a:srgbClr val="FFFFFF"/>
          </a:solidFill>
          <a:ln>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p:txBody>
          <a:bodyPr/>
          <a:lstStyle/>
          <a:p>
            <a:pPr>
              <a:defRPr/>
            </a:pPr>
            <a:fld id="{FCAD8231-3288-4DB9-83C1-E694CA9A2B22}" type="slidenum">
              <a:rPr lang="en-US" smtClean="0"/>
              <a:pPr>
                <a:defRPr/>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A3613896-6F4C-4C39-A487-E354B48E416E}"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as these 3D assemblies become more dense with more layers, ultimately power dissipation becomes a critical issue. A 2 phase liquid cooling solution is being prototyped already. The design goal is to remove up to 400 watts of heat per cooling block layer. With this option, large server processor and memory stack combinations are possible.</a:t>
            </a:r>
            <a:endParaRPr lang="en-US" dirty="0"/>
          </a:p>
        </p:txBody>
      </p:sp>
      <p:sp>
        <p:nvSpPr>
          <p:cNvPr id="4" name="Slide Number Placeholder 3"/>
          <p:cNvSpPr>
            <a:spLocks noGrp="1"/>
          </p:cNvSpPr>
          <p:nvPr>
            <p:ph type="sldNum" sz="quarter" idx="10"/>
          </p:nvPr>
        </p:nvSpPr>
        <p:spPr/>
        <p:txBody>
          <a:bodyPr/>
          <a:lstStyle/>
          <a:p>
            <a:pPr>
              <a:defRPr/>
            </a:pPr>
            <a:fld id="{B6793D1D-21D7-448B-A40D-7A0452D622C9}" type="slidenum">
              <a:rPr lang="en-US" smtClean="0"/>
              <a:pPr>
                <a:defRPr/>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C0A826-2963-4C96-8370-4D708651971A}" type="slidenum">
              <a:rPr lang="en-US" smtClean="0"/>
              <a:pPr/>
              <a:t>34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150225" cy="4724400"/>
          </a:xfrm>
        </p:spPr>
        <p:txBody>
          <a:bodyPr/>
          <a:lstStyle/>
          <a:p>
            <a:pPr lvl="0"/>
            <a:endParaRPr lang="en-US"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150225" cy="4724400"/>
          </a:xfrm>
        </p:spPr>
        <p:txBody>
          <a:bodyPr/>
          <a:lstStyle/>
          <a:p>
            <a:pPr lvl="0"/>
            <a:endParaRPr lang="en-US" noProof="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989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37160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1949F"/>
            </a:gs>
            <a:gs pos="50000">
              <a:srgbClr val="FFFFFF"/>
            </a:gs>
            <a:gs pos="100000">
              <a:srgbClr val="01949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371600"/>
            <a:ext cx="815022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7" name="Line 13"/>
          <p:cNvSpPr>
            <a:spLocks noChangeShapeType="1"/>
          </p:cNvSpPr>
          <p:nvPr/>
        </p:nvSpPr>
        <p:spPr bwMode="auto">
          <a:xfrm>
            <a:off x="0" y="1447800"/>
            <a:ext cx="0" cy="0"/>
          </a:xfrm>
          <a:prstGeom prst="line">
            <a:avLst/>
          </a:prstGeom>
          <a:noFill/>
          <a:ln w="9525">
            <a:solidFill>
              <a:schemeClr val="tx1"/>
            </a:solidFill>
            <a:round/>
            <a:headEnd/>
            <a:tailEnd/>
          </a:ln>
          <a:effectLst/>
        </p:spPr>
        <p:txBody>
          <a:bodyPr wrap="none" anchor="ctr"/>
          <a:lstStyle/>
          <a:p>
            <a:pPr algn="ctr" eaLnBrk="0" hangingPunct="0">
              <a:defRPr/>
            </a:pPr>
            <a:endParaRPr lang="en-US"/>
          </a:p>
        </p:txBody>
      </p:sp>
      <p:sp>
        <p:nvSpPr>
          <p:cNvPr id="1041" name="Text Box 17"/>
          <p:cNvSpPr txBox="1">
            <a:spLocks noChangeArrowheads="1"/>
          </p:cNvSpPr>
          <p:nvPr/>
        </p:nvSpPr>
        <p:spPr bwMode="auto">
          <a:xfrm>
            <a:off x="0" y="6481763"/>
            <a:ext cx="9144000" cy="376237"/>
          </a:xfrm>
          <a:prstGeom prst="rect">
            <a:avLst/>
          </a:prstGeom>
          <a:solidFill>
            <a:schemeClr val="bg1"/>
          </a:solidFill>
          <a:ln w="9525">
            <a:solidFill>
              <a:schemeClr val="bg1"/>
            </a:solidFill>
            <a:miter lim="800000"/>
            <a:headEnd/>
            <a:tailEnd/>
          </a:ln>
          <a:effectLst/>
        </p:spPr>
        <p:txBody>
          <a:bodyPr>
            <a:spAutoFit/>
          </a:bodyPr>
          <a:lstStyle/>
          <a:p>
            <a:pPr algn="ctr" eaLnBrk="0" hangingPunct="0">
              <a:spcBef>
                <a:spcPct val="50000"/>
              </a:spcBef>
              <a:tabLst>
                <a:tab pos="461963" algn="l"/>
              </a:tabLst>
              <a:defRPr/>
            </a:pPr>
            <a:r>
              <a:rPr lang="en-US" sz="1800" i="1" dirty="0" smtClean="0">
                <a:latin typeface="Copperplate33bc" pitchFamily="34" charset="0"/>
              </a:rPr>
              <a:t>Tezzaron </a:t>
            </a:r>
            <a:r>
              <a:rPr lang="en-US" sz="1800" i="1" dirty="0">
                <a:latin typeface="Copperplate33bc" pitchFamily="34" charset="0"/>
              </a:rPr>
              <a:t>Semiconductor</a:t>
            </a:r>
          </a:p>
        </p:txBody>
      </p:sp>
      <p:sp>
        <p:nvSpPr>
          <p:cNvPr id="1046" name="Rectangle 22"/>
          <p:cNvSpPr>
            <a:spLocks noChangeArrowheads="1"/>
          </p:cNvSpPr>
          <p:nvPr/>
        </p:nvSpPr>
        <p:spPr bwMode="auto">
          <a:xfrm>
            <a:off x="3700463" y="3186113"/>
            <a:ext cx="9144000" cy="0"/>
          </a:xfrm>
          <a:prstGeom prst="rect">
            <a:avLst/>
          </a:prstGeom>
          <a:noFill/>
          <a:ln w="9525">
            <a:noFill/>
            <a:miter lim="800000"/>
            <a:headEnd/>
            <a:tailEnd/>
          </a:ln>
          <a:effectLst/>
        </p:spPr>
        <p:txBody>
          <a:bodyPr>
            <a:spAutoFit/>
          </a:bodyPr>
          <a:lstStyle/>
          <a:p>
            <a:pPr algn="ctr" eaLnBrk="0" hangingPunct="0">
              <a:defRPr/>
            </a:pPr>
            <a:endParaRPr lang="en-US"/>
          </a:p>
        </p:txBody>
      </p:sp>
      <p:pic>
        <p:nvPicPr>
          <p:cNvPr id="2055" name="Picture 21" descr="TezzaronLogo"/>
          <p:cNvPicPr>
            <a:picLocks noChangeAspect="1" noChangeArrowheads="1"/>
          </p:cNvPicPr>
          <p:nvPr/>
        </p:nvPicPr>
        <p:blipFill>
          <a:blip r:embed="rId16" cstate="print"/>
          <a:srcRect/>
          <a:stretch>
            <a:fillRect/>
          </a:stretch>
        </p:blipFill>
        <p:spPr bwMode="auto">
          <a:xfrm>
            <a:off x="193675" y="6484938"/>
            <a:ext cx="1338263" cy="373062"/>
          </a:xfrm>
          <a:prstGeom prst="rect">
            <a:avLst/>
          </a:prstGeom>
          <a:noFill/>
          <a:ln w="9525">
            <a:noFill/>
            <a:miter lim="800000"/>
            <a:headEnd/>
            <a:tailEnd/>
          </a:ln>
        </p:spPr>
      </p:pic>
      <p:sp>
        <p:nvSpPr>
          <p:cNvPr id="1047" name="Text Box 23"/>
          <p:cNvSpPr txBox="1">
            <a:spLocks noChangeArrowheads="1"/>
          </p:cNvSpPr>
          <p:nvPr userDrawn="1"/>
        </p:nvSpPr>
        <p:spPr bwMode="auto">
          <a:xfrm>
            <a:off x="5227638" y="5143500"/>
            <a:ext cx="1441450" cy="519113"/>
          </a:xfrm>
          <a:prstGeom prst="rect">
            <a:avLst/>
          </a:prstGeom>
          <a:noFill/>
          <a:ln w="9525">
            <a:noFill/>
            <a:miter lim="800000"/>
            <a:headEnd/>
            <a:tailEnd/>
          </a:ln>
          <a:effectLst/>
        </p:spPr>
        <p:txBody>
          <a:bodyPr>
            <a:spAutoFit/>
          </a:bodyPr>
          <a:lstStyle/>
          <a:p>
            <a:pPr algn="ctr" eaLnBrk="0" hangingPunct="0">
              <a:defRPr/>
            </a:pPr>
            <a:endParaRPr lang="en-US"/>
          </a:p>
        </p:txBody>
      </p:sp>
      <p:sp>
        <p:nvSpPr>
          <p:cNvPr id="1049" name="Text Box 25"/>
          <p:cNvSpPr txBox="1">
            <a:spLocks noChangeArrowheads="1"/>
          </p:cNvSpPr>
          <p:nvPr userDrawn="1"/>
        </p:nvSpPr>
        <p:spPr bwMode="auto">
          <a:xfrm>
            <a:off x="6223000" y="6613525"/>
            <a:ext cx="2921000" cy="246063"/>
          </a:xfrm>
          <a:prstGeom prst="rect">
            <a:avLst/>
          </a:prstGeom>
          <a:noFill/>
          <a:ln w="9525">
            <a:noFill/>
            <a:miter lim="800000"/>
            <a:headEnd/>
            <a:tailEnd/>
          </a:ln>
          <a:effectLst/>
        </p:spPr>
        <p:txBody>
          <a:bodyPr wrap="square">
            <a:spAutoFit/>
          </a:bodyPr>
          <a:lstStyle/>
          <a:p>
            <a:pPr algn="r" eaLnBrk="0" hangingPunct="0">
              <a:spcBef>
                <a:spcPct val="50000"/>
              </a:spcBef>
              <a:defRPr/>
            </a:pPr>
            <a:r>
              <a:rPr lang="en-US" sz="1000" dirty="0" smtClean="0">
                <a:latin typeface="Arial" charset="0"/>
              </a:rPr>
              <a:t>11/15/2013                        </a:t>
            </a:r>
            <a:fld id="{7C5DE128-8FB8-4EF4-901E-759671EC88A8}" type="slidenum">
              <a:rPr lang="en-US" sz="1000" smtClean="0">
                <a:latin typeface="Arial" charset="0"/>
              </a:rPr>
              <a:pPr algn="r" eaLnBrk="0" hangingPunct="0">
                <a:spcBef>
                  <a:spcPct val="50000"/>
                </a:spcBef>
                <a:defRPr/>
              </a:pPr>
              <a:t>‹#›</a:t>
            </a:fld>
            <a:r>
              <a:rPr lang="en-US" sz="1000" dirty="0" smtClean="0">
                <a:latin typeface="Arial" charset="0"/>
              </a:rPr>
              <a:t>	</a:t>
            </a:r>
            <a:endParaRPr lang="en-US" sz="1000"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ransition/>
  <p:hf hdr="0" ftr="0"/>
  <p:txStyles>
    <p:titleStyle>
      <a:lvl1pPr algn="ctr" rtl="0" eaLnBrk="0" fontAlgn="base" hangingPunct="0">
        <a:spcBef>
          <a:spcPct val="0"/>
        </a:spcBef>
        <a:spcAft>
          <a:spcPct val="0"/>
        </a:spcAft>
        <a:defRPr sz="4000" b="1" u="sng">
          <a:solidFill>
            <a:schemeClr val="tx2"/>
          </a:solidFill>
          <a:latin typeface="+mj-lt"/>
          <a:ea typeface="+mj-ea"/>
          <a:cs typeface="+mj-cs"/>
        </a:defRPr>
      </a:lvl1pPr>
      <a:lvl2pPr algn="ctr" rtl="0" eaLnBrk="0" fontAlgn="base" hangingPunct="0">
        <a:spcBef>
          <a:spcPct val="0"/>
        </a:spcBef>
        <a:spcAft>
          <a:spcPct val="0"/>
        </a:spcAft>
        <a:defRPr sz="4000" b="1" u="sng">
          <a:solidFill>
            <a:schemeClr val="tx2"/>
          </a:solidFill>
          <a:latin typeface="Times New Roman" pitchFamily="18" charset="0"/>
        </a:defRPr>
      </a:lvl2pPr>
      <a:lvl3pPr algn="ctr" rtl="0" eaLnBrk="0" fontAlgn="base" hangingPunct="0">
        <a:spcBef>
          <a:spcPct val="0"/>
        </a:spcBef>
        <a:spcAft>
          <a:spcPct val="0"/>
        </a:spcAft>
        <a:defRPr sz="4000" b="1" u="sng">
          <a:solidFill>
            <a:schemeClr val="tx2"/>
          </a:solidFill>
          <a:latin typeface="Times New Roman" pitchFamily="18" charset="0"/>
        </a:defRPr>
      </a:lvl3pPr>
      <a:lvl4pPr algn="ctr" rtl="0" eaLnBrk="0" fontAlgn="base" hangingPunct="0">
        <a:spcBef>
          <a:spcPct val="0"/>
        </a:spcBef>
        <a:spcAft>
          <a:spcPct val="0"/>
        </a:spcAft>
        <a:defRPr sz="4000" b="1" u="sng">
          <a:solidFill>
            <a:schemeClr val="tx2"/>
          </a:solidFill>
          <a:latin typeface="Times New Roman" pitchFamily="18" charset="0"/>
        </a:defRPr>
      </a:lvl4pPr>
      <a:lvl5pPr algn="ctr" rtl="0" eaLnBrk="0" fontAlgn="base" hangingPunct="0">
        <a:spcBef>
          <a:spcPct val="0"/>
        </a:spcBef>
        <a:spcAft>
          <a:spcPct val="0"/>
        </a:spcAft>
        <a:defRPr sz="4000" b="1" u="sng">
          <a:solidFill>
            <a:schemeClr val="tx2"/>
          </a:solidFill>
          <a:latin typeface="Times New Roman" pitchFamily="18" charset="0"/>
        </a:defRPr>
      </a:lvl5pPr>
      <a:lvl6pPr marL="457200" algn="ctr" rtl="0" eaLnBrk="0" fontAlgn="base" hangingPunct="0">
        <a:spcBef>
          <a:spcPct val="0"/>
        </a:spcBef>
        <a:spcAft>
          <a:spcPct val="0"/>
        </a:spcAft>
        <a:defRPr sz="4000" b="1" u="sng">
          <a:solidFill>
            <a:schemeClr val="tx2"/>
          </a:solidFill>
          <a:latin typeface="Times New Roman" pitchFamily="18" charset="0"/>
        </a:defRPr>
      </a:lvl6pPr>
      <a:lvl7pPr marL="914400" algn="ctr" rtl="0" eaLnBrk="0" fontAlgn="base" hangingPunct="0">
        <a:spcBef>
          <a:spcPct val="0"/>
        </a:spcBef>
        <a:spcAft>
          <a:spcPct val="0"/>
        </a:spcAft>
        <a:defRPr sz="4000" b="1" u="sng">
          <a:solidFill>
            <a:schemeClr val="tx2"/>
          </a:solidFill>
          <a:latin typeface="Times New Roman" pitchFamily="18" charset="0"/>
        </a:defRPr>
      </a:lvl7pPr>
      <a:lvl8pPr marL="1371600" algn="ctr" rtl="0" eaLnBrk="0" fontAlgn="base" hangingPunct="0">
        <a:spcBef>
          <a:spcPct val="0"/>
        </a:spcBef>
        <a:spcAft>
          <a:spcPct val="0"/>
        </a:spcAft>
        <a:defRPr sz="4000" b="1" u="sng">
          <a:solidFill>
            <a:schemeClr val="tx2"/>
          </a:solidFill>
          <a:latin typeface="Times New Roman" pitchFamily="18" charset="0"/>
        </a:defRPr>
      </a:lvl8pPr>
      <a:lvl9pPr marL="1828800" algn="ctr" rtl="0" eaLnBrk="0" fontAlgn="base" hangingPunct="0">
        <a:spcBef>
          <a:spcPct val="0"/>
        </a:spcBef>
        <a:spcAft>
          <a:spcPct val="0"/>
        </a:spcAft>
        <a:defRPr sz="4000" b="1" u="sng">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0.gif"/><Relationship Id="rId4" Type="http://schemas.openxmlformats.org/officeDocument/2006/relationships/image" Target="../media/image49.gif"/></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tti2\My Documents\ifly90_plots\IMG_6506 low res.JPG"/>
          <p:cNvPicPr>
            <a:picLocks noChangeAspect="1" noChangeArrowheads="1"/>
          </p:cNvPicPr>
          <p:nvPr/>
        </p:nvPicPr>
        <p:blipFill>
          <a:blip r:embed="rId3" cstate="print">
            <a:lum bright="44000" contrast="-84000"/>
          </a:blip>
          <a:srcRect b="17578"/>
          <a:stretch>
            <a:fillRect/>
          </a:stretch>
        </p:blipFill>
        <p:spPr bwMode="auto">
          <a:xfrm>
            <a:off x="0" y="1530350"/>
            <a:ext cx="9144000" cy="4938713"/>
          </a:xfrm>
          <a:prstGeom prst="rect">
            <a:avLst/>
          </a:prstGeom>
          <a:noFill/>
          <a:ln w="9525">
            <a:noFill/>
            <a:miter lim="800000"/>
            <a:headEnd/>
            <a:tailEnd/>
          </a:ln>
        </p:spPr>
      </p:pic>
      <p:sp>
        <p:nvSpPr>
          <p:cNvPr id="3075" name="Rectangle 4"/>
          <p:cNvSpPr>
            <a:spLocks noChangeArrowheads="1"/>
          </p:cNvSpPr>
          <p:nvPr/>
        </p:nvSpPr>
        <p:spPr bwMode="auto">
          <a:xfrm>
            <a:off x="177800" y="2611438"/>
            <a:ext cx="8772525" cy="3108543"/>
          </a:xfrm>
          <a:prstGeom prst="rect">
            <a:avLst/>
          </a:prstGeom>
          <a:noFill/>
          <a:ln w="9525">
            <a:noFill/>
            <a:miter lim="800000"/>
            <a:headEnd/>
            <a:tailEnd/>
          </a:ln>
        </p:spPr>
        <p:txBody>
          <a:bodyPr>
            <a:spAutoFit/>
          </a:bodyPr>
          <a:lstStyle/>
          <a:p>
            <a:pPr algn="ctr" eaLnBrk="0" hangingPunct="0">
              <a:spcBef>
                <a:spcPct val="50000"/>
              </a:spcBef>
            </a:pPr>
            <a:r>
              <a:rPr lang="en-US" sz="4400" b="1" dirty="0" smtClean="0"/>
              <a:t>A Perspective on Manufacturing 2.5/3D</a:t>
            </a:r>
          </a:p>
          <a:p>
            <a:pPr algn="ctr" eaLnBrk="0" hangingPunct="0">
              <a:spcBef>
                <a:spcPct val="50000"/>
              </a:spcBef>
            </a:pPr>
            <a:r>
              <a:rPr lang="en-US" sz="3600" i="1" dirty="0" smtClean="0"/>
              <a:t>Bob </a:t>
            </a:r>
            <a:r>
              <a:rPr lang="en-US" sz="3600" i="1" dirty="0"/>
              <a:t>Patti, CTO</a:t>
            </a:r>
          </a:p>
          <a:p>
            <a:pPr algn="ctr" eaLnBrk="0" hangingPunct="0">
              <a:spcBef>
                <a:spcPct val="50000"/>
              </a:spcBef>
            </a:pPr>
            <a:r>
              <a:rPr lang="en-US" sz="3600" i="1" dirty="0"/>
              <a:t>rpatti@tezzaron.com</a:t>
            </a:r>
          </a:p>
        </p:txBody>
      </p:sp>
      <p:pic>
        <p:nvPicPr>
          <p:cNvPr id="3076" name="Picture 4" descr="Tezzaron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54163" y="381000"/>
            <a:ext cx="6048375" cy="16859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76" y="2550695"/>
            <a:ext cx="7772400" cy="1362075"/>
          </a:xfrm>
        </p:spPr>
        <p:txBody>
          <a:bodyPr/>
          <a:lstStyle/>
          <a:p>
            <a:r>
              <a:rPr lang="en-US" dirty="0" smtClean="0"/>
              <a:t>What is Important?</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49"/>
          <p:cNvGrpSpPr>
            <a:grpSpLocks/>
          </p:cNvGrpSpPr>
          <p:nvPr/>
        </p:nvGrpSpPr>
        <p:grpSpPr bwMode="auto">
          <a:xfrm>
            <a:off x="619125" y="3429000"/>
            <a:ext cx="6148388" cy="3108325"/>
            <a:chOff x="619126" y="3429000"/>
            <a:chExt cx="6149067" cy="3108960"/>
          </a:xfrm>
        </p:grpSpPr>
        <p:sp>
          <p:nvSpPr>
            <p:cNvPr id="13330" name="Rectangle 3432"/>
            <p:cNvSpPr>
              <a:spLocks noChangeArrowheads="1"/>
            </p:cNvSpPr>
            <p:nvPr/>
          </p:nvSpPr>
          <p:spPr bwMode="auto">
            <a:xfrm>
              <a:off x="2196193" y="3429000"/>
              <a:ext cx="4572000" cy="3108960"/>
            </a:xfrm>
            <a:prstGeom prst="rect">
              <a:avLst/>
            </a:prstGeom>
            <a:blipFill dpi="0" rotWithShape="1">
              <a:blip r:embed="rId3" cstate="print"/>
              <a:srcRect/>
              <a:tile tx="0" ty="0" sx="100000" sy="100000" flip="none" algn="tl"/>
            </a:blipFill>
            <a:ln w="9525" algn="ctr">
              <a:solidFill>
                <a:schemeClr val="tx1"/>
              </a:solidFill>
              <a:round/>
              <a:headEnd/>
              <a:tailEnd/>
            </a:ln>
          </p:spPr>
          <p:txBody>
            <a:bodyPr>
              <a:spAutoFit/>
            </a:bodyPr>
            <a:lstStyle/>
            <a:p>
              <a:pPr algn="ctr" eaLnBrk="0" hangingPunct="0"/>
              <a:endParaRPr lang="en-US"/>
            </a:p>
          </p:txBody>
        </p:sp>
        <p:sp>
          <p:nvSpPr>
            <p:cNvPr id="13331" name="TextBox 3446"/>
            <p:cNvSpPr txBox="1">
              <a:spLocks noChangeArrowheads="1"/>
            </p:cNvSpPr>
            <p:nvPr/>
          </p:nvSpPr>
          <p:spPr bwMode="auto">
            <a:xfrm>
              <a:off x="619126" y="4119563"/>
              <a:ext cx="1466850" cy="584775"/>
            </a:xfrm>
            <a:prstGeom prst="rect">
              <a:avLst/>
            </a:prstGeom>
            <a:noFill/>
            <a:ln w="9525">
              <a:noFill/>
              <a:miter lim="800000"/>
              <a:headEnd/>
              <a:tailEnd/>
            </a:ln>
          </p:spPr>
          <p:txBody>
            <a:bodyPr>
              <a:spAutoFit/>
            </a:bodyPr>
            <a:lstStyle/>
            <a:p>
              <a:r>
                <a:rPr lang="en-US" sz="1600"/>
                <a:t>10um TSV</a:t>
              </a:r>
            </a:p>
            <a:p>
              <a:r>
                <a:rPr lang="en-US" sz="1600"/>
                <a:t>20um Pitch</a:t>
              </a:r>
            </a:p>
          </p:txBody>
        </p:sp>
        <p:cxnSp>
          <p:nvCxnSpPr>
            <p:cNvPr id="13332" name="Straight Arrow Connector 3448"/>
            <p:cNvCxnSpPr>
              <a:cxnSpLocks noChangeShapeType="1"/>
            </p:cNvCxnSpPr>
            <p:nvPr/>
          </p:nvCxnSpPr>
          <p:spPr bwMode="auto">
            <a:xfrm>
              <a:off x="1681163" y="4338638"/>
              <a:ext cx="519112" cy="0"/>
            </a:xfrm>
            <a:prstGeom prst="straightConnector1">
              <a:avLst/>
            </a:prstGeom>
            <a:noFill/>
            <a:ln w="9525" algn="ctr">
              <a:solidFill>
                <a:schemeClr val="tx1"/>
              </a:solidFill>
              <a:round/>
              <a:headEnd/>
              <a:tailEnd type="arrow" w="med" len="med"/>
            </a:ln>
          </p:spPr>
        </p:cxnSp>
      </p:grpSp>
      <p:sp>
        <p:nvSpPr>
          <p:cNvPr id="13315" name="Title 1"/>
          <p:cNvSpPr>
            <a:spLocks noGrp="1"/>
          </p:cNvSpPr>
          <p:nvPr>
            <p:ph type="title"/>
          </p:nvPr>
        </p:nvSpPr>
        <p:spPr/>
        <p:txBody>
          <a:bodyPr/>
          <a:lstStyle/>
          <a:p>
            <a:r>
              <a:rPr lang="en-US" smtClean="0"/>
              <a:t>TSV Pitch ≠ Area ÷ Number of TSVs</a:t>
            </a:r>
          </a:p>
        </p:txBody>
      </p:sp>
      <p:sp>
        <p:nvSpPr>
          <p:cNvPr id="13316" name="Content Placeholder 2"/>
          <p:cNvSpPr>
            <a:spLocks noGrp="1"/>
          </p:cNvSpPr>
          <p:nvPr>
            <p:ph idx="4294967295"/>
          </p:nvPr>
        </p:nvSpPr>
        <p:spPr>
          <a:xfrm>
            <a:off x="355600" y="784225"/>
            <a:ext cx="8788400" cy="4724400"/>
          </a:xfrm>
        </p:spPr>
        <p:txBody>
          <a:bodyPr/>
          <a:lstStyle/>
          <a:p>
            <a:r>
              <a:rPr lang="en-US" smtClean="0"/>
              <a:t>TSV pitch issue example</a:t>
            </a:r>
          </a:p>
          <a:p>
            <a:pPr lvl="1"/>
            <a:r>
              <a:rPr lang="en-US" smtClean="0"/>
              <a:t>1024 bit busses require a lot of space with larger TSVs</a:t>
            </a:r>
          </a:p>
          <a:p>
            <a:pPr lvl="1"/>
            <a:r>
              <a:rPr lang="en-US" smtClean="0"/>
              <a:t>They connect to the heart and most dense area of processing elements</a:t>
            </a:r>
          </a:p>
          <a:p>
            <a:pPr lvl="1"/>
            <a:r>
              <a:rPr lang="en-US" smtClean="0"/>
              <a:t>The 45nm bus pitch is ~100nm; TSV pitch is &gt;100x greater</a:t>
            </a:r>
          </a:p>
          <a:p>
            <a:pPr lvl="1"/>
            <a:r>
              <a:rPr lang="en-US" smtClean="0"/>
              <a:t>The big TSV pitch means TOF errors and at least 3 repeater stages</a:t>
            </a:r>
          </a:p>
        </p:txBody>
      </p:sp>
      <p:sp>
        <p:nvSpPr>
          <p:cNvPr id="13317" name="Rectangle 3437"/>
          <p:cNvSpPr>
            <a:spLocks noChangeArrowheads="1"/>
          </p:cNvSpPr>
          <p:nvPr/>
        </p:nvSpPr>
        <p:spPr bwMode="auto">
          <a:xfrm>
            <a:off x="6907213" y="4705350"/>
            <a:ext cx="274637" cy="554038"/>
          </a:xfrm>
          <a:prstGeom prst="rect">
            <a:avLst/>
          </a:prstGeom>
          <a:solidFill>
            <a:srgbClr val="92D050"/>
          </a:solidFill>
          <a:ln w="9525" algn="ctr">
            <a:solidFill>
              <a:schemeClr val="tx1"/>
            </a:solidFill>
            <a:round/>
            <a:headEnd/>
            <a:tailEnd/>
          </a:ln>
        </p:spPr>
        <p:txBody>
          <a:bodyPr>
            <a:spAutoFit/>
          </a:bodyPr>
          <a:lstStyle/>
          <a:p>
            <a:pPr algn="ctr" eaLnBrk="0" hangingPunct="0"/>
            <a:r>
              <a:rPr lang="en-US" sz="1000"/>
              <a:t>FPU</a:t>
            </a:r>
          </a:p>
        </p:txBody>
      </p:sp>
      <p:sp>
        <p:nvSpPr>
          <p:cNvPr id="3441" name="Rectangle 3440"/>
          <p:cNvSpPr/>
          <p:nvPr/>
        </p:nvSpPr>
        <p:spPr bwMode="auto">
          <a:xfrm>
            <a:off x="6767513" y="4705350"/>
            <a:ext cx="140493" cy="554831"/>
          </a:xfrm>
          <a:prstGeom prst="rect">
            <a:avLst/>
          </a:prstGeom>
          <a:blipFill dpi="0" rotWithShape="1">
            <a:blip r:embed="rId4" cstate="print">
              <a:lum bright="-16000" contrast="100000"/>
            </a:blip>
            <a:srcRect/>
            <a:tile tx="0" ty="0" sx="100000" sy="48000" flip="none" algn="tl"/>
          </a:blipFill>
          <a:ln w="9525" cap="flat" cmpd="sng" algn="ctr">
            <a:solidFill>
              <a:schemeClr val="tx1"/>
            </a:solidFill>
            <a:prstDash val="solid"/>
            <a:round/>
            <a:headEnd type="none" w="med" len="med"/>
            <a:tailEnd type="none" w="med" len="med"/>
          </a:ln>
          <a:effectLst/>
        </p:spPr>
        <p:txBody>
          <a:bodyPr wrap="none">
            <a:spAutoFit/>
          </a:bodyPr>
          <a:lstStyle/>
          <a:p>
            <a:pPr algn="ctr" eaLnBrk="0" hangingPunct="0">
              <a:defRPr/>
            </a:pPr>
            <a:endParaRPr lang="en-US">
              <a:cs typeface="+mn-cs"/>
            </a:endParaRPr>
          </a:p>
        </p:txBody>
      </p:sp>
      <p:sp>
        <p:nvSpPr>
          <p:cNvPr id="13321" name="TextBox 3442"/>
          <p:cNvSpPr txBox="1">
            <a:spLocks noChangeArrowheads="1"/>
          </p:cNvSpPr>
          <p:nvPr/>
        </p:nvSpPr>
        <p:spPr bwMode="auto">
          <a:xfrm>
            <a:off x="7218363" y="3579813"/>
            <a:ext cx="1366837" cy="831850"/>
          </a:xfrm>
          <a:prstGeom prst="rect">
            <a:avLst/>
          </a:prstGeom>
          <a:noFill/>
          <a:ln w="9525">
            <a:noFill/>
            <a:miter lim="800000"/>
            <a:headEnd/>
            <a:tailEnd/>
          </a:ln>
        </p:spPr>
        <p:txBody>
          <a:bodyPr>
            <a:spAutoFit/>
          </a:bodyPr>
          <a:lstStyle/>
          <a:p>
            <a:r>
              <a:rPr lang="en-US" sz="1600"/>
              <a:t>1024 bit bus</a:t>
            </a:r>
          </a:p>
          <a:p>
            <a:r>
              <a:rPr lang="en-US" sz="1600"/>
              <a:t>Single layer interconnect</a:t>
            </a:r>
          </a:p>
        </p:txBody>
      </p:sp>
      <p:cxnSp>
        <p:nvCxnSpPr>
          <p:cNvPr id="13322" name="Straight Arrow Connector 3444"/>
          <p:cNvCxnSpPr>
            <a:cxnSpLocks noChangeShapeType="1"/>
          </p:cNvCxnSpPr>
          <p:nvPr/>
        </p:nvCxnSpPr>
        <p:spPr bwMode="auto">
          <a:xfrm flipH="1">
            <a:off x="6862763" y="3995738"/>
            <a:ext cx="336550" cy="654050"/>
          </a:xfrm>
          <a:prstGeom prst="straightConnector1">
            <a:avLst/>
          </a:prstGeom>
          <a:noFill/>
          <a:ln w="9525" algn="ctr">
            <a:solidFill>
              <a:schemeClr val="tx1"/>
            </a:solidFill>
            <a:round/>
            <a:headEnd/>
            <a:tailEnd type="arrow" w="med" len="med"/>
          </a:ln>
        </p:spPr>
      </p:cxnSp>
      <p:grpSp>
        <p:nvGrpSpPr>
          <p:cNvPr id="3" name="Group 3453"/>
          <p:cNvGrpSpPr>
            <a:grpSpLocks/>
          </p:cNvGrpSpPr>
          <p:nvPr/>
        </p:nvGrpSpPr>
        <p:grpSpPr bwMode="auto">
          <a:xfrm>
            <a:off x="4695825" y="4676775"/>
            <a:ext cx="2070100" cy="584200"/>
            <a:chOff x="4695826" y="4676776"/>
            <a:chExt cx="2070459" cy="584775"/>
          </a:xfrm>
        </p:grpSpPr>
        <p:sp>
          <p:nvSpPr>
            <p:cNvPr id="3439" name="Rectangle 3438"/>
            <p:cNvSpPr/>
            <p:nvPr/>
          </p:nvSpPr>
          <p:spPr bwMode="auto">
            <a:xfrm>
              <a:off x="6309085" y="4826143"/>
              <a:ext cx="457200" cy="310896"/>
            </a:xfrm>
            <a:prstGeom prst="rect">
              <a:avLst/>
            </a:prstGeom>
            <a:blipFill dpi="0" rotWithShape="1">
              <a:blip r:embed="rId5" cstate="print"/>
              <a:srcRect/>
              <a:tile tx="0" ty="0" sx="10000" sy="10000" flip="none" algn="tl"/>
            </a:blipFill>
            <a:ln w="9525" cap="flat" cmpd="sng" algn="ctr">
              <a:solidFill>
                <a:schemeClr val="tx1"/>
              </a:solidFill>
              <a:prstDash val="solid"/>
              <a:round/>
              <a:headEnd type="none" w="med" len="med"/>
              <a:tailEnd type="none" w="med" len="med"/>
            </a:ln>
            <a:effectLst/>
          </p:spPr>
          <p:txBody>
            <a:bodyPr>
              <a:spAutoFit/>
            </a:bodyPr>
            <a:lstStyle/>
            <a:p>
              <a:pPr algn="ctr" eaLnBrk="0" hangingPunct="0">
                <a:defRPr/>
              </a:pPr>
              <a:endParaRPr lang="en-US">
                <a:cs typeface="+mn-cs"/>
              </a:endParaRPr>
            </a:p>
          </p:txBody>
        </p:sp>
        <p:sp>
          <p:nvSpPr>
            <p:cNvPr id="13328" name="TextBox 3450"/>
            <p:cNvSpPr txBox="1">
              <a:spLocks noChangeArrowheads="1"/>
            </p:cNvSpPr>
            <p:nvPr/>
          </p:nvSpPr>
          <p:spPr bwMode="auto">
            <a:xfrm>
              <a:off x="4695826" y="4676776"/>
              <a:ext cx="1466850" cy="584775"/>
            </a:xfrm>
            <a:prstGeom prst="rect">
              <a:avLst/>
            </a:prstGeom>
            <a:noFill/>
            <a:ln w="9525">
              <a:noFill/>
              <a:miter lim="800000"/>
              <a:headEnd/>
              <a:tailEnd/>
            </a:ln>
          </p:spPr>
          <p:txBody>
            <a:bodyPr>
              <a:spAutoFit/>
            </a:bodyPr>
            <a:lstStyle/>
            <a:p>
              <a:r>
                <a:rPr lang="en-US" sz="1600"/>
                <a:t>1um TSV</a:t>
              </a:r>
            </a:p>
            <a:p>
              <a:r>
                <a:rPr lang="en-US" sz="1600"/>
                <a:t>2um Pitch</a:t>
              </a:r>
            </a:p>
          </p:txBody>
        </p:sp>
        <p:cxnSp>
          <p:nvCxnSpPr>
            <p:cNvPr id="13329" name="Straight Arrow Connector 3452"/>
            <p:cNvCxnSpPr>
              <a:cxnSpLocks noChangeShapeType="1"/>
            </p:cNvCxnSpPr>
            <p:nvPr/>
          </p:nvCxnSpPr>
          <p:spPr bwMode="auto">
            <a:xfrm>
              <a:off x="5600700" y="4962525"/>
              <a:ext cx="666750" cy="0"/>
            </a:xfrm>
            <a:prstGeom prst="straightConnector1">
              <a:avLst/>
            </a:prstGeom>
            <a:noFill/>
            <a:ln w="9525" algn="ctr">
              <a:solidFill>
                <a:schemeClr val="tx1"/>
              </a:solidFill>
              <a:round/>
              <a:headEnd/>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Die to Wafer – 2.5D</a:t>
            </a:r>
          </a:p>
        </p:txBody>
      </p:sp>
      <p:pic>
        <p:nvPicPr>
          <p:cNvPr id="28675" name="Picture 2"/>
          <p:cNvPicPr>
            <a:picLocks noChangeAspect="1" noChangeArrowheads="1"/>
          </p:cNvPicPr>
          <p:nvPr/>
        </p:nvPicPr>
        <p:blipFill>
          <a:blip r:embed="rId2" cstate="print"/>
          <a:srcRect l="9351" r="7793" b="11967"/>
          <a:stretch>
            <a:fillRect/>
          </a:stretch>
        </p:blipFill>
        <p:spPr bwMode="auto">
          <a:xfrm>
            <a:off x="6275388" y="1477149"/>
            <a:ext cx="2825750" cy="3517900"/>
          </a:xfrm>
          <a:prstGeom prst="rect">
            <a:avLst/>
          </a:prstGeom>
          <a:solidFill>
            <a:srgbClr val="00CC00">
              <a:alpha val="3922"/>
            </a:srgbClr>
          </a:solidFill>
          <a:ln w="9525">
            <a:noFill/>
            <a:miter lim="800000"/>
            <a:headEnd/>
            <a:tailEnd/>
          </a:ln>
        </p:spPr>
      </p:pic>
      <p:pic>
        <p:nvPicPr>
          <p:cNvPr id="28676" name="Picture 3"/>
          <p:cNvPicPr>
            <a:picLocks noChangeAspect="1" noChangeArrowheads="1"/>
          </p:cNvPicPr>
          <p:nvPr/>
        </p:nvPicPr>
        <p:blipFill>
          <a:blip r:embed="rId3" cstate="print"/>
          <a:srcRect l="2171" t="6058" r="9773" b="3027"/>
          <a:stretch>
            <a:fillRect/>
          </a:stretch>
        </p:blipFill>
        <p:spPr bwMode="auto">
          <a:xfrm>
            <a:off x="300038" y="904875"/>
            <a:ext cx="5975350" cy="2212975"/>
          </a:xfrm>
          <a:prstGeom prst="rect">
            <a:avLst/>
          </a:prstGeom>
          <a:noFill/>
          <a:ln w="9525">
            <a:noFill/>
            <a:miter lim="800000"/>
            <a:headEnd/>
            <a:tailEnd/>
          </a:ln>
        </p:spPr>
      </p:pic>
      <p:sp>
        <p:nvSpPr>
          <p:cNvPr id="28677" name="TextBox 7"/>
          <p:cNvSpPr txBox="1">
            <a:spLocks noChangeArrowheads="1"/>
          </p:cNvSpPr>
          <p:nvPr/>
        </p:nvSpPr>
        <p:spPr bwMode="auto">
          <a:xfrm>
            <a:off x="304800" y="3933825"/>
            <a:ext cx="5572125" cy="1815882"/>
          </a:xfrm>
          <a:prstGeom prst="rect">
            <a:avLst/>
          </a:prstGeom>
          <a:noFill/>
          <a:ln w="9525">
            <a:noFill/>
            <a:miter lim="800000"/>
            <a:headEnd/>
            <a:tailEnd/>
          </a:ln>
        </p:spPr>
        <p:txBody>
          <a:bodyPr>
            <a:spAutoFit/>
          </a:bodyPr>
          <a:lstStyle/>
          <a:p>
            <a:pPr eaLnBrk="0" hangingPunct="0">
              <a:buFont typeface="Arial" pitchFamily="34" charset="0"/>
              <a:buChar char="•"/>
            </a:pPr>
            <a:r>
              <a:rPr lang="en-US" dirty="0"/>
              <a:t>KGD</a:t>
            </a:r>
          </a:p>
          <a:p>
            <a:pPr eaLnBrk="0" hangingPunct="0">
              <a:buFont typeface="Arial" pitchFamily="34" charset="0"/>
              <a:buChar char="•"/>
            </a:pPr>
            <a:r>
              <a:rPr lang="en-US" dirty="0" smtClean="0"/>
              <a:t>Multilayer capability</a:t>
            </a:r>
          </a:p>
          <a:p>
            <a:pPr eaLnBrk="0" hangingPunct="0">
              <a:buFont typeface="Arial" pitchFamily="34" charset="0"/>
              <a:buChar char="•"/>
            </a:pPr>
            <a:r>
              <a:rPr lang="en-US" dirty="0" smtClean="0"/>
              <a:t>Incremental risk buy down</a:t>
            </a:r>
          </a:p>
          <a:p>
            <a:pPr eaLnBrk="0" hangingPunct="0">
              <a:buFont typeface="Arial" pitchFamily="34" charset="0"/>
              <a:buChar char="•"/>
            </a:pPr>
            <a:r>
              <a:rPr lang="en-US" dirty="0" smtClean="0"/>
              <a:t>Extends SOC concepts</a:t>
            </a:r>
            <a:endParaRPr lang="en-US" dirty="0"/>
          </a:p>
        </p:txBody>
      </p:sp>
      <p:sp>
        <p:nvSpPr>
          <p:cNvPr id="28678" name="TextBox 5"/>
          <p:cNvSpPr txBox="1">
            <a:spLocks noChangeArrowheads="1"/>
          </p:cNvSpPr>
          <p:nvPr/>
        </p:nvSpPr>
        <p:spPr bwMode="auto">
          <a:xfrm>
            <a:off x="6529805" y="1061650"/>
            <a:ext cx="2409825" cy="276999"/>
          </a:xfrm>
          <a:prstGeom prst="rect">
            <a:avLst/>
          </a:prstGeom>
          <a:noFill/>
          <a:ln w="9525">
            <a:noFill/>
            <a:miter lim="800000"/>
            <a:headEnd/>
            <a:tailEnd/>
          </a:ln>
        </p:spPr>
        <p:txBody>
          <a:bodyPr>
            <a:spAutoFit/>
          </a:bodyPr>
          <a:lstStyle/>
          <a:p>
            <a:r>
              <a:rPr lang="en-US" sz="1200" dirty="0" smtClean="0"/>
              <a:t>RPI/Dr</a:t>
            </a:r>
            <a:r>
              <a:rPr lang="en-US" sz="1200" dirty="0"/>
              <a:t>. James Lu</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Screenshot1.png"/>
          <p:cNvPicPr>
            <a:picLocks noChangeAspect="1"/>
          </p:cNvPicPr>
          <p:nvPr/>
        </p:nvPicPr>
        <p:blipFill>
          <a:blip r:embed="rId3" cstate="print"/>
          <a:srcRect l="10971" t="2744" b="2744"/>
          <a:stretch>
            <a:fillRect/>
          </a:stretch>
        </p:blipFill>
        <p:spPr bwMode="auto">
          <a:xfrm>
            <a:off x="460375" y="707886"/>
            <a:ext cx="7662862" cy="5527675"/>
          </a:xfrm>
          <a:prstGeom prst="rect">
            <a:avLst/>
          </a:prstGeom>
          <a:noFill/>
          <a:ln w="9525">
            <a:noFill/>
            <a:miter lim="800000"/>
            <a:headEnd/>
            <a:tailEnd/>
          </a:ln>
        </p:spPr>
      </p:pic>
      <p:pic>
        <p:nvPicPr>
          <p:cNvPr id="17412" name="Picture 6" descr="Screenshot_ demo4.max.png"/>
          <p:cNvPicPr>
            <a:picLocks noChangeAspect="1"/>
          </p:cNvPicPr>
          <p:nvPr/>
        </p:nvPicPr>
        <p:blipFill>
          <a:blip r:embed="rId4" cstate="print"/>
          <a:srcRect/>
          <a:stretch>
            <a:fillRect/>
          </a:stretch>
        </p:blipFill>
        <p:spPr bwMode="auto">
          <a:xfrm>
            <a:off x="5127375" y="3709988"/>
            <a:ext cx="3341687" cy="2386012"/>
          </a:xfrm>
          <a:prstGeom prst="rect">
            <a:avLst/>
          </a:prstGeom>
          <a:noFill/>
          <a:ln w="9525">
            <a:noFill/>
            <a:miter lim="800000"/>
            <a:headEnd/>
            <a:tailEnd/>
          </a:ln>
        </p:spPr>
      </p:pic>
      <p:sp>
        <p:nvSpPr>
          <p:cNvPr id="17414" name="TextBox 5"/>
          <p:cNvSpPr txBox="1">
            <a:spLocks noChangeArrowheads="1"/>
          </p:cNvSpPr>
          <p:nvPr/>
        </p:nvSpPr>
        <p:spPr bwMode="auto">
          <a:xfrm>
            <a:off x="1439863" y="4652963"/>
            <a:ext cx="2476500" cy="1477962"/>
          </a:xfrm>
          <a:prstGeom prst="rect">
            <a:avLst/>
          </a:prstGeom>
          <a:noFill/>
          <a:ln w="9525">
            <a:noFill/>
            <a:miter lim="800000"/>
            <a:headEnd/>
            <a:tailEnd/>
          </a:ln>
        </p:spPr>
        <p:txBody>
          <a:bodyPr>
            <a:spAutoFit/>
          </a:bodyPr>
          <a:lstStyle/>
          <a:p>
            <a:pPr algn="ctr" eaLnBrk="0" hangingPunct="0"/>
            <a:r>
              <a:rPr lang="en-US" sz="1800">
                <a:solidFill>
                  <a:schemeClr val="bg1"/>
                </a:solidFill>
              </a:rPr>
              <a:t>DRC, LVS, Transistor synthesis, Crossprobing.</a:t>
            </a:r>
          </a:p>
          <a:p>
            <a:pPr algn="ctr" eaLnBrk="0" hangingPunct="0"/>
            <a:r>
              <a:rPr lang="en-US" sz="1800">
                <a:solidFill>
                  <a:schemeClr val="bg1"/>
                </a:solidFill>
              </a:rPr>
              <a:t>Multiple tapeouts, 0.35um-45nm</a:t>
            </a:r>
          </a:p>
          <a:p>
            <a:pPr algn="ctr" eaLnBrk="0" hangingPunct="0"/>
            <a:r>
              <a:rPr lang="en-US" sz="1800">
                <a:solidFill>
                  <a:schemeClr val="bg1"/>
                </a:solidFill>
              </a:rPr>
              <a:t>&gt;20GB, ~10B devices</a:t>
            </a:r>
          </a:p>
        </p:txBody>
      </p:sp>
      <p:sp>
        <p:nvSpPr>
          <p:cNvPr id="7" name="Rectangle 3"/>
          <p:cNvSpPr txBox="1">
            <a:spLocks noChangeArrowheads="1"/>
          </p:cNvSpPr>
          <p:nvPr/>
        </p:nvSpPr>
        <p:spPr bwMode="auto">
          <a:xfrm>
            <a:off x="0" y="1924050"/>
            <a:ext cx="2133600" cy="2416175"/>
          </a:xfrm>
          <a:prstGeom prst="rect">
            <a:avLst/>
          </a:prstGeom>
          <a:solidFill>
            <a:srgbClr val="00CC00"/>
          </a:solidFill>
          <a:ln w="9525">
            <a:noFill/>
            <a:miter lim="800000"/>
            <a:headEnd/>
            <a:tailEnd/>
          </a:ln>
        </p:spPr>
        <p:txBody>
          <a:bodyPr/>
          <a:lstStyle/>
          <a:p>
            <a:pPr marL="290513" indent="-169863" eaLnBrk="0" hangingPunct="0">
              <a:lnSpc>
                <a:spcPct val="77000"/>
              </a:lnSpc>
              <a:spcBef>
                <a:spcPct val="20000"/>
              </a:spcBef>
              <a:buFont typeface="Wingdings" pitchFamily="2" charset="2"/>
              <a:buChar char="§"/>
              <a:defRPr/>
            </a:pPr>
            <a:endParaRPr lang="en-US" sz="2000" kern="0" dirty="0">
              <a:latin typeface="+mn-lt"/>
            </a:endParaRPr>
          </a:p>
          <a:p>
            <a:pPr marL="290513" indent="-169863" eaLnBrk="0" hangingPunct="0">
              <a:lnSpc>
                <a:spcPct val="77000"/>
              </a:lnSpc>
              <a:spcBef>
                <a:spcPct val="20000"/>
              </a:spcBef>
              <a:buFont typeface="Wingdings" pitchFamily="2" charset="2"/>
              <a:buChar char="§"/>
              <a:defRPr/>
            </a:pPr>
            <a:r>
              <a:rPr lang="en-US" sz="1600" kern="0" dirty="0">
                <a:latin typeface="+mn-lt"/>
              </a:rPr>
              <a:t>Independent tech files for each tier. </a:t>
            </a:r>
            <a:br>
              <a:rPr lang="en-US" sz="1600" kern="0" dirty="0">
                <a:latin typeface="+mn-lt"/>
              </a:rPr>
            </a:br>
            <a:endParaRPr lang="en-US" sz="1600" kern="0" dirty="0">
              <a:latin typeface="+mn-lt"/>
            </a:endParaRPr>
          </a:p>
          <a:p>
            <a:pPr marL="290513" indent="-169863" eaLnBrk="0" hangingPunct="0">
              <a:lnSpc>
                <a:spcPct val="77000"/>
              </a:lnSpc>
              <a:spcBef>
                <a:spcPct val="20000"/>
              </a:spcBef>
              <a:buFont typeface="Wingdings" pitchFamily="2" charset="2"/>
              <a:buChar char="§"/>
              <a:defRPr/>
            </a:pPr>
            <a:r>
              <a:rPr lang="en-US" sz="1600" kern="0" dirty="0">
                <a:latin typeface="+mn-lt"/>
              </a:rPr>
              <a:t>Saves GDSII</a:t>
            </a:r>
            <a:br>
              <a:rPr lang="en-US" sz="1600" kern="0" dirty="0">
                <a:latin typeface="+mn-lt"/>
              </a:rPr>
            </a:br>
            <a:r>
              <a:rPr lang="en-US" sz="1600" kern="0" dirty="0">
                <a:latin typeface="+mn-lt"/>
              </a:rPr>
              <a:t>as flipped or rotated. </a:t>
            </a:r>
            <a:br>
              <a:rPr lang="en-US" sz="1600" kern="0" dirty="0">
                <a:latin typeface="+mn-lt"/>
              </a:rPr>
            </a:br>
            <a:endParaRPr lang="en-US" sz="1600" kern="0" dirty="0">
              <a:latin typeface="+mn-lt"/>
            </a:endParaRPr>
          </a:p>
          <a:p>
            <a:pPr marL="290513" indent="-169863" eaLnBrk="0" hangingPunct="0">
              <a:lnSpc>
                <a:spcPct val="77000"/>
              </a:lnSpc>
              <a:spcBef>
                <a:spcPct val="20000"/>
              </a:spcBef>
              <a:buFont typeface="Wingdings" pitchFamily="2" charset="2"/>
              <a:buChar char="§"/>
              <a:defRPr/>
            </a:pPr>
            <a:r>
              <a:rPr lang="en-US" sz="1600" kern="0" dirty="0">
                <a:latin typeface="+mn-lt"/>
              </a:rPr>
              <a:t>Custom output </a:t>
            </a:r>
            <a:r>
              <a:rPr lang="en-US" sz="1600" kern="0" dirty="0" smtClean="0">
                <a:latin typeface="+mn-lt"/>
              </a:rPr>
              <a:t>streams </a:t>
            </a:r>
            <a:r>
              <a:rPr lang="en-US" sz="1600" kern="0" dirty="0">
                <a:latin typeface="+mn-lt"/>
              </a:rPr>
              <a:t>for 3D DRC / LVS. </a:t>
            </a:r>
          </a:p>
        </p:txBody>
      </p:sp>
      <p:sp>
        <p:nvSpPr>
          <p:cNvPr id="17416" name="TextBox 7"/>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r>
              <a:rPr lang="en-US" sz="4000" dirty="0" smtClean="0"/>
              <a:t>Tools</a:t>
            </a:r>
            <a:endParaRPr lang="en-US" sz="4000" dirty="0"/>
          </a:p>
        </p:txBody>
      </p:sp>
      <p:sp>
        <p:nvSpPr>
          <p:cNvPr id="9" name="TextBox 8"/>
          <p:cNvSpPr txBox="1"/>
          <p:nvPr/>
        </p:nvSpPr>
        <p:spPr>
          <a:xfrm>
            <a:off x="0" y="1211577"/>
            <a:ext cx="3281732" cy="646331"/>
          </a:xfrm>
          <a:prstGeom prst="rect">
            <a:avLst/>
          </a:prstGeom>
          <a:solidFill>
            <a:schemeClr val="accent1"/>
          </a:solidFill>
        </p:spPr>
        <p:txBody>
          <a:bodyPr wrap="none" rtlCol="0">
            <a:spAutoFit/>
          </a:bodyPr>
          <a:lstStyle/>
          <a:p>
            <a:r>
              <a:rPr lang="en-US" sz="1800" dirty="0" smtClean="0">
                <a:solidFill>
                  <a:srgbClr val="000099"/>
                </a:solidFill>
              </a:rPr>
              <a:t>MAX-3D by Micro Magic, Inc. </a:t>
            </a:r>
            <a:br>
              <a:rPr lang="en-US" sz="1800" dirty="0" smtClean="0">
                <a:solidFill>
                  <a:srgbClr val="000099"/>
                </a:solidFill>
              </a:rPr>
            </a:br>
            <a:r>
              <a:rPr lang="en-US" sz="1800" dirty="0" smtClean="0">
                <a:solidFill>
                  <a:srgbClr val="000099"/>
                </a:solidFill>
              </a:rPr>
              <a:t>Fully functional 3D layout editor.</a:t>
            </a:r>
            <a:endParaRPr lang="en-US" sz="1800" dirty="0"/>
          </a:p>
        </p:txBody>
      </p:sp>
      <p:sp>
        <p:nvSpPr>
          <p:cNvPr id="10" name="TextBox 9"/>
          <p:cNvSpPr txBox="1"/>
          <p:nvPr/>
        </p:nvSpPr>
        <p:spPr>
          <a:xfrm>
            <a:off x="4212138" y="1442409"/>
            <a:ext cx="4764505" cy="830997"/>
          </a:xfrm>
          <a:prstGeom prst="rect">
            <a:avLst/>
          </a:prstGeom>
          <a:solidFill>
            <a:schemeClr val="accent1"/>
          </a:solidFill>
        </p:spPr>
        <p:txBody>
          <a:bodyPr wrap="square" rtlCol="0">
            <a:spAutoFit/>
          </a:bodyPr>
          <a:lstStyle/>
          <a:p>
            <a:r>
              <a:rPr lang="en-US" sz="2400" b="1" i="1" dirty="0" smtClean="0"/>
              <a:t>Mentor and Tezzaron Optimize </a:t>
            </a:r>
            <a:r>
              <a:rPr lang="en-US" sz="2400" b="1" i="1" dirty="0" err="1" smtClean="0"/>
              <a:t>Calibre</a:t>
            </a:r>
            <a:r>
              <a:rPr lang="en-US" sz="2400" b="1" i="1" dirty="0" smtClean="0"/>
              <a:t> 3DSTACK for 2.5/3D-ICs</a:t>
            </a:r>
            <a:endParaRPr lang="en-US" sz="2400" b="1" i="1" dirty="0"/>
          </a:p>
        </p:txBody>
      </p:sp>
      <p:sp>
        <p:nvSpPr>
          <p:cNvPr id="5122" name="AutoShape 2" descr="data:image/jpeg;base64,/9j/4AAQSkZJRgABAQAAAQABAAD/2wCEAAkGBxQTEhUUEhQVFRUXFyAZGBcYGBcXGRoZHhkcHBwbGhsaHCghGB8lHRcYJDEhJSksLi4uGB80ODMsNygwLisBCgoKDg0OGxAQGy4kICQsLCwsLywsLCwsLCwsLCwsLCwsLCwsLCwsLCwsLCwsLCwsLCwsLCwsLCwsLCwsLCwsLP/AABEIAIQBfgMBEQACEQEDEQH/xAAcAAACAgMBAQAAAAAAAAAAAAAABgUHAwQIAQL/xABSEAABAwIBBgYLDQcDAgcBAAABAAIDBBEFBgcSITFRE0FhcXOBIjI0VHKRk6GxsrMUFyMzNVN0gpLB0dLTFRZCUmKiwiU2QyaURIOjpMPh8CT/xAAaAQACAwEBAAAAAAAAAAAAAAAAAgEDBQQG/8QANxEAAgECAgQNBAIDAQEBAAAAAAECAxEEMQUSIXETMjNBUVJhgZGhscHRFBXh8CI0QnLxkkMj/9oADAMBAAIRAxEAPwC8UACABAAgAQAIAEACABACRnh+Tz0rPSUssjv0by/cyj1Wb4IA+4J3Mc17DZzHBzTuc03HnAUg0pKzyZ0zhNe2eGOZnayMDx1i9urYrTylSDhNxfMbaBAQBVeezFfiKYHfK8eNrP8APxBJI19F0+NUe759irEhrggCSyZ7spunj9cKVmVV+SlufodKq08sCABAAgAQAIAEACABAAgAQAIAEAV1nMyuqaOeJlO5ga6MuOkwO16RCWTsaeBwtOtBufMxO987EP54vJj8Uuszu+3UOh+I4Zs8rqmsnlZUOYWtj0hosDdekB6E0Xc4cdhadGCcOksZMZgIAEACABAAgAQAIAEACABAAgAQAIAEACABAAgAQAIAEAJGeH5PPSs9JSyyO/RvL9zKPVZvggAQBcuZnFuEpXwOPZQvu3wH3cP7tPzKyLMPSdLVqKa5/VfqLCTGaCAOcss8V91Vs8oN26WizwG9iLc9ifrKps9PhqXB0ox8d7IVQXggCSyZ7spunj9cKVmVV+SluZ0qrTywtZW5aU9CNF95JiLiJu229x2MHPrPECobsdWHwk621bF0lZ4lnQrpCeDMcDeINaHO63PuD1AJNZmtDR1GOd3+9nyRYy7xG9/dT/sxW8WhZF2W/RYfqevyTWFZ1auM/DNjnbx6uDf426v7VOsUVNG0pcVteZaGTGVFPXM0oXdkO3jdqe3nHGP6hcJk7mRXw06LtLx5ibUlBUdfnVqWSyMEMJDJHMBOnrDXEX28iTWNmGjKcop6z2pGuc7tT8xB/f8AmRrD/a6fWfkOmJ5wqWnjYZHaczmNc6KLsi0loNnEmzduwm/Ip1jgp4GpUbtsXSxSqs70xPwdNG0f1vc426g2yjWO2Oio88n4Gxhud43AqKbseN0T7kfUcNf2kaws9F7P4S8fn8Fi4JjUFXHwlPIHt2HiLTuc062nnTJ3MurRnSlqzVirc9ndMHQn1ylka+i+TlvK6SGmNGb7KWOgmkklY94dHogMDSb6QOvSI1at6aLscmMw8q8VGLS284+++5SfM1P2Yv1E2sjP+11esvP4D33KT5mp+zF+ojWQfa6vWXn8B77lJ8zU/Zi/URrIPtdXrLz+DJBnYoieyZUM5SxhH9ryfMjWQr0ZWWTT/dwyYPlXR1JAhnY5x/gPYP8AsusSpujlqYarT40fgmlJQCAECfOvSte5phqCWuLSQ2O1wSD/AMnIl1kaUdGVWk7rz+D499yk+ZqfsxfqI1kT9rq9ZefwNlJlFA6mjqnvEMcjdIcKWtPMddr8gKm5xSoTVR00rtdBHPzgYcDb3S3qbIR4w2yNZFqwNfq+h9R5e4ef/FMHhB7fWaEXRDwVdf4sZVJyggAQAIAEACABAAgAQAkZ4fk89Kz0lLLI79G8v3Mo9Vm+CABADXmwxXgMQjBNmzAxO16ru1sPPpho+sU0XtOTH09ei+lbfnyL8Vh5wgcusV9zUM8gNnaOgzw39iD1Xv1KG9h0YSlwlaMfHcjnUBVHpz1BAIAksme7Kbp4/XClZlVfkpbn6F6ZcZRihpXSCxkcdCJp2F5G08gAJPNbjVjdkefwuH4apq83PuOfamd0j3Pe4ue46TnHaSdpKqPSJKKssjGgk+Q8bwgmzPpBBt4TictNK2aF2i9p1biONrhxtPGPvUiVKcakXGWR0Xk9jDKunjnj1B41jja4anNPMQQrE7nma1J0puD5jnXGu6ajp5PaOVbPTUuTjuXoaagc8AQSeoIBAErkzj0lFUNmjJsNUjeJ7L62nl4weIqU7FVejGtDVfd2Mbc80ofPTOabtdBcHeC64TSOLRitCSfSV6kNIEACABAAgAQB5ZBI85G5xJqYtjqXOmg2XN3SRjeDteB/Kde7cWUrGficBCotaGx+T+C6qaobIxr2ODmOAc1w1gg6wQrDBlFxdnmcy4l8dL0r/XKqZ6uHEW5ehrqBjJPUPfoh7i4MbosBNw1o4mjiHMpIUUr25zGoJBAHU6uPIggAQAIAEACABAAgAQAkZ4fk89Kz0lLLI79G8v3Mo9Vm+bOHUTppBGzW4teQN+hG59uvQt1qRZzUI6z7PN2NUFQOfTHkEFps4G4O4jWD41JFk9jOlsAxIVNNFO3/AJGBx5D/ABDqcCOpWo8rWpunNwfMVvnrxW7oKYHYOFfzm7Wf5+ZJI1dF0tkqj3fPsVgkNU2aKidIJCNkcZkceQEC3OS4BSLKajbtdjWUDElkz3ZTdPH64UrMqr8lLcxmzvYqZa3ggexgYG2/reA5x8WgOoqZPacujqerS1un0X6xHSneP2ajJZlTI+edofHEQ1rTra6S1zpDjDRo6jqOkNyeKM7SGJlTioRzfp+S36nDopGcHJGxzLW0S0FtuaycxIzlF3T2lE5wsm20NTox34KRunGCbluuzm347arHcRuuq2rHosHiHWp3eazFhKdRZ2ZPFbPnpidRAlYOUWa/0s8RTxMrSlLZGp3fHuV7jXdM/TSe0clZpUuTjuXoaagcfMhs3hrIxPO90cRPYNaBpvsbF13Ahrb7NRvycbqJn4rH8FLUirvyQxYvmlhLCaaWRsgGoSEOYTuNmgt59dtxU6py09Jzv/NK3ZmVJPE5jnMeLOa4tcDtDgbEdRBSG0mmro+FADVlq68GG37yamkcmF49X/YVUp1jZm+yUjxB8zZHyMEYYRoaOvSLr30gf5UyVzjxmJlQUXFJ3vn3EnNgWCRvcyStqNJji1w0SbOBsRdsFjYg7FNkVKtjJJNQW396Tz9l4D37U/Zd+gi0SeExvUX73jJRZr6CWNkkctSWPaHNJLG3aRcGxiBGrep1UcktI1oycWldfvSa+JZoYyD7nqJGu4hKGuaeS7Q0jn18yjVGhpSV/wCcV3frK0xvBpqSUxTs0XDWDta4fzNPGP8A8bJWrGrSqwqx1oM0FBYWnmYx0kyUbzcAcJFyC9nt8bgQOVyeLMjSdHKqtz9itMS+Ol6V/rlKzVhxFuXoa6gYZcjsjJq8uLSI4mmzpCNLstR0WtuNI2I4wBfqTJXOXE4uFDPa+ge25oafjqJ7/wDlj/FNqmf91qdVefye+9DTd8VH/p/kRqh91qdVefyWMmMsEACABAAgAQAIAEACAEjPD8nnpWekpZZHfo3l+5lHqs3xlzbfKdL4T/YyJlmcuN/ry7vVGtltg/uStmiAsy+nH4DtYtyA6TfqqGrD4WrwtJS58nvX7cg1BeW/mWxXSglp3HXE7Tb4D9vicHH6wVkWYulKdpqa59nevwVtlbinumsnmvdrnkM8BvYttzhoPWUjzNTD0+DpRj2eZEqC4f8AAMI4PBK2ocOymADejY8DzvL+oNTpbDOrVdbFwgub1f4sICQ0SSyY7spunj9cKVmVV+SluZ95WTF9dVOO33RIOpry0eZoQww6tSiuxehFKC0kKDHKmFuhDPLG299Fji0XPHq49Q8Sm5XOjTm7yimbH711vfc/lHIuxPpaPUXgaWI4pNPomeV8ujfR03F1r2va++w8SLlkKcIcVWNRQOM+bOoLMSp9zi5h5QY3Ef3BviTRzOXHRvQl2WfmQmNd0z9NJ7Ryhl9Lk47l6GkSoLDpbJqEMpKdrdQELAPsBWrI8rWblUk30sklJUc8ZwRbEqq3zg9RpPnVcsz0uD5CG73YvpTpGnLT4jDfoTfSmZyYbj1f9hWSnWWNmcnEfu552MiY7xcIfuTxMzSavqLtfsVyXl3ZO2nWec6z50pqWS2I3sDoPdFTDDxSSNafBJ7L+26EV1Z8HBz6EdMMaAABqA1AK08oeoATs6mENnoXvt2cHwjTx2HbjmLbnnaNyWS2Hdo+q4VkuZ7PgolVnoBgzfVBZiNKQdr9E8zmub6SFKzObGRvQlu9yHxL46XpX+uUMvhxFuXoa6gY6CzbwhuG01htYXHnc4k+lWrI83jW3XlfpGVScoIAEACABAAgAQAIAEACABACRnh+Tz0rPSUssjv0by/cyj1Wb4y5tvlOl8J/sZEyzOXG/wBeXd6oes8+DacMdU0a4joP8Bx1Hqdb7ZTSRn6Mq2m6b5/VfgqBVm0SGCYxJSve+La+J8R5A8becEA9SlMrq0o1ElLmafgRwCgtM9FSulkZEwXfI4MbzuNh1a1IspKMXJ5IvPLSibBg8sLO1jhawcwLRrVjyPPYabniVJ87KGVR6Iksme7Kbp4/XClZlVfkpbn6EjnEojFiNQLanO4QcoeA4n7RcOpS8yvBT1qEfDwFxKdJMZMZOSV0jo4XxNe1ulaRzm3F7HR0Wm9ri/OFKVymvXjRSlJO3YMnvTVvzlN9uT9JNqnL9zo9D8F8h701b85Tfbk/SRqh9zo9D8F8njs1FaASZKUAayS+T9JGqH3Oj0PwXySuSmbmqgqoJ3yU5Yx2kdB7ySC0jVeMA7d6FEqxGPpTpygk7vd8ld413TUdPJ7RyVmlS5OO5ehpO2FBYjprAu5oOiZ6gViyPJ1eO97N5SIc+5yR/qdV4TPZMVcsz0uC/rw7/Vi0lOkacs/iMN+hN9KZnJhuPV/2FZKdY+5roy6HEmjWTTAAcpbKAmjzmdj3aVN9vwILTqUGkyYyRrmwVtPK/U1sg0juDgWk9WlfqQsyjEwc6Uoro/J0grTy4IAVM52Jthw+UE9lMOCYN5d23ibpHq5VEsjswFNzrp9G3wKDVR6InsgoC/EaVo+c0uprS8+qmWZz4t2oTfZ+CJxL46XpX+uVDLocRbl6GuoGOhc3vybS9EPvVqPNYzl57xiUnMCABAGOonaxpe9zWtaLlziAAN5J1BBKTbshBxzOtTxktpo3TkfxE8HH1Egl3ULHelcjSpaMqS2zdvNihWZ0q557Dgoh/SzSPjeTfxJdZnZHRtFZ3feR/vg4l30fJwfpqLst+hw/V838h74OJd9HyUH6aLsPocP1fN/Ie+DiXfR8lB+mi7D6HD9XzfyHvg4l30fJQfpouw+hw/V838h74OJd9HyUH6aLsPocP1fN/I05RYjLUYBFLM/TkdL2TrNbe0r2jU0AbAOJNzHJRpxp41xirK3sVgkNUZc23ynS+E/2MiZZnLjf68u71Re+LUDaiGSF/ayMLTyXG0co29SsZ56nNwkpLmOaKumdE98bxZ7HFjhytNj5wqj1UZKSUlkzEoJBAD5mewfhat07h2MDbjdwj7tHibpnrCaKM/SVXVpai5/RFjZyD/ptT4A9dqd5GXguXjvOfVUekJLJnuym6eP1wpWZVX5KW5+hZeeTAC+NlWwXMQ0JLfNk3DvquJ6nk8SeSMvRle0nTfPlv/JUSrNkz0NZJDI2WJxY9hu1w2j8RvB1FSLOEZxcZK6LKwnO6Q0Cpp9Ij+OJwF/qO2faTKRl1NF7f4S8flfBt1md6EN+CppXO/rcxg8bS4+bxKdYSOipX/lJd138CDlTllVVoLZXhsfzUd2s+tru/rNuQJW7mjh8JSou8Vt6WdBUHxUfgN9AVh5uXGZzXjXdM/TSe0cqmeppcnHcvQ0nbCgsR01gXc0HRM9QKxZHk6vHe9m8pEKAznfKdTzs9jGq5ZnpMD/Xj3+rFdKdQ05afEYb9Cb6UzOTDcer/sKyU6yzMx4+Eq/Aj9MieJlaV4sO/wBhLyuwU0lXLDbsQdKPljcSW25tbedpStWO/D1eFpqXjv8A3aQ6guLAyPzlvpmCGpa6aNosx7SOEaBsab2DwN9wefidSM7E6PVR60HZ+X4GKvzuU4b8DDM91tWlosbflNyfEFOscsNF1G/5NLzKxyix+atl4Sd17amtGprG7mj0k6zYbhZG7mtRoQox1Y/9ItQWlk5l8GLpZKpw7FjeDZyudYuI5mgD65TxRl6TqpRVNc+1lfYl8dL0r/XKVmlDiLcvQ11Ax0Lm9+TaXoh96tR5rGcvPeMSk5gQBq4piEdPE+aV2ixguT9wHGSdQHGSgenCU5KMc2UHlhlbNXSHSJZCD2EQOobnO/mdy8XFy1N3PRYbCxoLZnzv95heUHSCABBJ5dSAXQAXQAXQBYtef+m4Om/+eRNzGZH++93siurpTTGXNsf9TpfCf7GRSszlxv8AXl3eqOg1YeaKVzw4PwVW2do7GduvpGAA+Nuj4nJJI3tG1danqPNejEG6U0Q0kBYv3Nlg/uegjuLPl+Ff9YDRHUwN67qyK2HnMdV4Ss7ZLZ+95lzk/JtT4I9dqJZC4Ll4nPt1WelJPJg//wBlN08frhCzKq/JS3M6TkYHAhwBBFiDrBB2gq08qnYpXLjN5JTF0tK10kG0tF3Pi5LbXt5do496RxN7C4+NT+NTZLyfwIYKQ0T1BAIA2sMwqapfwdPG6Rx3DU2/G52xo5SVKQs6sKa1puyOmKWMtY1p2hoB6grTyknd3KuqcpcEL3F1ES7SOkeBYbm+s309etJdGvHD4yytPzZ8NyiwMkD3CdZt8TH+dF0TwGN6/my14ow0BrQAALADYANQATmO3faz6QQUDnP+U6j6nsWKuWZ6PA/149/qxWSnWNOWnxGG/Qm+lMzkw3Hq/wCwrJTrLMzHfG1fgR+mRPEytK8WHf7Dll9kk2vhGjZs8dzG47DvY7+k6tfEde8GZK5xYPFOhLbk8/koespHxPdHKxzHtNnNcLEfiNxGo8SQ9DGSktaLujCoJBAAgCayWyYnrpNCIWYO3lI7Bg/yduaPMNalK5RXxEKMbyz6DoDB8LjpoWQwizGCw3k8ZJ4yTck8qtSsebqVJVJOUs2c24l8dL0r/XKqZ6mHEW5ehrqBjoXN78m0vRD71ajzWM5ee8YlJzAgCoM8uOl8rKRp7GMB8nK8jsQfBbr+uNySTNrRlG0XUfPsW4rdIahu4NhMtVKIoG6Tzr3ADjc48QG/71KVxKlWNOOtJ7C18CzU07ADVPdM/ja0mOMc1uydzk9QTqJj1dJ1JcRWXixrpclaKPtKWAcpjaT4yCVNkccsTWlnJ+Jn/YNL3tB5KP8ABFkJw1TrPxYfsGl72g8lH+CLIOGqdZ+LD9g0ve0Hko/wRZBw1TrPxYfsGl72g8lH+CLIOGqdZ+LNbHKmjpYG+6Wxsg09EN4LSZpG7u0a022ON7Idh6UatWf8M94u/vRgm6D/ALV/6Si8Tq+mxnb/AOvySGC43hUj3Op+Aa6Jpe5/A8FoN7UnTcxoHbW28ZUqxVVo4mKSnfbszvfuuE2cfDmm3D35WxyuHjDbHqRdAtH4hq+r5olKDEKOvZeMxVDWkEhzQS0kG12vF2ki/FvRsZVOnVoPbdGZ+CUgBJp6cAayTFGAPMiyF4ar1n4sVsSylwaIluhBId0UDZB9oN0fOoujrhh8XLbtW92MlNnRoCQCZYxvdGbf2EnzI1kQ9G110PvGX9pU01O+XTjlgDS551PbZoubjXststdScvB1ITUbNPwFX96cE3Qf9q/9JReJ2fTYzt/9fkzUWUmDukY2IQ8I5wDLUzwdIkBtjwerXbWi6Flh8Wotyvb/AG/JLY/llS0cgiqHua8tDwAx7uxJIGto3tKluxTRwlWrHWgtm9Eb752H/OSeSk/Ko1kW/bq/QvFGvPS4PiETqh3BtGlZ0lzA/St/FsubEbbo2MZSxVCSgr7sxMrcGwRrrCvn+q3hB9oRWKiyO+FXGNcmvT3JvJ7J3BHuGjUcM7ibLJwZJ8CzCebWhJHPWr4xLbGy7Ffz2llUFDHCwMhjZGwbGsaGjnsPSnMqc5Td5O7NhApy7V/GP8N3rFVHrY8Vbj5g7ZvhD0oCWTOnquqZE0vle1jRtc4hoHWVaeUjFydoq4sVOcjD2O0eGLuVkcjh1ENsepRrI646PxDV9XzRBT4XhWKVDpRVv4V9hwYc2M6mgdi2SO51DiuosmdCqYrDQ1XHYufPzTNz3pqP5yp+3H+mjVRX9zq9C8/k+8oMkMPIgjqKkxcDEI4wZYmEsB2nSbrN+MIaRFHFV7ylCN7u72MiP3Jwfv7/ANxT/lUWRf8AWYrqeTGbIjAqKmdKaOo4YuDQ8cJHJogF2j2gFr3O3cmSRyYqtWqJcJG2dtjXqNik4yJygybp6xoFRGHEdq8di9vM4a7cmxQ1cuo4ipSd4MrjGc2MMR1V8cTd04Zf7Qe0H7KVxRqUtIyl/wDO+7/jI6lzfwvIAxSkJPE3RceocKLo1UWyx0lt4KX73DhhOaqkjIdM+Sc7bE6DPE3Wes2U6qOGppOrLZFJeo8UlKyJgZGxrGN1BrQGgcwCY4JScndu7MpNtqBSs6jNXC57ne63DScXW0WarknfypdU1Y6Smklqep8DNLD3477LPxRqk/dJ9T1LAwDDBTU8UAcXiNuiHEWJ6kyM2tU4Sbm+ckEFYIA5pykrDNV1Eh/ilfbwQ4hv9oAVTPVUI6lOMexEaSoLS/c2+T4paNhI+FmAkkPHr1tbzNBtz3PGrUjzmNr8LVdslsX72jWpOMQs8VZJFSwmKR8ZM4BLHuYSODkNiWkargeJLI0dGwjKo9ZX2c+9FS/t2q76qfLy/mSXNngafVXgg/btV31U+Xl/Mi4cDT6q8EH7dqu+qny8v5kXDgafVXgg/btV31U+Xl/Mi4cDT6q8EOeOzvfk/Sukc57jUG7nOLnGzpwLkm51AJnkcNKKjjZJK2z4K8SGkehxsRc2O0cRtsvvQB4gCxM1eLx0kFdNKbNbwWoWu53wlmtvtJKeJm4+lKrOEI9vsLOVOVtRXOPCu0Y79jC0nQA4tL+d3KeoBQ3c6qGFp0V/HPp5/wAEClOgEAZqarfGHiN7miRpY8A2DmkWIcOMKSJRUrXWW1GFQSSWTPdlN08frhSsyqvyUtz9Bqz0d3x/R2+0lTSOTRnIve/RCGkNA8sgm56gg8IQSM+SuW9TREAOMsPHE8mwH9BPac2zkTJ2OTEYOnW25Pp+ekvPBcVjqoWTQuuxw6weNrhxEHUQrEzz9WlKnJxlmc2V3xsnhu9Yqo9RDircjE11iDuN1Axu4zjE1VJwlRI57uK/at5Gt2NHMpuJSpQpK0FY0VA54QgksfNzl3IyRlNVPL43kNjkcbuY46g0k63NJ1a9YJ3bHizLxuCi4upBWazXSeZ7e6oOhPrlEg0Xyct5XNkpqFmZj/jarwI/WemiZWleLDe/YsfKTKCGiiMsx5GtFi57tzR9+wJm7GXQoTrS1Y/8KZyizg1dUSGvMEfEyMkG39Umpzuqw5Ejkzco4GlTzV32/Apu1kk6ydpOsnnKg7ew8cFAIvWsyrioMOpXOGnI6BgjjBsXWjbck/wtGq55QrL2R56OGlXrSSyu7vvKvxnLquqCbzOjaf4IrxgdY7I9ZS3Zr0sHRp5K+/b+Bdllc43c5zjvcST51B0pJZGMsG4KCbs9DRuQFy/Mj8QZBhNK997cG1oAF3Oc51mtaONxJAAVt9h5zEwc8TNLpZ7Hla/S1wxGxcDHHOJJxo30gI+DDXubY3ax5PYm11FweGVtjferLxv6pDNS1LZGNkjcHMe0Oa4bCCLgpjklFxdnmcvyNIJB2g2PPxqk9asthjfsPMpJWZ1LARot0dlhbmtqVp5F5mRBBXee3uSD6QPZSJZGnovlJbvdFOKs2wQAIAEAP+K/7dpPpB9edO8jOh/elu9kICQ0SayTyckrp+CYQ0AaT3kXDW3ts4yeIc+5SlcoxFeNGGs+4tODNVQhoDuGeeNxktfqaAAn1UZD0nWvssu4rfL6ggpql1NTaYYwNL9JxdeQgkbdzHD7RSyNTCTnUp8JPN5bv+i0lOomslMm5a6bg4rNa0XkkIuGN4tXGTY2HHY7LXUpXKMRiI0I60u5dJbNHmwoGNs9kkruNzpHtPiYWgeJPqox5aRrt7Gl3L3IHKjNZG2N0lJIWloLjHIdJpAFzoutcHnv1KHE6KGkpNqNRd6KpBSGwSeTPdlN08frhSsymvyUtzGrPR3fH9Hb7SVNI5NGci979EIaQ0BpyGyMfiDnOL+DhjIDnWu4uIvotHNtJ2XGo67Mlc5MVi1QSVrtj5NmkpC2zZZ2u/mJYR1jQHmsm1UZy0pVvtS8/krfKzJWagkDZLOY7tJWghruQj+F3J4iUjVjUw+JhXV4586IJQdBYeZnFyypfTE9hK3TaNz2bbc7b38AJ4szdJ0k6anzrZ3P98xCrvjZOkd6xSmhDircjCoGGjJ3IKrq4xKwMjjPaukcRpDe0NBJHKbX4kyi2clbG0qT1XtfYfWP5v6ylYZHNZJG3W50TiS0b3Nc0G3NeyHFoKOOpVXqrY+0VUp1njju2oJQ+Z2Jy99G86y6lDj1m/3p5Gdo5WU12iIkNAsnMm8NkqyTYCNhJ3AF908TL0orxhvfsJ+VuPural8xJ0O1ib/LHfVq3naeU8gSt3O7D0FRpqPPz7yGUFxPYJkdWVQDooSGHY95DGnlF9bhytBUpM56uLo0tknt6FtGGPNLWEdlLTt+tIf8Am1Wcz0pSWSfl8i9lvK/3UYnm/ueOOAW2dhG3StzvLj1qGdOFS4PWX+Tb8WQKU6CcwPJGrq26cEV2axpuc1rSRqIFzc69wtqUpNlFXFUqTtJ7ST97TEPmmeUZ+KnVZT9wodL8A97TEPmmeUZ+KNVh9wodL8CxIsNlp6Gh4RhLqSRr5WNGmdHQkjcWhvbaIk09Wvsd6ZmY6kalapb/LLm50/axo0UrIuCnkn4WH3RO9sTZInaLnySmJ8bWdlLpNeRoXcbyN1CxtF+csmnK8ErO0Vez5krp9FrZ7NiGzJWkdFSxNkaGOsXFg2M03F+h9XS0epMsjjryUqja/7bZfvKFyuoeBramPdK4ji7Fx02+ZwVbzPRYeevSjLs9NhEKC4v3NrjQqaGMX+EhAieOPsRZrvrNsb777lansPO46jwdZ9D2oalJxmpiOGQztDZ4mStBuA9ocAbEXseOxPjUNXHhUnB3i7biP8A3PoO86fyTPwRZFv1dfrvxZhrMmcOijfI+kpg1jS5x4NmoAXPFyIsiY4nESaipvb2s57kfck2AuSbDUBc3sOZVnpUrbD5UAWDif8At2l6c+0m8Sd5GbD+9Ld7Ir5IaRaGY0dlWc0XplTxMrSuUO/2LXTmMc6ZdOJxCqJ+dI8QAHmAVbzPTYTkIbiDSnQXhmgpGsw9rx20sj3O52uLAPEweNWRyMDSUm69uhL5HdMcBqYv8RN0bvVKGPT4y3nMMewcyqPWPMlMme7Kbp4/XCFmU1+SluY1Z6O74/o7faSppHJozkXvfohDSGgW/mR7nqOmHs2qyORi6V48d3uyyExli3nEoGzYfUBw1sYZWnc5g0h5gRzEqHkdWCm4V4253bxOfFUekGPNySMTpbfzO8XBPv5rpo5nNjf68+71RB4h8dL0j/WKhl8OKty9Dyig4SSOM6tN7WX3aTgPvQTKWrFvoTZ09FGGtDWgBrQAANgA1ABWnk27u7Poi+1BBzZlPSNhrKiNgsxkrg0bhfUByC9upVPM9TQm50oyediMUFw4ZwTePDie8megJmcOD41T/ZielO0askakx0eKOG0wRt1f1vcz/JMsjkxMdarSXa/KzFVKdY25scDZVVtpQHRxMMhadjjcBoI4xck/VsdqaKuzjx1Z0qX8c3sL6AVh50EAUNnTw4xYhI4jsZgJGn6oa4c+k3zhVyzPRYCopUEujZ7iilOwlMIyiqqYEU8742k30dTm336LgQDygKblVShSqceNyXhzj4i065w7kdHHb+1oPnU6zKHgMO/8fNjPgGdo3DayIAH/AJIr6uUsJJI5j1KVI5a2jNl6b7n8lo01Q2RjXscHMcLtcDcEHYQU5kSi4uzPhlHGHaYjYHna4NAd47XQTrSta5nQKVPnnwMh0dWwaiBHJyHWWOPPrbfwUklzmxoytsdN717lYJDWJfJfKGWimEsWsHU9hNmvbuO4jaDxcxIMp2Ka9CNaGrLu7C8snMr6WsaOCkDX8cTyGyA838XO24Vidzz9bC1KL/ktnTzE8pOcjMVyhpqYfDzxsP8AKXAuPM0dkeoKLltOhUqcWLZUeXuXprBwMAcynvdxOp0hB1XH8LdhttOq9tiRyubWEwSo/wAp7Zen5EdKd4IAsHE/9u0vTn2kyd5GbD+9Ld7Ir5IaRaOY3tqzmi9MqsiZWlcod/sWsmMYoHObRGLEpt0mjIOZzQD/AHNcq5Zno8DPWoR7NgrJTrLIzT5WRwaVLO4Ma92lE86mhxsCwniva4O8kcYTxZmaQwsp/wD6R5s/kt9OYhCZW41BTU8nDSBpcxzWt2ucSCAGtGs8+wcahsvw9GdSa1Uc5NGoKs9Q8yTyZ7spunj9cIWZTX5KW5+g1Z6O74/o7faSppHJozkXvfohDSGgW1mRqG8FUR6Q0+ED9G+vR0GjStuuLKyJjaVi9aL5re5ZqYyhBzsZSsip3UrHAzTCzgP4Iz2xO7SGoDlJ4ksmaOj8O5TVR5L1KWVZujnmkozJiLXW1RRveTuJGgPXPiKaOZw6Rnq0Gulpe/sKeIfHS9I/1ioZ2Q4q3L0MmDd0QdNH7RqFmRU4ktz9DpxWnlAQBzllt8oVXTO9KqeZ6fC8jHcQqgvG7L0/BYb9BZ6AmZx4TjVf9mKKU7BsyNpDLSYm1us8AxwHgOc//FMsjjxUlGpSb6X52FNKdg25sMZbTVzeEOiyVhiJOwElpaT1tt9ZNF7Tjx9J1KOzNbS+lYedBAEJlXk1FXRcHL2Lm645AOyYT6QdVxx2G4EQ1cvw+IlRlePeukpvG8ga2nJ+CMzOJ8QL/GztgeojlKRxZu0sbRqc9n2/OQtyU72mzmOadxaQfEQoOlSTyZ8ujIFyCBvsbeNBN0fKgC2cyuLOcyamcbhlpI+QOJDwOTSsed5TxMfSlJJxqLn2PuLOTmSCANbEaFk8T4pW6THtLXDkPoPKgaE3CSlHNHP+V+S0tDLovu6Jx+Dl4nDcdzwNo6xqVTVj0mGxMa8brPnX7zECoOg8IvtUk3Mvuh9tHTfa1raTrW3Wva3IgXVV72MQaBsQNc9UEAgAQBYeIt/6cp+SY+1lH3p/8TNh/elu9kV4kNItHMb21ZzRemVWRMrSuUO/2LWTGMIedfJl1TAJ4m3lhBu0bXxnW4DeW9sB4QGspZI0dH4hU56ksn6lJgqs3j0oAkKXHqqNuhHUzsbxNbI8Acwvq6lNyqVGnJ3cV4GjLK5zi57nOcdrnEuJ5ydZQWJJKyPlQBJZM92U3Tx+uFKzKq/JS3Mas9Hd8f0dvtJU0jk0ZyL3v0QhpDQMtJVPieHxvcx7djmkgjrCkiUVJWkronpMu8Qc3RNU+28NjDvtBt/Op1mc6wVBO+r6/IuveSSXEkk3JJJJO8k6yUp0rZsR8koJLyzV5OGlpjJI0tlns4gixawdo0jaDrJI/qtxKyKsef0hiFUqascl685SuIfHS9I/1ikZuw4q3L0MmDd0QdNH7RqFmRU4ktz9DpxWnlAQBzllt8oVXTO9KqeZ6fC8jHcQqgvGrLf4nDfoTUzOTC8er/sKqU6yysyLQZasHWDHHcdb08TL0rxYb37Cllpk86iqXR2+Ddd0Tt7L7Oduw9R40rVjswtdVqalz8+/8kEoOkZ8Dy9raVoYyRsjBsbKC+w3Agh1uS9gmUmclXBUaju1Z9hN++3VfM0/ik/Mp1mc/wBrp9L8g99uq+Zp/FJ+dGsw+10+l+Qe+3VfM0/ik/OjWYfa6fS/I8Odqq+Zp/FJ+ZGsw+10+s/I0cbzkVNTA+B0cDWyDRcQHE25LusDyqHIspaPp05qab2CYlO4sfMjCTUVD/4WxNaedziR6hTxMvSj/hFdrLgTmKCABAGvX0Mc0bo5mNex21rhcf8A0eVA0Jyg9aLsyssfzSm5dRyi178HLfVyNeBfxjrSOJrUdKc1Rd6+BJxDI6uh7ellI3sHCD+y9utLZnfDFUZ5SXfs9SLfQyg2MUoO4seD4iEFuvHpXijdo8mayU2jpZzyljmD7T7DzosxJYilHOS8b+g5YBmomeQ6seIm/wAkZDnnkLu1b1aXUmUThraTitlNX35fvgL2WWTj4q2aOnp5TC3R0NGOR4twbL9lY37K9zfbdQ1tOnDV1OknOSvtvtXSyG/Y9R3vP5GT8qixfwtPrLxRYNXhszsn4I2wyukEpJYGO0wOFkNy217WI8YTcxmxqQWNlJtWtnfsQi/u1Wd6VPkZPypbM0PqKXWXiix8zeGTQuquGhki0hFo6bHMvbhb20gL2uPGE8TM0nUhNQ1Wnnl3FmJjJBAFf5Y5tI6hxlpS2GU63MI+Ded+rWwneLjk40riaWG0hKmtWptXmvkrHE8k62A2kppbfzMaZG+Nl7ddklmatPE0Z5SXfs9SPiw+Zxs2GVx3NjefQEWLXOCza8US8eRNcYny+5nhrBeztTyOPRZ2xtttYcl9imzKXjKGso63x4kZ+x6jvefyMn5VFi3hafWXiiRycwqcVdOTBOAJmEkxSAAaY1k6OoKUiqvUg6cv5LJ86J7PR3fH9Hb7SVTI59Gci979EIaQ0Ddo8InlY58UMkjWmzixpfY2vYhuvYpsJKrCLtJpPtNWohcw2ka5h3OaWnzhA8WpZbTcwvBaioIEEMkl+MNOj1vNmjxosV1K1Onx5JfvRmWlkXm0bC5s1YWySDW2Ia42niLie3cPEOXUU6iZOK0g5rVp7F08/wCCxkxlnONfk/VmWQilqCDI4g8DJrBcbHtVXZnp4V6Wqv5LJc6MmE4BVCeEmlqABKwkmGQAAPaSSdHULISYVK9LUl/JZPnXQdFKw8wCAKDyvwCqfXVLmU07mulcQ5sTyCL7QQNYVbTueiw1amqMU5LLpREfu1Wd6VPkZPyqLMv+opdZeKGfLbBqh8WHhlPM4so2NcGxvdouAF2usNR5CmaOTC1aalUvJbZPnQrfu9V961PkZPypbM7OHpdZeKLEzOYZNDLUmaGWMFjLF7HMvYvvbSAvtCaJmaTqQlGOq088nuH7KHAoayIxTtuNrXDU5jv5mniPmPHdM1czaNadGWtEpvKPNzV05JjaaiLicwdmB/VHtv4N+pI4s3KOPpVNknZ9uXj8ifINElrgWuG1p1Ec4OsKDtW1XQKABAAgAQAIAkMEwSerfoU8bn67F2xjfCdsb6dwKmxXVrQpK83b18C+cjcm2UNOIgdJ7jpSP2aTrW1bgAAAPvJViVjzuJxDrz1nlzE8pOcEACABAAgAQAIAEACABAAgAQAIAEACABAAgAQAIAEACABAFKZ6O74/o7faSpJG9ozkXvfohDSGgW/mR7nqOmHs2qyORi6V48d3uyyExlggAQAIAEACABAAgAQAIAEACABAAgAQBgqqOOQWkjY8bnNDvSEDRlKOTsRxyUoe86byMf5VFkW/VVuu/FnyckqHvOm8lGPuRZB9VX678WefuhQd50/kmfgiyJ+qr9d+LPk5HUHedP5Nv4Isg+rr9d+J9xZJULTcUlPffwTDbmuNSLIh4qs85vxZMRxhoAaAANgAsB1BSUt3zPpBAIAEACABAAgAQAIAEACABAAgAQAIAEACABAAgAQAIAEACABAFKZ6O74/o7faSpJG9ozkXvfohDSGgW/mR7nqOmHs2qyORi6V48d3uyyExlggAQAIAEACABAAgAQAIAEACABAAgAQAIAEACABAAgAQAIAEACAB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xQTEhUUEhQVFRUXFyAZGBcYGBcXGRoZHhkcHBwbGhsaHCghGB8lHRcYJDEhJSksLi4uGB80ODMsNygwLisBCgoKDg0OGxAQGy4kICQsLCwsLywsLCwsLCwsLCwsLCwsLCwsLCwsLCwsLCwsLCwsLCwsLCwsLCwsLCwsLCwsLP/AABEIAIQBfgMBEQACEQEDEQH/xAAcAAACAgMBAQAAAAAAAAAAAAAABgUHAwQIAQL/xABSEAABAwIBBgYLDQcDAgcBAAABAAIDBBEFBgcSITFRE0FhcXOBIjI0VHKRk6GxsrMUFyMzNVN0gpLB0dLTFRZCUmKiwiU2QyaURIOjpMPh8CT/xAAaAQACAwEBAAAAAAAAAAAAAAAAAgEDBQQG/8QANxEAAgECAgQNBAIDAQEBAAAAAAECAxEEMQUSIXETMjNBUVJhgZGhscHRFBXh8CI0QnLxkkMj/9oADAMBAAIRAxEAPwC8UACABAAgAQAIAEACABACRnh+Tz0rPSUssjv0by/cyj1Wb4IA+4J3Mc17DZzHBzTuc03HnAUg0pKzyZ0zhNe2eGOZnayMDx1i9urYrTylSDhNxfMbaBAQBVeezFfiKYHfK8eNrP8APxBJI19F0+NUe759irEhrggCSyZ7spunj9cKVmVV+SlufodKq08sCABAAgAQAIAEACABAAgAQAIAEAV1nMyuqaOeJlO5ga6MuOkwO16RCWTsaeBwtOtBufMxO987EP54vJj8Uuszu+3UOh+I4Zs8rqmsnlZUOYWtj0hosDdekB6E0Xc4cdhadGCcOksZMZgIAEACABAAgAQAIAEACABAAgAQAIAEACABAAgAQAIAEAJGeH5PPSs9JSyyO/RvL9zKPVZvggAQBcuZnFuEpXwOPZQvu3wH3cP7tPzKyLMPSdLVqKa5/VfqLCTGaCAOcss8V91Vs8oN26WizwG9iLc9ifrKps9PhqXB0ox8d7IVQXggCSyZ7spunj9cKVmVV+SluZ0qrTywtZW5aU9CNF95JiLiJu229x2MHPrPECobsdWHwk621bF0lZ4lnQrpCeDMcDeINaHO63PuD1AJNZmtDR1GOd3+9nyRYy7xG9/dT/sxW8WhZF2W/RYfqevyTWFZ1auM/DNjnbx6uDf426v7VOsUVNG0pcVteZaGTGVFPXM0oXdkO3jdqe3nHGP6hcJk7mRXw06LtLx5ibUlBUdfnVqWSyMEMJDJHMBOnrDXEX28iTWNmGjKcop6z2pGuc7tT8xB/f8AmRrD/a6fWfkOmJ5wqWnjYZHaczmNc6KLsi0loNnEmzduwm/Ip1jgp4GpUbtsXSxSqs70xPwdNG0f1vc426g2yjWO2Oio88n4Gxhud43AqKbseN0T7kfUcNf2kaws9F7P4S8fn8Fi4JjUFXHwlPIHt2HiLTuc062nnTJ3MurRnSlqzVirc9ndMHQn1ylka+i+TlvK6SGmNGb7KWOgmkklY94dHogMDSb6QOvSI1at6aLscmMw8q8VGLS284+++5SfM1P2Yv1E2sjP+11esvP4D33KT5mp+zF+ojWQfa6vWXn8B77lJ8zU/Zi/URrIPtdXrLz+DJBnYoieyZUM5SxhH9ryfMjWQr0ZWWTT/dwyYPlXR1JAhnY5x/gPYP8AsusSpujlqYarT40fgmlJQCAECfOvSte5phqCWuLSQ2O1wSD/AMnIl1kaUdGVWk7rz+D499yk+ZqfsxfqI1kT9rq9ZefwNlJlFA6mjqnvEMcjdIcKWtPMddr8gKm5xSoTVR00rtdBHPzgYcDb3S3qbIR4w2yNZFqwNfq+h9R5e4ef/FMHhB7fWaEXRDwVdf4sZVJyggAQAIAEACABAAgAQAkZ4fk89Kz0lLLI79G8v3Mo9Vm+CABADXmwxXgMQjBNmzAxO16ru1sPPpho+sU0XtOTH09ei+lbfnyL8Vh5wgcusV9zUM8gNnaOgzw39iD1Xv1KG9h0YSlwlaMfHcjnUBVHpz1BAIAksme7Kbp4/XClZlVfkpbn6F6ZcZRihpXSCxkcdCJp2F5G08gAJPNbjVjdkefwuH4apq83PuOfamd0j3Pe4ue46TnHaSdpKqPSJKKssjGgk+Q8bwgmzPpBBt4TictNK2aF2i9p1biONrhxtPGPvUiVKcakXGWR0Xk9jDKunjnj1B41jja4anNPMQQrE7nma1J0puD5jnXGu6ajp5PaOVbPTUuTjuXoaagc8AQSeoIBAErkzj0lFUNmjJsNUjeJ7L62nl4weIqU7FVejGtDVfd2Mbc80ofPTOabtdBcHeC64TSOLRitCSfSV6kNIEACABAAgAQB5ZBI85G5xJqYtjqXOmg2XN3SRjeDteB/Kde7cWUrGficBCotaGx+T+C6qaobIxr2ODmOAc1w1gg6wQrDBlFxdnmcy4l8dL0r/XKqZ6uHEW5ehrqBjJPUPfoh7i4MbosBNw1o4mjiHMpIUUr25zGoJBAHU6uPIggAQAIAEACABAAgAQAkZ4fk89Kz0lLLI79G8v3Mo9Vm+bOHUTppBGzW4teQN+hG59uvQt1qRZzUI6z7PN2NUFQOfTHkEFps4G4O4jWD41JFk9jOlsAxIVNNFO3/AJGBx5D/ABDqcCOpWo8rWpunNwfMVvnrxW7oKYHYOFfzm7Wf5+ZJI1dF0tkqj3fPsVgkNU2aKidIJCNkcZkceQEC3OS4BSLKajbtdjWUDElkz3ZTdPH64UrMqr8lLcxmzvYqZa3ggexgYG2/reA5x8WgOoqZPacujqerS1un0X6xHSneP2ajJZlTI+edofHEQ1rTra6S1zpDjDRo6jqOkNyeKM7SGJlTioRzfp+S36nDopGcHJGxzLW0S0FtuaycxIzlF3T2lE5wsm20NTox34KRunGCbluuzm347arHcRuuq2rHosHiHWp3eazFhKdRZ2ZPFbPnpidRAlYOUWa/0s8RTxMrSlLZGp3fHuV7jXdM/TSe0clZpUuTjuXoaagcfMhs3hrIxPO90cRPYNaBpvsbF13Ahrb7NRvycbqJn4rH8FLUirvyQxYvmlhLCaaWRsgGoSEOYTuNmgt59dtxU6py09Jzv/NK3ZmVJPE5jnMeLOa4tcDtDgbEdRBSG0mmro+FADVlq68GG37yamkcmF49X/YVUp1jZm+yUjxB8zZHyMEYYRoaOvSLr30gf5UyVzjxmJlQUXFJ3vn3EnNgWCRvcyStqNJji1w0SbOBsRdsFjYg7FNkVKtjJJNQW396Tz9l4D37U/Zd+gi0SeExvUX73jJRZr6CWNkkctSWPaHNJLG3aRcGxiBGrep1UcktI1oycWldfvSa+JZoYyD7nqJGu4hKGuaeS7Q0jn18yjVGhpSV/wCcV3frK0xvBpqSUxTs0XDWDta4fzNPGP8A8bJWrGrSqwqx1oM0FBYWnmYx0kyUbzcAcJFyC9nt8bgQOVyeLMjSdHKqtz9itMS+Ol6V/rlKzVhxFuXoa6gYZcjsjJq8uLSI4mmzpCNLstR0WtuNI2I4wBfqTJXOXE4uFDPa+ge25oafjqJ7/wDlj/FNqmf91qdVefye+9DTd8VH/p/kRqh91qdVefyWMmMsEACABAAgAQAIAEACAEjPD8nnpWekpZZHfo3l+5lHqs3xlzbfKdL4T/YyJlmcuN/ry7vVGtltg/uStmiAsy+nH4DtYtyA6TfqqGrD4WrwtJS58nvX7cg1BeW/mWxXSglp3HXE7Tb4D9vicHH6wVkWYulKdpqa59nevwVtlbinumsnmvdrnkM8BvYttzhoPWUjzNTD0+DpRj2eZEqC4f8AAMI4PBK2ocOymADejY8DzvL+oNTpbDOrVdbFwgub1f4sICQ0SSyY7spunj9cKVmVV+SluZ95WTF9dVOO33RIOpry0eZoQww6tSiuxehFKC0kKDHKmFuhDPLG299Fji0XPHq49Q8Sm5XOjTm7yimbH711vfc/lHIuxPpaPUXgaWI4pNPomeV8ujfR03F1r2va++w8SLlkKcIcVWNRQOM+bOoLMSp9zi5h5QY3Ef3BviTRzOXHRvQl2WfmQmNd0z9NJ7Ryhl9Lk47l6GkSoLDpbJqEMpKdrdQELAPsBWrI8rWblUk30sklJUc8ZwRbEqq3zg9RpPnVcsz0uD5CG73YvpTpGnLT4jDfoTfSmZyYbj1f9hWSnWWNmcnEfu552MiY7xcIfuTxMzSavqLtfsVyXl3ZO2nWec6z50pqWS2I3sDoPdFTDDxSSNafBJ7L+26EV1Z8HBz6EdMMaAABqA1AK08oeoATs6mENnoXvt2cHwjTx2HbjmLbnnaNyWS2Hdo+q4VkuZ7PgolVnoBgzfVBZiNKQdr9E8zmub6SFKzObGRvQlu9yHxL46XpX+uUMvhxFuXoa6gY6CzbwhuG01htYXHnc4k+lWrI83jW3XlfpGVScoIAEACABAAgAQAIAEACABACRnh+Tz0rPSUssjv0by/cyj1Wb4y5tvlOl8J/sZEyzOXG/wBeXd6oes8+DacMdU0a4joP8Bx1Hqdb7ZTSRn6Mq2m6b5/VfgqBVm0SGCYxJSve+La+J8R5A8becEA9SlMrq0o1ElLmafgRwCgtM9FSulkZEwXfI4MbzuNh1a1IspKMXJ5IvPLSibBg8sLO1jhawcwLRrVjyPPYabniVJ87KGVR6Iksme7Kbp4/XClZlVfkpbn6EjnEojFiNQLanO4QcoeA4n7RcOpS8yvBT1qEfDwFxKdJMZMZOSV0jo4XxNe1ulaRzm3F7HR0Wm9ri/OFKVymvXjRSlJO3YMnvTVvzlN9uT9JNqnL9zo9D8F8h701b85Tfbk/SRqh9zo9D8F8njs1FaASZKUAayS+T9JGqH3Oj0PwXySuSmbmqgqoJ3yU5Yx2kdB7ySC0jVeMA7d6FEqxGPpTpygk7vd8ld413TUdPJ7RyVmlS5OO5ehpO2FBYjprAu5oOiZ6gViyPJ1eO97N5SIc+5yR/qdV4TPZMVcsz0uC/rw7/Vi0lOkacs/iMN+hN9KZnJhuPV/2FZKdY+5roy6HEmjWTTAAcpbKAmjzmdj3aVN9vwILTqUGkyYyRrmwVtPK/U1sg0juDgWk9WlfqQsyjEwc6Uoro/J0grTy4IAVM52Jthw+UE9lMOCYN5d23ibpHq5VEsjswFNzrp9G3wKDVR6InsgoC/EaVo+c0uprS8+qmWZz4t2oTfZ+CJxL46XpX+uVDLocRbl6GuoGOhc3vybS9EPvVqPNYzl57xiUnMCABAGOonaxpe9zWtaLlziAAN5J1BBKTbshBxzOtTxktpo3TkfxE8HH1Egl3ULHelcjSpaMqS2zdvNihWZ0q557Dgoh/SzSPjeTfxJdZnZHRtFZ3feR/vg4l30fJwfpqLst+hw/V838h74OJd9HyUH6aLsPocP1fN/Ie+DiXfR8lB+mi7D6HD9XzfyHvg4l30fJQfpouw+hw/V838h74OJd9HyUH6aLsPocP1fN/I05RYjLUYBFLM/TkdL2TrNbe0r2jU0AbAOJNzHJRpxp41xirK3sVgkNUZc23ynS+E/2MiZZnLjf68u71Re+LUDaiGSF/ayMLTyXG0co29SsZ56nNwkpLmOaKumdE98bxZ7HFjhytNj5wqj1UZKSUlkzEoJBAD5mewfhat07h2MDbjdwj7tHibpnrCaKM/SVXVpai5/RFjZyD/ptT4A9dqd5GXguXjvOfVUekJLJnuym6eP1wpWZVX5KW5+hZeeTAC+NlWwXMQ0JLfNk3DvquJ6nk8SeSMvRle0nTfPlv/JUSrNkz0NZJDI2WJxY9hu1w2j8RvB1FSLOEZxcZK6LKwnO6Q0Cpp9Ij+OJwF/qO2faTKRl1NF7f4S8flfBt1md6EN+CppXO/rcxg8bS4+bxKdYSOipX/lJd138CDlTllVVoLZXhsfzUd2s+tru/rNuQJW7mjh8JSou8Vt6WdBUHxUfgN9AVh5uXGZzXjXdM/TSe0cqmeppcnHcvQ0nbCgsR01gXc0HRM9QKxZHk6vHe9m8pEKAznfKdTzs9jGq5ZnpMD/Xj3+rFdKdQ05afEYb9Cb6UzOTDcer/sKyU6yzMx4+Eq/Aj9MieJlaV4sO/wBhLyuwU0lXLDbsQdKPljcSW25tbedpStWO/D1eFpqXjv8A3aQ6guLAyPzlvpmCGpa6aNosx7SOEaBsab2DwN9wefidSM7E6PVR60HZ+X4GKvzuU4b8DDM91tWlosbflNyfEFOscsNF1G/5NLzKxyix+atl4Sd17amtGprG7mj0k6zYbhZG7mtRoQox1Y/9ItQWlk5l8GLpZKpw7FjeDZyudYuI5mgD65TxRl6TqpRVNc+1lfYl8dL0r/XKVmlDiLcvQ11Ax0Lm9+TaXoh96tR5rGcvPeMSk5gQBq4piEdPE+aV2ixguT9wHGSdQHGSgenCU5KMc2UHlhlbNXSHSJZCD2EQOobnO/mdy8XFy1N3PRYbCxoLZnzv95heUHSCABBJ5dSAXQAXQAXQBYtef+m4Om/+eRNzGZH++93siurpTTGXNsf9TpfCf7GRSszlxv8AXl3eqOg1YeaKVzw4PwVW2do7GduvpGAA+Nuj4nJJI3tG1danqPNejEG6U0Q0kBYv3Nlg/uegjuLPl+Ff9YDRHUwN67qyK2HnMdV4Ss7ZLZ+95lzk/JtT4I9dqJZC4Ll4nPt1WelJPJg//wBlN08frhCzKq/JS3M6TkYHAhwBBFiDrBB2gq08qnYpXLjN5JTF0tK10kG0tF3Pi5LbXt5do496RxN7C4+NT+NTZLyfwIYKQ0T1BAIA2sMwqapfwdPG6Rx3DU2/G52xo5SVKQs6sKa1puyOmKWMtY1p2hoB6grTyknd3KuqcpcEL3F1ES7SOkeBYbm+s309etJdGvHD4yytPzZ8NyiwMkD3CdZt8TH+dF0TwGN6/my14ow0BrQAALADYANQATmO3faz6QQUDnP+U6j6nsWKuWZ6PA/149/qxWSnWNOWnxGG/Qm+lMzkw3Hq/wCwrJTrLMzHfG1fgR+mRPEytK8WHf7Dll9kk2vhGjZs8dzG47DvY7+k6tfEde8GZK5xYPFOhLbk8/koespHxPdHKxzHtNnNcLEfiNxGo8SQ9DGSktaLujCoJBAAgCayWyYnrpNCIWYO3lI7Bg/yduaPMNalK5RXxEKMbyz6DoDB8LjpoWQwizGCw3k8ZJ4yTck8qtSsebqVJVJOUs2c24l8dL0r/XKqZ6mHEW5ehrqBjoXN78m0vRD71ajzWM5ee8YlJzAgCoM8uOl8rKRp7GMB8nK8jsQfBbr+uNySTNrRlG0XUfPsW4rdIahu4NhMtVKIoG6Tzr3ADjc48QG/71KVxKlWNOOtJ7C18CzU07ADVPdM/ja0mOMc1uydzk9QTqJj1dJ1JcRWXixrpclaKPtKWAcpjaT4yCVNkccsTWlnJ+Jn/YNL3tB5KP8ABFkJw1TrPxYfsGl72g8lH+CLIOGqdZ+LD9g0ve0Hko/wRZBw1TrPxYfsGl72g8lH+CLIOGqdZ+LNbHKmjpYG+6Wxsg09EN4LSZpG7u0a022ON7Idh6UatWf8M94u/vRgm6D/ALV/6Si8Tq+mxnb/AOvySGC43hUj3Op+Aa6Jpe5/A8FoN7UnTcxoHbW28ZUqxVVo4mKSnfbszvfuuE2cfDmm3D35WxyuHjDbHqRdAtH4hq+r5olKDEKOvZeMxVDWkEhzQS0kG12vF2ki/FvRsZVOnVoPbdGZ+CUgBJp6cAayTFGAPMiyF4ar1n4sVsSylwaIluhBId0UDZB9oN0fOoujrhh8XLbtW92MlNnRoCQCZYxvdGbf2EnzI1kQ9G110PvGX9pU01O+XTjlgDS551PbZoubjXststdScvB1ITUbNPwFX96cE3Qf9q/9JReJ2fTYzt/9fkzUWUmDukY2IQ8I5wDLUzwdIkBtjwerXbWi6Flh8Wotyvb/AG/JLY/llS0cgiqHua8tDwAx7uxJIGto3tKluxTRwlWrHWgtm9Eb752H/OSeSk/Ko1kW/bq/QvFGvPS4PiETqh3BtGlZ0lzA/St/FsubEbbo2MZSxVCSgr7sxMrcGwRrrCvn+q3hB9oRWKiyO+FXGNcmvT3JvJ7J3BHuGjUcM7ibLJwZJ8CzCebWhJHPWr4xLbGy7Ffz2llUFDHCwMhjZGwbGsaGjnsPSnMqc5Td5O7NhApy7V/GP8N3rFVHrY8Vbj5g7ZvhD0oCWTOnquqZE0vle1jRtc4hoHWVaeUjFydoq4sVOcjD2O0eGLuVkcjh1ENsepRrI646PxDV9XzRBT4XhWKVDpRVv4V9hwYc2M6mgdi2SO51DiuosmdCqYrDQ1XHYufPzTNz3pqP5yp+3H+mjVRX9zq9C8/k+8oMkMPIgjqKkxcDEI4wZYmEsB2nSbrN+MIaRFHFV7ylCN7u72MiP3Jwfv7/ANxT/lUWRf8AWYrqeTGbIjAqKmdKaOo4YuDQ8cJHJogF2j2gFr3O3cmSRyYqtWqJcJG2dtjXqNik4yJygybp6xoFRGHEdq8di9vM4a7cmxQ1cuo4ipSd4MrjGc2MMR1V8cTd04Zf7Qe0H7KVxRqUtIyl/wDO+7/jI6lzfwvIAxSkJPE3RceocKLo1UWyx0lt4KX73DhhOaqkjIdM+Sc7bE6DPE3Wes2U6qOGppOrLZFJeo8UlKyJgZGxrGN1BrQGgcwCY4JScndu7MpNtqBSs6jNXC57ne63DScXW0WarknfypdU1Y6Smklqep8DNLD3477LPxRqk/dJ9T1LAwDDBTU8UAcXiNuiHEWJ6kyM2tU4Sbm+ckEFYIA5pykrDNV1Eh/ilfbwQ4hv9oAVTPVUI6lOMexEaSoLS/c2+T4paNhI+FmAkkPHr1tbzNBtz3PGrUjzmNr8LVdslsX72jWpOMQs8VZJFSwmKR8ZM4BLHuYSODkNiWkargeJLI0dGwjKo9ZX2c+9FS/t2q76qfLy/mSXNngafVXgg/btV31U+Xl/Mi4cDT6q8EH7dqu+qny8v5kXDgafVXgg/btV31U+Xl/Mi4cDT6q8EOeOzvfk/Sukc57jUG7nOLnGzpwLkm51AJnkcNKKjjZJK2z4K8SGkehxsRc2O0cRtsvvQB4gCxM1eLx0kFdNKbNbwWoWu53wlmtvtJKeJm4+lKrOEI9vsLOVOVtRXOPCu0Y79jC0nQA4tL+d3KeoBQ3c6qGFp0V/HPp5/wAEClOgEAZqarfGHiN7miRpY8A2DmkWIcOMKSJRUrXWW1GFQSSWTPdlN08frhSsyqvyUtz9Bqz0d3x/R2+0lTSOTRnIve/RCGkNA8sgm56gg8IQSM+SuW9TREAOMsPHE8mwH9BPac2zkTJ2OTEYOnW25Pp+ekvPBcVjqoWTQuuxw6weNrhxEHUQrEzz9WlKnJxlmc2V3xsnhu9Yqo9RDircjE11iDuN1Axu4zjE1VJwlRI57uK/at5Gt2NHMpuJSpQpK0FY0VA54QgksfNzl3IyRlNVPL43kNjkcbuY46g0k63NJ1a9YJ3bHizLxuCi4upBWazXSeZ7e6oOhPrlEg0Xyct5XNkpqFmZj/jarwI/WemiZWleLDe/YsfKTKCGiiMsx5GtFi57tzR9+wJm7GXQoTrS1Y/8KZyizg1dUSGvMEfEyMkG39Umpzuqw5Ejkzco4GlTzV32/Apu1kk6ydpOsnnKg7ew8cFAIvWsyrioMOpXOGnI6BgjjBsXWjbck/wtGq55QrL2R56OGlXrSSyu7vvKvxnLquqCbzOjaf4IrxgdY7I9ZS3Zr0sHRp5K+/b+Bdllc43c5zjvcST51B0pJZGMsG4KCbs9DRuQFy/Mj8QZBhNK997cG1oAF3Oc51mtaONxJAAVt9h5zEwc8TNLpZ7Hla/S1wxGxcDHHOJJxo30gI+DDXubY3ax5PYm11FweGVtjferLxv6pDNS1LZGNkjcHMe0Oa4bCCLgpjklFxdnmcvyNIJB2g2PPxqk9asthjfsPMpJWZ1LARot0dlhbmtqVp5F5mRBBXee3uSD6QPZSJZGnovlJbvdFOKs2wQAIAEAP+K/7dpPpB9edO8jOh/elu9kICQ0SayTyckrp+CYQ0AaT3kXDW3ts4yeIc+5SlcoxFeNGGs+4tODNVQhoDuGeeNxktfqaAAn1UZD0nWvssu4rfL6ggpql1NTaYYwNL9JxdeQgkbdzHD7RSyNTCTnUp8JPN5bv+i0lOomslMm5a6bg4rNa0XkkIuGN4tXGTY2HHY7LXUpXKMRiI0I60u5dJbNHmwoGNs9kkruNzpHtPiYWgeJPqox5aRrt7Gl3L3IHKjNZG2N0lJIWloLjHIdJpAFzoutcHnv1KHE6KGkpNqNRd6KpBSGwSeTPdlN08frhSsymvyUtzGrPR3fH9Hb7SVNI5NGci979EIaQ0BpyGyMfiDnOL+DhjIDnWu4uIvotHNtJ2XGo67Mlc5MVi1QSVrtj5NmkpC2zZZ2u/mJYR1jQHmsm1UZy0pVvtS8/krfKzJWagkDZLOY7tJWghruQj+F3J4iUjVjUw+JhXV4586IJQdBYeZnFyypfTE9hK3TaNz2bbc7b38AJ4szdJ0k6anzrZ3P98xCrvjZOkd6xSmhDircjCoGGjJ3IKrq4xKwMjjPaukcRpDe0NBJHKbX4kyi2clbG0qT1XtfYfWP5v6ylYZHNZJG3W50TiS0b3Nc0G3NeyHFoKOOpVXqrY+0VUp1njju2oJQ+Z2Jy99G86y6lDj1m/3p5Gdo5WU12iIkNAsnMm8NkqyTYCNhJ3AF908TL0orxhvfsJ+VuPural8xJ0O1ib/LHfVq3naeU8gSt3O7D0FRpqPPz7yGUFxPYJkdWVQDooSGHY95DGnlF9bhytBUpM56uLo0tknt6FtGGPNLWEdlLTt+tIf8Am1Wcz0pSWSfl8i9lvK/3UYnm/ueOOAW2dhG3StzvLj1qGdOFS4PWX+Tb8WQKU6CcwPJGrq26cEV2axpuc1rSRqIFzc69wtqUpNlFXFUqTtJ7ST97TEPmmeUZ+KnVZT9wodL8A97TEPmmeUZ+KNVh9wodL8CxIsNlp6Gh4RhLqSRr5WNGmdHQkjcWhvbaIk09Wvsd6ZmY6kalapb/LLm50/axo0UrIuCnkn4WH3RO9sTZInaLnySmJ8bWdlLpNeRoXcbyN1CxtF+csmnK8ErO0Vez5krp9FrZ7NiGzJWkdFSxNkaGOsXFg2M03F+h9XS0epMsjjryUqja/7bZfvKFyuoeBramPdK4ji7Fx02+ZwVbzPRYeevSjLs9NhEKC4v3NrjQqaGMX+EhAieOPsRZrvrNsb777lansPO46jwdZ9D2oalJxmpiOGQztDZ4mStBuA9ocAbEXseOxPjUNXHhUnB3i7biP8A3PoO86fyTPwRZFv1dfrvxZhrMmcOijfI+kpg1jS5x4NmoAXPFyIsiY4nESaipvb2s57kfck2AuSbDUBc3sOZVnpUrbD5UAWDif8At2l6c+0m8Sd5GbD+9Ld7Ir5IaRaGY0dlWc0XplTxMrSuUO/2LXTmMc6ZdOJxCqJ+dI8QAHmAVbzPTYTkIbiDSnQXhmgpGsw9rx20sj3O52uLAPEweNWRyMDSUm69uhL5HdMcBqYv8RN0bvVKGPT4y3nMMewcyqPWPMlMme7Kbp4/XCFmU1+SluY1Z6O74/o7faSppHJozkXvfohDSGgW/mR7nqOmHs2qyORi6V48d3uyyExli3nEoGzYfUBw1sYZWnc5g0h5gRzEqHkdWCm4V4253bxOfFUekGPNySMTpbfzO8XBPv5rpo5nNjf68+71RB4h8dL0j/WKhl8OKty9Dyig4SSOM6tN7WX3aTgPvQTKWrFvoTZ09FGGtDWgBrQAANgA1ABWnk27u7Poi+1BBzZlPSNhrKiNgsxkrg0bhfUByC9upVPM9TQm50oyediMUFw4ZwTePDie8megJmcOD41T/ZielO0askakx0eKOG0wRt1f1vcz/JMsjkxMdarSXa/KzFVKdY25scDZVVtpQHRxMMhadjjcBoI4xck/VsdqaKuzjx1Z0qX8c3sL6AVh50EAUNnTw4xYhI4jsZgJGn6oa4c+k3zhVyzPRYCopUEujZ7iilOwlMIyiqqYEU8742k30dTm336LgQDygKblVShSqceNyXhzj4i065w7kdHHb+1oPnU6zKHgMO/8fNjPgGdo3DayIAH/AJIr6uUsJJI5j1KVI5a2jNl6b7n8lo01Q2RjXscHMcLtcDcEHYQU5kSi4uzPhlHGHaYjYHna4NAd47XQTrSta5nQKVPnnwMh0dWwaiBHJyHWWOPPrbfwUklzmxoytsdN717lYJDWJfJfKGWimEsWsHU9hNmvbuO4jaDxcxIMp2Ka9CNaGrLu7C8snMr6WsaOCkDX8cTyGyA838XO24Vidzz9bC1KL/ktnTzE8pOcjMVyhpqYfDzxsP8AKXAuPM0dkeoKLltOhUqcWLZUeXuXprBwMAcynvdxOp0hB1XH8LdhttOq9tiRyubWEwSo/wAp7Zen5EdKd4IAsHE/9u0vTn2kyd5GbD+9Ld7Ir5IaRaOY3tqzmi9MqsiZWlcod/sWsmMYoHObRGLEpt0mjIOZzQD/AHNcq5Zno8DPWoR7NgrJTrLIzT5WRwaVLO4Ma92lE86mhxsCwniva4O8kcYTxZmaQwsp/wD6R5s/kt9OYhCZW41BTU8nDSBpcxzWt2ucSCAGtGs8+wcahsvw9GdSa1Uc5NGoKs9Q8yTyZ7spunj9cIWZTX5KW5+g1Z6O74/o7faSppHJozkXvfohDSGgW1mRqG8FUR6Q0+ED9G+vR0GjStuuLKyJjaVi9aL5re5ZqYyhBzsZSsip3UrHAzTCzgP4Iz2xO7SGoDlJ4ksmaOj8O5TVR5L1KWVZujnmkozJiLXW1RRveTuJGgPXPiKaOZw6Rnq0Gulpe/sKeIfHS9I/1ioZ2Q4q3L0MmDd0QdNH7RqFmRU4ktz9DpxWnlAQBzllt8oVXTO9KqeZ6fC8jHcQqgvG7L0/BYb9BZ6AmZx4TjVf9mKKU7BsyNpDLSYm1us8AxwHgOc//FMsjjxUlGpSb6X52FNKdg25sMZbTVzeEOiyVhiJOwElpaT1tt9ZNF7Tjx9J1KOzNbS+lYedBAEJlXk1FXRcHL2Lm645AOyYT6QdVxx2G4EQ1cvw+IlRlePeukpvG8ga2nJ+CMzOJ8QL/GztgeojlKRxZu0sbRqc9n2/OQtyU72mzmOadxaQfEQoOlSTyZ8ujIFyCBvsbeNBN0fKgC2cyuLOcyamcbhlpI+QOJDwOTSsed5TxMfSlJJxqLn2PuLOTmSCANbEaFk8T4pW6THtLXDkPoPKgaE3CSlHNHP+V+S0tDLovu6Jx+Dl4nDcdzwNo6xqVTVj0mGxMa8brPnX7zECoOg8IvtUk3Mvuh9tHTfa1raTrW3Wva3IgXVV72MQaBsQNc9UEAgAQBYeIt/6cp+SY+1lH3p/8TNh/elu9kV4kNItHMb21ZzRemVWRMrSuUO/2LWTGMIedfJl1TAJ4m3lhBu0bXxnW4DeW9sB4QGspZI0dH4hU56ksn6lJgqs3j0oAkKXHqqNuhHUzsbxNbI8Acwvq6lNyqVGnJ3cV4GjLK5zi57nOcdrnEuJ5ydZQWJJKyPlQBJZM92U3Tx+uFKzKq/JS3Mas9Hd8f0dvtJU0jk0ZyL3v0QhpDQMtJVPieHxvcx7djmkgjrCkiUVJWkronpMu8Qc3RNU+28NjDvtBt/Op1mc6wVBO+r6/IuveSSXEkk3JJJJO8k6yUp0rZsR8koJLyzV5OGlpjJI0tlns4gixawdo0jaDrJI/qtxKyKsef0hiFUqascl685SuIfHS9I/1ikZuw4q3L0MmDd0QdNH7RqFmRU4ktz9DpxWnlAQBzllt8oVXTO9KqeZ6fC8jHcQqgvGrLf4nDfoTUzOTC8er/sKqU6yysyLQZasHWDHHcdb08TL0rxYb37Cllpk86iqXR2+Ddd0Tt7L7Oduw9R40rVjswtdVqalz8+/8kEoOkZ8Dy9raVoYyRsjBsbKC+w3Agh1uS9gmUmclXBUaju1Z9hN++3VfM0/ik/Mp1mc/wBrp9L8g99uq+Zp/FJ+dGsw+10+l+Qe+3VfM0/ik/OjWYfa6fS/I8Odqq+Zp/FJ+ZGsw+10+s/I0cbzkVNTA+B0cDWyDRcQHE25LusDyqHIspaPp05qab2CYlO4sfMjCTUVD/4WxNaedziR6hTxMvSj/hFdrLgTmKCABAGvX0Mc0bo5mNex21rhcf8A0eVA0Jyg9aLsyssfzSm5dRyi178HLfVyNeBfxjrSOJrUdKc1Rd6+BJxDI6uh7ellI3sHCD+y9utLZnfDFUZ5SXfs9SLfQyg2MUoO4seD4iEFuvHpXijdo8mayU2jpZzyljmD7T7DzosxJYilHOS8b+g5YBmomeQ6seIm/wAkZDnnkLu1b1aXUmUThraTitlNX35fvgL2WWTj4q2aOnp5TC3R0NGOR4twbL9lY37K9zfbdQ1tOnDV1OknOSvtvtXSyG/Y9R3vP5GT8qixfwtPrLxRYNXhszsn4I2wyukEpJYGO0wOFkNy217WI8YTcxmxqQWNlJtWtnfsQi/u1Wd6VPkZPypbM0PqKXWXiix8zeGTQuquGhki0hFo6bHMvbhb20gL2uPGE8TM0nUhNQ1Wnnl3FmJjJBAFf5Y5tI6hxlpS2GU63MI+Ded+rWwneLjk40riaWG0hKmtWptXmvkrHE8k62A2kppbfzMaZG+Nl7ddklmatPE0Z5SXfs9SPiw+Zxs2GVx3NjefQEWLXOCza8US8eRNcYny+5nhrBeztTyOPRZ2xtttYcl9imzKXjKGso63x4kZ+x6jvefyMn5VFi3hafWXiiRycwqcVdOTBOAJmEkxSAAaY1k6OoKUiqvUg6cv5LJ86J7PR3fH9Hb7SVTI59Gci979EIaQ0Ddo8InlY58UMkjWmzixpfY2vYhuvYpsJKrCLtJpPtNWohcw2ka5h3OaWnzhA8WpZbTcwvBaioIEEMkl+MNOj1vNmjxosV1K1Onx5JfvRmWlkXm0bC5s1YWySDW2Ia42niLie3cPEOXUU6iZOK0g5rVp7F08/wCCxkxlnONfk/VmWQilqCDI4g8DJrBcbHtVXZnp4V6Wqv5LJc6MmE4BVCeEmlqABKwkmGQAAPaSSdHULISYVK9LUl/JZPnXQdFKw8wCAKDyvwCqfXVLmU07mulcQ5sTyCL7QQNYVbTueiw1amqMU5LLpREfu1Wd6VPkZPyqLMv+opdZeKGfLbBqh8WHhlPM4so2NcGxvdouAF2usNR5CmaOTC1aalUvJbZPnQrfu9V961PkZPypbM7OHpdZeKLEzOYZNDLUmaGWMFjLF7HMvYvvbSAvtCaJmaTqQlGOq088nuH7KHAoayIxTtuNrXDU5jv5mniPmPHdM1czaNadGWtEpvKPNzV05JjaaiLicwdmB/VHtv4N+pI4s3KOPpVNknZ9uXj8ifINElrgWuG1p1Ec4OsKDtW1XQKABAAgAQAIAkMEwSerfoU8bn67F2xjfCdsb6dwKmxXVrQpK83b18C+cjcm2UNOIgdJ7jpSP2aTrW1bgAAAPvJViVjzuJxDrz1nlzE8pOcEACABAAgAQAIAEACABAAgAQAIAEACABAAgAQAIAEACABAFKZ6O74/o7faSpJG9ozkXvfohDSGgW/mR7nqOmHs2qyORi6V48d3uyyExlggAQAIAEACABAAgAQAIAEACABAAgAQBgqqOOQWkjY8bnNDvSEDRlKOTsRxyUoe86byMf5VFkW/VVuu/FnyckqHvOm8lGPuRZB9VX678WefuhQd50/kmfgiyJ+qr9d+LPk5HUHedP5Nv4Isg+rr9d+J9xZJULTcUlPffwTDbmuNSLIh4qs85vxZMRxhoAaAANgAsB1BSUt3zPpBAIAEACABAAgAQAIAEACABAAgAQAIAEACABAAgAQAIAEACABAFKZ6O74/o7faSpJG9ozkXvfohDSGgW/mR7nqOmHs2qyORi6V48d3uyyExlggAQAIAEACABAAgAQAIAEACABAAgAQAIAEACABAAgAQAIAEACAB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xQTEhUUEhQVFRUXFyAZGBcYGBcXGRoZHhkcHBwbGhsaHCghGB8lHRcYJDEhJSksLi4uGB80ODMsNygwLisBCgoKDg0OGxAQGy4kICQsLCwsLywsLCwsLCwsLCwsLCwsLCwsLCwsLCwsLCwsLCwsLCwsLCwsLCwsLCwsLCwsLP/AABEIAIQBfgMBEQACEQEDEQH/xAAcAAACAgMBAQAAAAAAAAAAAAAABgUHAwQIAQL/xABSEAABAwIBBgYLDQcDAgcBAAABAAIDBBEFBgcSITFRE0FhcXOBIjI0VHKRk6GxsrMUFyMzNVN0gpLB0dLTFRZCUmKiwiU2QyaURIOjpMPh8CT/xAAaAQACAwEBAAAAAAAAAAAAAAAAAgEDBQQG/8QANxEAAgECAgQNBAIDAQEBAAAAAAECAxEEMQUSIXETMjNBUVJhgZGhscHRFBXh8CI0QnLxkkMj/9oADAMBAAIRAxEAPwC8UACABAAgAQAIAEACABACRnh+Tz0rPSUssjv0by/cyj1Wb4IA+4J3Mc17DZzHBzTuc03HnAUg0pKzyZ0zhNe2eGOZnayMDx1i9urYrTylSDhNxfMbaBAQBVeezFfiKYHfK8eNrP8APxBJI19F0+NUe759irEhrggCSyZ7spunj9cKVmVV+SlufodKq08sCABAAgAQAIAEACABAAgAQAIAEAV1nMyuqaOeJlO5ga6MuOkwO16RCWTsaeBwtOtBufMxO987EP54vJj8Uuszu+3UOh+I4Zs8rqmsnlZUOYWtj0hosDdekB6E0Xc4cdhadGCcOksZMZgIAEACABAAgAQAIAEACABAAgAQAIAEACABAAgAQAIAEAJGeH5PPSs9JSyyO/RvL9zKPVZvggAQBcuZnFuEpXwOPZQvu3wH3cP7tPzKyLMPSdLVqKa5/VfqLCTGaCAOcss8V91Vs8oN26WizwG9iLc9ifrKps9PhqXB0ox8d7IVQXggCSyZ7spunj9cKVmVV+SluZ0qrTywtZW5aU9CNF95JiLiJu229x2MHPrPECobsdWHwk621bF0lZ4lnQrpCeDMcDeINaHO63PuD1AJNZmtDR1GOd3+9nyRYy7xG9/dT/sxW8WhZF2W/RYfqevyTWFZ1auM/DNjnbx6uDf426v7VOsUVNG0pcVteZaGTGVFPXM0oXdkO3jdqe3nHGP6hcJk7mRXw06LtLx5ibUlBUdfnVqWSyMEMJDJHMBOnrDXEX28iTWNmGjKcop6z2pGuc7tT8xB/f8AmRrD/a6fWfkOmJ5wqWnjYZHaczmNc6KLsi0loNnEmzduwm/Ip1jgp4GpUbtsXSxSqs70xPwdNG0f1vc426g2yjWO2Oio88n4Gxhud43AqKbseN0T7kfUcNf2kaws9F7P4S8fn8Fi4JjUFXHwlPIHt2HiLTuc062nnTJ3MurRnSlqzVirc9ndMHQn1ylka+i+TlvK6SGmNGb7KWOgmkklY94dHogMDSb6QOvSI1at6aLscmMw8q8VGLS284+++5SfM1P2Yv1E2sjP+11esvP4D33KT5mp+zF+ojWQfa6vWXn8B77lJ8zU/Zi/URrIPtdXrLz+DJBnYoieyZUM5SxhH9ryfMjWQr0ZWWTT/dwyYPlXR1JAhnY5x/gPYP8AsusSpujlqYarT40fgmlJQCAECfOvSte5phqCWuLSQ2O1wSD/AMnIl1kaUdGVWk7rz+D499yk+ZqfsxfqI1kT9rq9ZefwNlJlFA6mjqnvEMcjdIcKWtPMddr8gKm5xSoTVR00rtdBHPzgYcDb3S3qbIR4w2yNZFqwNfq+h9R5e4ef/FMHhB7fWaEXRDwVdf4sZVJyggAQAIAEACABAAgAQAkZ4fk89Kz0lLLI79G8v3Mo9Vm+CABADXmwxXgMQjBNmzAxO16ru1sPPpho+sU0XtOTH09ei+lbfnyL8Vh5wgcusV9zUM8gNnaOgzw39iD1Xv1KG9h0YSlwlaMfHcjnUBVHpz1BAIAksme7Kbp4/XClZlVfkpbn6F6ZcZRihpXSCxkcdCJp2F5G08gAJPNbjVjdkefwuH4apq83PuOfamd0j3Pe4ue46TnHaSdpKqPSJKKssjGgk+Q8bwgmzPpBBt4TictNK2aF2i9p1biONrhxtPGPvUiVKcakXGWR0Xk9jDKunjnj1B41jja4anNPMQQrE7nma1J0puD5jnXGu6ajp5PaOVbPTUuTjuXoaagc8AQSeoIBAErkzj0lFUNmjJsNUjeJ7L62nl4weIqU7FVejGtDVfd2Mbc80ofPTOabtdBcHeC64TSOLRitCSfSV6kNIEACABAAgAQB5ZBI85G5xJqYtjqXOmg2XN3SRjeDteB/Kde7cWUrGficBCotaGx+T+C6qaobIxr2ODmOAc1w1gg6wQrDBlFxdnmcy4l8dL0r/XKqZ6uHEW5ehrqBjJPUPfoh7i4MbosBNw1o4mjiHMpIUUr25zGoJBAHU6uPIggAQAIAEACABAAgAQAkZ4fk89Kz0lLLI79G8v3Mo9Vm+bOHUTppBGzW4teQN+hG59uvQt1qRZzUI6z7PN2NUFQOfTHkEFps4G4O4jWD41JFk9jOlsAxIVNNFO3/AJGBx5D/ABDqcCOpWo8rWpunNwfMVvnrxW7oKYHYOFfzm7Wf5+ZJI1dF0tkqj3fPsVgkNU2aKidIJCNkcZkceQEC3OS4BSLKajbtdjWUDElkz3ZTdPH64UrMqr8lLcxmzvYqZa3ggexgYG2/reA5x8WgOoqZPacujqerS1un0X6xHSneP2ajJZlTI+edofHEQ1rTra6S1zpDjDRo6jqOkNyeKM7SGJlTioRzfp+S36nDopGcHJGxzLW0S0FtuaycxIzlF3T2lE5wsm20NTox34KRunGCbluuzm347arHcRuuq2rHosHiHWp3eazFhKdRZ2ZPFbPnpidRAlYOUWa/0s8RTxMrSlLZGp3fHuV7jXdM/TSe0clZpUuTjuXoaagcfMhs3hrIxPO90cRPYNaBpvsbF13Ahrb7NRvycbqJn4rH8FLUirvyQxYvmlhLCaaWRsgGoSEOYTuNmgt59dtxU6py09Jzv/NK3ZmVJPE5jnMeLOa4tcDtDgbEdRBSG0mmro+FADVlq68GG37yamkcmF49X/YVUp1jZm+yUjxB8zZHyMEYYRoaOvSLr30gf5UyVzjxmJlQUXFJ3vn3EnNgWCRvcyStqNJji1w0SbOBsRdsFjYg7FNkVKtjJJNQW396Tz9l4D37U/Zd+gi0SeExvUX73jJRZr6CWNkkctSWPaHNJLG3aRcGxiBGrep1UcktI1oycWldfvSa+JZoYyD7nqJGu4hKGuaeS7Q0jn18yjVGhpSV/wCcV3frK0xvBpqSUxTs0XDWDta4fzNPGP8A8bJWrGrSqwqx1oM0FBYWnmYx0kyUbzcAcJFyC9nt8bgQOVyeLMjSdHKqtz9itMS+Ol6V/rlKzVhxFuXoa6gYZcjsjJq8uLSI4mmzpCNLstR0WtuNI2I4wBfqTJXOXE4uFDPa+ge25oafjqJ7/wDlj/FNqmf91qdVefye+9DTd8VH/p/kRqh91qdVefyWMmMsEACABAAgAQAIAEACAEjPD8nnpWekpZZHfo3l+5lHqs3xlzbfKdL4T/YyJlmcuN/ry7vVGtltg/uStmiAsy+nH4DtYtyA6TfqqGrD4WrwtJS58nvX7cg1BeW/mWxXSglp3HXE7Tb4D9vicHH6wVkWYulKdpqa59nevwVtlbinumsnmvdrnkM8BvYttzhoPWUjzNTD0+DpRj2eZEqC4f8AAMI4PBK2ocOymADejY8DzvL+oNTpbDOrVdbFwgub1f4sICQ0SSyY7spunj9cKVmVV+SluZ95WTF9dVOO33RIOpry0eZoQww6tSiuxehFKC0kKDHKmFuhDPLG299Fji0XPHq49Q8Sm5XOjTm7yimbH711vfc/lHIuxPpaPUXgaWI4pNPomeV8ujfR03F1r2va++w8SLlkKcIcVWNRQOM+bOoLMSp9zi5h5QY3Ef3BviTRzOXHRvQl2WfmQmNd0z9NJ7Ryhl9Lk47l6GkSoLDpbJqEMpKdrdQELAPsBWrI8rWblUk30sklJUc8ZwRbEqq3zg9RpPnVcsz0uD5CG73YvpTpGnLT4jDfoTfSmZyYbj1f9hWSnWWNmcnEfu552MiY7xcIfuTxMzSavqLtfsVyXl3ZO2nWec6z50pqWS2I3sDoPdFTDDxSSNafBJ7L+26EV1Z8HBz6EdMMaAABqA1AK08oeoATs6mENnoXvt2cHwjTx2HbjmLbnnaNyWS2Hdo+q4VkuZ7PgolVnoBgzfVBZiNKQdr9E8zmub6SFKzObGRvQlu9yHxL46XpX+uUMvhxFuXoa6gY6CzbwhuG01htYXHnc4k+lWrI83jW3XlfpGVScoIAEACABAAgAQAIAEACABACRnh+Tz0rPSUssjv0by/cyj1Wb4y5tvlOl8J/sZEyzOXG/wBeXd6oes8+DacMdU0a4joP8Bx1Hqdb7ZTSRn6Mq2m6b5/VfgqBVm0SGCYxJSve+La+J8R5A8becEA9SlMrq0o1ElLmafgRwCgtM9FSulkZEwXfI4MbzuNh1a1IspKMXJ5IvPLSibBg8sLO1jhawcwLRrVjyPPYabniVJ87KGVR6Iksme7Kbp4/XClZlVfkpbn6EjnEojFiNQLanO4QcoeA4n7RcOpS8yvBT1qEfDwFxKdJMZMZOSV0jo4XxNe1ulaRzm3F7HR0Wm9ri/OFKVymvXjRSlJO3YMnvTVvzlN9uT9JNqnL9zo9D8F8h701b85Tfbk/SRqh9zo9D8F8njs1FaASZKUAayS+T9JGqH3Oj0PwXySuSmbmqgqoJ3yU5Yx2kdB7ySC0jVeMA7d6FEqxGPpTpygk7vd8ld413TUdPJ7RyVmlS5OO5ehpO2FBYjprAu5oOiZ6gViyPJ1eO97N5SIc+5yR/qdV4TPZMVcsz0uC/rw7/Vi0lOkacs/iMN+hN9KZnJhuPV/2FZKdY+5roy6HEmjWTTAAcpbKAmjzmdj3aVN9vwILTqUGkyYyRrmwVtPK/U1sg0juDgWk9WlfqQsyjEwc6Uoro/J0grTy4IAVM52Jthw+UE9lMOCYN5d23ibpHq5VEsjswFNzrp9G3wKDVR6InsgoC/EaVo+c0uprS8+qmWZz4t2oTfZ+CJxL46XpX+uVDLocRbl6GuoGOhc3vybS9EPvVqPNYzl57xiUnMCABAGOonaxpe9zWtaLlziAAN5J1BBKTbshBxzOtTxktpo3TkfxE8HH1Egl3ULHelcjSpaMqS2zdvNihWZ0q557Dgoh/SzSPjeTfxJdZnZHRtFZ3feR/vg4l30fJwfpqLst+hw/V838h74OJd9HyUH6aLsPocP1fN/Ie+DiXfR8lB+mi7D6HD9XzfyHvg4l30fJQfpouw+hw/V838h74OJd9HyUH6aLsPocP1fN/I05RYjLUYBFLM/TkdL2TrNbe0r2jU0AbAOJNzHJRpxp41xirK3sVgkNUZc23ynS+E/2MiZZnLjf68u71Re+LUDaiGSF/ayMLTyXG0co29SsZ56nNwkpLmOaKumdE98bxZ7HFjhytNj5wqj1UZKSUlkzEoJBAD5mewfhat07h2MDbjdwj7tHibpnrCaKM/SVXVpai5/RFjZyD/ptT4A9dqd5GXguXjvOfVUekJLJnuym6eP1wpWZVX5KW5+hZeeTAC+NlWwXMQ0JLfNk3DvquJ6nk8SeSMvRle0nTfPlv/JUSrNkz0NZJDI2WJxY9hu1w2j8RvB1FSLOEZxcZK6LKwnO6Q0Cpp9Ij+OJwF/qO2faTKRl1NF7f4S8flfBt1md6EN+CppXO/rcxg8bS4+bxKdYSOipX/lJd138CDlTllVVoLZXhsfzUd2s+tru/rNuQJW7mjh8JSou8Vt6WdBUHxUfgN9AVh5uXGZzXjXdM/TSe0cqmeppcnHcvQ0nbCgsR01gXc0HRM9QKxZHk6vHe9m8pEKAznfKdTzs9jGq5ZnpMD/Xj3+rFdKdQ05afEYb9Cb6UzOTDcer/sKyU6yzMx4+Eq/Aj9MieJlaV4sO/wBhLyuwU0lXLDbsQdKPljcSW25tbedpStWO/D1eFpqXjv8A3aQ6guLAyPzlvpmCGpa6aNosx7SOEaBsab2DwN9wefidSM7E6PVR60HZ+X4GKvzuU4b8DDM91tWlosbflNyfEFOscsNF1G/5NLzKxyix+atl4Sd17amtGprG7mj0k6zYbhZG7mtRoQox1Y/9ItQWlk5l8GLpZKpw7FjeDZyudYuI5mgD65TxRl6TqpRVNc+1lfYl8dL0r/XKVmlDiLcvQ11Ax0Lm9+TaXoh96tR5rGcvPeMSk5gQBq4piEdPE+aV2ixguT9wHGSdQHGSgenCU5KMc2UHlhlbNXSHSJZCD2EQOobnO/mdy8XFy1N3PRYbCxoLZnzv95heUHSCABBJ5dSAXQAXQAXQBYtef+m4Om/+eRNzGZH++93siurpTTGXNsf9TpfCf7GRSszlxv8AXl3eqOg1YeaKVzw4PwVW2do7GduvpGAA+Nuj4nJJI3tG1danqPNejEG6U0Q0kBYv3Nlg/uegjuLPl+Ff9YDRHUwN67qyK2HnMdV4Ss7ZLZ+95lzk/JtT4I9dqJZC4Ll4nPt1WelJPJg//wBlN08frhCzKq/JS3M6TkYHAhwBBFiDrBB2gq08qnYpXLjN5JTF0tK10kG0tF3Pi5LbXt5do496RxN7C4+NT+NTZLyfwIYKQ0T1BAIA2sMwqapfwdPG6Rx3DU2/G52xo5SVKQs6sKa1puyOmKWMtY1p2hoB6grTyknd3KuqcpcEL3F1ES7SOkeBYbm+s309etJdGvHD4yytPzZ8NyiwMkD3CdZt8TH+dF0TwGN6/my14ow0BrQAALADYANQATmO3faz6QQUDnP+U6j6nsWKuWZ6PA/149/qxWSnWNOWnxGG/Qm+lMzkw3Hq/wCwrJTrLMzHfG1fgR+mRPEytK8WHf7Dll9kk2vhGjZs8dzG47DvY7+k6tfEde8GZK5xYPFOhLbk8/koespHxPdHKxzHtNnNcLEfiNxGo8SQ9DGSktaLujCoJBAAgCayWyYnrpNCIWYO3lI7Bg/yduaPMNalK5RXxEKMbyz6DoDB8LjpoWQwizGCw3k8ZJ4yTck8qtSsebqVJVJOUs2c24l8dL0r/XKqZ6mHEW5ehrqBjoXN78m0vRD71ajzWM5ee8YlJzAgCoM8uOl8rKRp7GMB8nK8jsQfBbr+uNySTNrRlG0XUfPsW4rdIahu4NhMtVKIoG6Tzr3ADjc48QG/71KVxKlWNOOtJ7C18CzU07ADVPdM/ja0mOMc1uydzk9QTqJj1dJ1JcRWXixrpclaKPtKWAcpjaT4yCVNkccsTWlnJ+Jn/YNL3tB5KP8ABFkJw1TrPxYfsGl72g8lH+CLIOGqdZ+LD9g0ve0Hko/wRZBw1TrPxYfsGl72g8lH+CLIOGqdZ+LNbHKmjpYG+6Wxsg09EN4LSZpG7u0a022ON7Idh6UatWf8M94u/vRgm6D/ALV/6Si8Tq+mxnb/AOvySGC43hUj3Op+Aa6Jpe5/A8FoN7UnTcxoHbW28ZUqxVVo4mKSnfbszvfuuE2cfDmm3D35WxyuHjDbHqRdAtH4hq+r5olKDEKOvZeMxVDWkEhzQS0kG12vF2ki/FvRsZVOnVoPbdGZ+CUgBJp6cAayTFGAPMiyF4ar1n4sVsSylwaIluhBId0UDZB9oN0fOoujrhh8XLbtW92MlNnRoCQCZYxvdGbf2EnzI1kQ9G110PvGX9pU01O+XTjlgDS551PbZoubjXststdScvB1ITUbNPwFX96cE3Qf9q/9JReJ2fTYzt/9fkzUWUmDukY2IQ8I5wDLUzwdIkBtjwerXbWi6Flh8Wotyvb/AG/JLY/llS0cgiqHua8tDwAx7uxJIGto3tKluxTRwlWrHWgtm9Eb752H/OSeSk/Ko1kW/bq/QvFGvPS4PiETqh3BtGlZ0lzA/St/FsubEbbo2MZSxVCSgr7sxMrcGwRrrCvn+q3hB9oRWKiyO+FXGNcmvT3JvJ7J3BHuGjUcM7ibLJwZJ8CzCebWhJHPWr4xLbGy7Ffz2llUFDHCwMhjZGwbGsaGjnsPSnMqc5Td5O7NhApy7V/GP8N3rFVHrY8Vbj5g7ZvhD0oCWTOnquqZE0vle1jRtc4hoHWVaeUjFydoq4sVOcjD2O0eGLuVkcjh1ENsepRrI646PxDV9XzRBT4XhWKVDpRVv4V9hwYc2M6mgdi2SO51DiuosmdCqYrDQ1XHYufPzTNz3pqP5yp+3H+mjVRX9zq9C8/k+8oMkMPIgjqKkxcDEI4wZYmEsB2nSbrN+MIaRFHFV7ylCN7u72MiP3Jwfv7/ANxT/lUWRf8AWYrqeTGbIjAqKmdKaOo4YuDQ8cJHJogF2j2gFr3O3cmSRyYqtWqJcJG2dtjXqNik4yJygybp6xoFRGHEdq8di9vM4a7cmxQ1cuo4ipSd4MrjGc2MMR1V8cTd04Zf7Qe0H7KVxRqUtIyl/wDO+7/jI6lzfwvIAxSkJPE3RceocKLo1UWyx0lt4KX73DhhOaqkjIdM+Sc7bE6DPE3Wes2U6qOGppOrLZFJeo8UlKyJgZGxrGN1BrQGgcwCY4JScndu7MpNtqBSs6jNXC57ne63DScXW0WarknfypdU1Y6Smklqep8DNLD3477LPxRqk/dJ9T1LAwDDBTU8UAcXiNuiHEWJ6kyM2tU4Sbm+ckEFYIA5pykrDNV1Eh/ilfbwQ4hv9oAVTPVUI6lOMexEaSoLS/c2+T4paNhI+FmAkkPHr1tbzNBtz3PGrUjzmNr8LVdslsX72jWpOMQs8VZJFSwmKR8ZM4BLHuYSODkNiWkargeJLI0dGwjKo9ZX2c+9FS/t2q76qfLy/mSXNngafVXgg/btV31U+Xl/Mi4cDT6q8EH7dqu+qny8v5kXDgafVXgg/btV31U+Xl/Mi4cDT6q8EOeOzvfk/Sukc57jUG7nOLnGzpwLkm51AJnkcNKKjjZJK2z4K8SGkehxsRc2O0cRtsvvQB4gCxM1eLx0kFdNKbNbwWoWu53wlmtvtJKeJm4+lKrOEI9vsLOVOVtRXOPCu0Y79jC0nQA4tL+d3KeoBQ3c6qGFp0V/HPp5/wAEClOgEAZqarfGHiN7miRpY8A2DmkWIcOMKSJRUrXWW1GFQSSWTPdlN08frhSsyqvyUtz9Bqz0d3x/R2+0lTSOTRnIve/RCGkNA8sgm56gg8IQSM+SuW9TREAOMsPHE8mwH9BPac2zkTJ2OTEYOnW25Pp+ekvPBcVjqoWTQuuxw6weNrhxEHUQrEzz9WlKnJxlmc2V3xsnhu9Yqo9RDircjE11iDuN1Axu4zjE1VJwlRI57uK/at5Gt2NHMpuJSpQpK0FY0VA54QgksfNzl3IyRlNVPL43kNjkcbuY46g0k63NJ1a9YJ3bHizLxuCi4upBWazXSeZ7e6oOhPrlEg0Xyct5XNkpqFmZj/jarwI/WemiZWleLDe/YsfKTKCGiiMsx5GtFi57tzR9+wJm7GXQoTrS1Y/8KZyizg1dUSGvMEfEyMkG39Umpzuqw5Ejkzco4GlTzV32/Apu1kk6ydpOsnnKg7ew8cFAIvWsyrioMOpXOGnI6BgjjBsXWjbck/wtGq55QrL2R56OGlXrSSyu7vvKvxnLquqCbzOjaf4IrxgdY7I9ZS3Zr0sHRp5K+/b+Bdllc43c5zjvcST51B0pJZGMsG4KCbs9DRuQFy/Mj8QZBhNK997cG1oAF3Oc51mtaONxJAAVt9h5zEwc8TNLpZ7Hla/S1wxGxcDHHOJJxo30gI+DDXubY3ax5PYm11FweGVtjferLxv6pDNS1LZGNkjcHMe0Oa4bCCLgpjklFxdnmcvyNIJB2g2PPxqk9asthjfsPMpJWZ1LARot0dlhbmtqVp5F5mRBBXee3uSD6QPZSJZGnovlJbvdFOKs2wQAIAEAP+K/7dpPpB9edO8jOh/elu9kICQ0SayTyckrp+CYQ0AaT3kXDW3ts4yeIc+5SlcoxFeNGGs+4tODNVQhoDuGeeNxktfqaAAn1UZD0nWvssu4rfL6ggpql1NTaYYwNL9JxdeQgkbdzHD7RSyNTCTnUp8JPN5bv+i0lOomslMm5a6bg4rNa0XkkIuGN4tXGTY2HHY7LXUpXKMRiI0I60u5dJbNHmwoGNs9kkruNzpHtPiYWgeJPqox5aRrt7Gl3L3IHKjNZG2N0lJIWloLjHIdJpAFzoutcHnv1KHE6KGkpNqNRd6KpBSGwSeTPdlN08frhSsymvyUtzGrPR3fH9Hb7SVNI5NGci979EIaQ0BpyGyMfiDnOL+DhjIDnWu4uIvotHNtJ2XGo67Mlc5MVi1QSVrtj5NmkpC2zZZ2u/mJYR1jQHmsm1UZy0pVvtS8/krfKzJWagkDZLOY7tJWghruQj+F3J4iUjVjUw+JhXV4586IJQdBYeZnFyypfTE9hK3TaNz2bbc7b38AJ4szdJ0k6anzrZ3P98xCrvjZOkd6xSmhDircjCoGGjJ3IKrq4xKwMjjPaukcRpDe0NBJHKbX4kyi2clbG0qT1XtfYfWP5v6ylYZHNZJG3W50TiS0b3Nc0G3NeyHFoKOOpVXqrY+0VUp1njju2oJQ+Z2Jy99G86y6lDj1m/3p5Gdo5WU12iIkNAsnMm8NkqyTYCNhJ3AF908TL0orxhvfsJ+VuPural8xJ0O1ib/LHfVq3naeU8gSt3O7D0FRpqPPz7yGUFxPYJkdWVQDooSGHY95DGnlF9bhytBUpM56uLo0tknt6FtGGPNLWEdlLTt+tIf8Am1Wcz0pSWSfl8i9lvK/3UYnm/ueOOAW2dhG3StzvLj1qGdOFS4PWX+Tb8WQKU6CcwPJGrq26cEV2axpuc1rSRqIFzc69wtqUpNlFXFUqTtJ7ST97TEPmmeUZ+KnVZT9wodL8A97TEPmmeUZ+KNVh9wodL8CxIsNlp6Gh4RhLqSRr5WNGmdHQkjcWhvbaIk09Wvsd6ZmY6kalapb/LLm50/axo0UrIuCnkn4WH3RO9sTZInaLnySmJ8bWdlLpNeRoXcbyN1CxtF+csmnK8ErO0Vez5krp9FrZ7NiGzJWkdFSxNkaGOsXFg2M03F+h9XS0epMsjjryUqja/7bZfvKFyuoeBramPdK4ji7Fx02+ZwVbzPRYeevSjLs9NhEKC4v3NrjQqaGMX+EhAieOPsRZrvrNsb777lansPO46jwdZ9D2oalJxmpiOGQztDZ4mStBuA9ocAbEXseOxPjUNXHhUnB3i7biP8A3PoO86fyTPwRZFv1dfrvxZhrMmcOijfI+kpg1jS5x4NmoAXPFyIsiY4nESaipvb2s57kfck2AuSbDUBc3sOZVnpUrbD5UAWDif8At2l6c+0m8Sd5GbD+9Ld7Ir5IaRaGY0dlWc0XplTxMrSuUO/2LXTmMc6ZdOJxCqJ+dI8QAHmAVbzPTYTkIbiDSnQXhmgpGsw9rx20sj3O52uLAPEweNWRyMDSUm69uhL5HdMcBqYv8RN0bvVKGPT4y3nMMewcyqPWPMlMme7Kbp4/XCFmU1+SluY1Z6O74/o7faSppHJozkXvfohDSGgW/mR7nqOmHs2qyORi6V48d3uyyExli3nEoGzYfUBw1sYZWnc5g0h5gRzEqHkdWCm4V4253bxOfFUekGPNySMTpbfzO8XBPv5rpo5nNjf68+71RB4h8dL0j/WKhl8OKty9Dyig4SSOM6tN7WX3aTgPvQTKWrFvoTZ09FGGtDWgBrQAANgA1ABWnk27u7Poi+1BBzZlPSNhrKiNgsxkrg0bhfUByC9upVPM9TQm50oyediMUFw4ZwTePDie8megJmcOD41T/ZielO0askakx0eKOG0wRt1f1vcz/JMsjkxMdarSXa/KzFVKdY25scDZVVtpQHRxMMhadjjcBoI4xck/VsdqaKuzjx1Z0qX8c3sL6AVh50EAUNnTw4xYhI4jsZgJGn6oa4c+k3zhVyzPRYCopUEujZ7iilOwlMIyiqqYEU8742k30dTm336LgQDygKblVShSqceNyXhzj4i065w7kdHHb+1oPnU6zKHgMO/8fNjPgGdo3DayIAH/AJIr6uUsJJI5j1KVI5a2jNl6b7n8lo01Q2RjXscHMcLtcDcEHYQU5kSi4uzPhlHGHaYjYHna4NAd47XQTrSta5nQKVPnnwMh0dWwaiBHJyHWWOPPrbfwUklzmxoytsdN717lYJDWJfJfKGWimEsWsHU9hNmvbuO4jaDxcxIMp2Ka9CNaGrLu7C8snMr6WsaOCkDX8cTyGyA838XO24Vidzz9bC1KL/ktnTzE8pOcjMVyhpqYfDzxsP8AKXAuPM0dkeoKLltOhUqcWLZUeXuXprBwMAcynvdxOp0hB1XH8LdhttOq9tiRyubWEwSo/wAp7Zen5EdKd4IAsHE/9u0vTn2kyd5GbD+9Ld7Ir5IaRaOY3tqzmi9MqsiZWlcod/sWsmMYoHObRGLEpt0mjIOZzQD/AHNcq5Zno8DPWoR7NgrJTrLIzT5WRwaVLO4Ma92lE86mhxsCwniva4O8kcYTxZmaQwsp/wD6R5s/kt9OYhCZW41BTU8nDSBpcxzWt2ucSCAGtGs8+wcahsvw9GdSa1Uc5NGoKs9Q8yTyZ7spunj9cIWZTX5KW5+g1Z6O74/o7faSppHJozkXvfohDSGgW1mRqG8FUR6Q0+ED9G+vR0GjStuuLKyJjaVi9aL5re5ZqYyhBzsZSsip3UrHAzTCzgP4Iz2xO7SGoDlJ4ksmaOj8O5TVR5L1KWVZujnmkozJiLXW1RRveTuJGgPXPiKaOZw6Rnq0Gulpe/sKeIfHS9I/1ioZ2Q4q3L0MmDd0QdNH7RqFmRU4ktz9DpxWnlAQBzllt8oVXTO9KqeZ6fC8jHcQqgvG7L0/BYb9BZ6AmZx4TjVf9mKKU7BsyNpDLSYm1us8AxwHgOc//FMsjjxUlGpSb6X52FNKdg25sMZbTVzeEOiyVhiJOwElpaT1tt9ZNF7Tjx9J1KOzNbS+lYedBAEJlXk1FXRcHL2Lm645AOyYT6QdVxx2G4EQ1cvw+IlRlePeukpvG8ga2nJ+CMzOJ8QL/GztgeojlKRxZu0sbRqc9n2/OQtyU72mzmOadxaQfEQoOlSTyZ8ujIFyCBvsbeNBN0fKgC2cyuLOcyamcbhlpI+QOJDwOTSsed5TxMfSlJJxqLn2PuLOTmSCANbEaFk8T4pW6THtLXDkPoPKgaE3CSlHNHP+V+S0tDLovu6Jx+Dl4nDcdzwNo6xqVTVj0mGxMa8brPnX7zECoOg8IvtUk3Mvuh9tHTfa1raTrW3Wva3IgXVV72MQaBsQNc9UEAgAQBYeIt/6cp+SY+1lH3p/8TNh/elu9kV4kNItHMb21ZzRemVWRMrSuUO/2LWTGMIedfJl1TAJ4m3lhBu0bXxnW4DeW9sB4QGspZI0dH4hU56ksn6lJgqs3j0oAkKXHqqNuhHUzsbxNbI8Acwvq6lNyqVGnJ3cV4GjLK5zi57nOcdrnEuJ5ydZQWJJKyPlQBJZM92U3Tx+uFKzKq/JS3Mas9Hd8f0dvtJU0jk0ZyL3v0QhpDQMtJVPieHxvcx7djmkgjrCkiUVJWkronpMu8Qc3RNU+28NjDvtBt/Op1mc6wVBO+r6/IuveSSXEkk3JJJJO8k6yUp0rZsR8koJLyzV5OGlpjJI0tlns4gixawdo0jaDrJI/qtxKyKsef0hiFUqascl685SuIfHS9I/1ikZuw4q3L0MmDd0QdNH7RqFmRU4ktz9DpxWnlAQBzllt8oVXTO9KqeZ6fC8jHcQqgvGrLf4nDfoTUzOTC8er/sKqU6yysyLQZasHWDHHcdb08TL0rxYb37Cllpk86iqXR2+Ddd0Tt7L7Oduw9R40rVjswtdVqalz8+/8kEoOkZ8Dy9raVoYyRsjBsbKC+w3Agh1uS9gmUmclXBUaju1Z9hN++3VfM0/ik/Mp1mc/wBrp9L8g99uq+Zp/FJ+dGsw+10+l+Qe+3VfM0/ik/OjWYfa6fS/I8Odqq+Zp/FJ+ZGsw+10+s/I0cbzkVNTA+B0cDWyDRcQHE25LusDyqHIspaPp05qab2CYlO4sfMjCTUVD/4WxNaedziR6hTxMvSj/hFdrLgTmKCABAGvX0Mc0bo5mNex21rhcf8A0eVA0Jyg9aLsyssfzSm5dRyi178HLfVyNeBfxjrSOJrUdKc1Rd6+BJxDI6uh7ellI3sHCD+y9utLZnfDFUZ5SXfs9SLfQyg2MUoO4seD4iEFuvHpXijdo8mayU2jpZzyljmD7T7DzosxJYilHOS8b+g5YBmomeQ6seIm/wAkZDnnkLu1b1aXUmUThraTitlNX35fvgL2WWTj4q2aOnp5TC3R0NGOR4twbL9lY37K9zfbdQ1tOnDV1OknOSvtvtXSyG/Y9R3vP5GT8qixfwtPrLxRYNXhszsn4I2wyukEpJYGO0wOFkNy217WI8YTcxmxqQWNlJtWtnfsQi/u1Wd6VPkZPypbM0PqKXWXiix8zeGTQuquGhki0hFo6bHMvbhb20gL2uPGE8TM0nUhNQ1Wnnl3FmJjJBAFf5Y5tI6hxlpS2GU63MI+Ded+rWwneLjk40riaWG0hKmtWptXmvkrHE8k62A2kppbfzMaZG+Nl7ddklmatPE0Z5SXfs9SPiw+Zxs2GVx3NjefQEWLXOCza8US8eRNcYny+5nhrBeztTyOPRZ2xtttYcl9imzKXjKGso63x4kZ+x6jvefyMn5VFi3hafWXiiRycwqcVdOTBOAJmEkxSAAaY1k6OoKUiqvUg6cv5LJ86J7PR3fH9Hb7SVTI59Gci979EIaQ0Ddo8InlY58UMkjWmzixpfY2vYhuvYpsJKrCLtJpPtNWohcw2ka5h3OaWnzhA8WpZbTcwvBaioIEEMkl+MNOj1vNmjxosV1K1Onx5JfvRmWlkXm0bC5s1YWySDW2Ia42niLie3cPEOXUU6iZOK0g5rVp7F08/wCCxkxlnONfk/VmWQilqCDI4g8DJrBcbHtVXZnp4V6Wqv5LJc6MmE4BVCeEmlqABKwkmGQAAPaSSdHULISYVK9LUl/JZPnXQdFKw8wCAKDyvwCqfXVLmU07mulcQ5sTyCL7QQNYVbTueiw1amqMU5LLpREfu1Wd6VPkZPyqLMv+opdZeKGfLbBqh8WHhlPM4so2NcGxvdouAF2usNR5CmaOTC1aalUvJbZPnQrfu9V961PkZPypbM7OHpdZeKLEzOYZNDLUmaGWMFjLF7HMvYvvbSAvtCaJmaTqQlGOq088nuH7KHAoayIxTtuNrXDU5jv5mniPmPHdM1czaNadGWtEpvKPNzV05JjaaiLicwdmB/VHtv4N+pI4s3KOPpVNknZ9uXj8ifINElrgWuG1p1Ec4OsKDtW1XQKABAAgAQAIAkMEwSerfoU8bn67F2xjfCdsb6dwKmxXVrQpK83b18C+cjcm2UNOIgdJ7jpSP2aTrW1bgAAAPvJViVjzuJxDrz1nlzE8pOcEACABAAgAQAIAEACABAAgAQAIAEACABAAgAQAIAEACABAFKZ6O74/o7faSpJG9ozkXvfohDSGgW/mR7nqOmHs2qyORi6V48d3uyyExlggAQAIAEACABAAgAQAIAEACABAAgAQBgqqOOQWkjY8bnNDvSEDRlKOTsRxyUoe86byMf5VFkW/VVuu/FnyckqHvOm8lGPuRZB9VX678WefuhQd50/kmfgiyJ+qr9d+LPk5HUHedP5Nv4Isg+rr9d+J9xZJULTcUlPffwTDbmuNSLIh4qs85vxZMRxhoAaAANgAsB1BSUt3zPpBAIAEACABAAgAQAIAEACABAAgAQAIAEACABAAgAQAIAEACABAFKZ6O74/o7faSpJG9ozkXvfohDSGgW/mR7nqOmHs2qyORi6V48d3uyyExlggAQAIAEACABAAgAQAIAEACABAAgAQAIAEACABAAgAQAIAEACAB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8" name="Picture 8" descr="http://images.mentor.com/logos/mentor_logo.gif"/>
          <p:cNvPicPr>
            <a:picLocks noChangeAspect="1" noChangeArrowheads="1"/>
          </p:cNvPicPr>
          <p:nvPr/>
        </p:nvPicPr>
        <p:blipFill>
          <a:blip r:embed="rId5" cstate="print"/>
          <a:srcRect/>
          <a:stretch>
            <a:fillRect/>
          </a:stretch>
        </p:blipFill>
        <p:spPr bwMode="auto">
          <a:xfrm>
            <a:off x="4212138" y="249377"/>
            <a:ext cx="3911099" cy="1193032"/>
          </a:xfrm>
          <a:prstGeom prst="rect">
            <a:avLst/>
          </a:prstGeom>
          <a:solidFill>
            <a:schemeClr val="bg1"/>
          </a:solid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Tezzaron/Novati  2.5/3D Technologies</a:t>
            </a:r>
            <a:endParaRPr lang="en-US" dirty="0"/>
          </a:p>
        </p:txBody>
      </p:sp>
      <p:sp>
        <p:nvSpPr>
          <p:cNvPr id="5" name="Content Placeholder 4"/>
          <p:cNvSpPr>
            <a:spLocks noGrp="1"/>
          </p:cNvSpPr>
          <p:nvPr>
            <p:ph sz="half" idx="2"/>
          </p:nvPr>
        </p:nvSpPr>
        <p:spPr>
          <a:xfrm>
            <a:off x="4340352" y="1225296"/>
            <a:ext cx="4803648" cy="4724400"/>
          </a:xfrm>
        </p:spPr>
        <p:txBody>
          <a:bodyPr/>
          <a:lstStyle/>
          <a:p>
            <a:r>
              <a:rPr lang="en-US" sz="2000" dirty="0" smtClean="0"/>
              <a:t>“Volume” 2.5D and 3D Manufacturing</a:t>
            </a:r>
          </a:p>
          <a:p>
            <a:r>
              <a:rPr lang="en-US" sz="2000" dirty="0" smtClean="0"/>
              <a:t>Interposers</a:t>
            </a:r>
          </a:p>
          <a:p>
            <a:pPr lvl="1"/>
            <a:r>
              <a:rPr lang="en-US" sz="1800" dirty="0" smtClean="0"/>
              <a:t>High K Caps</a:t>
            </a:r>
          </a:p>
          <a:p>
            <a:pPr lvl="1"/>
            <a:r>
              <a:rPr lang="en-US" sz="1800" dirty="0" smtClean="0"/>
              <a:t>Photonics</a:t>
            </a:r>
          </a:p>
          <a:p>
            <a:pPr lvl="1"/>
            <a:r>
              <a:rPr lang="en-US" sz="1800" dirty="0" smtClean="0"/>
              <a:t>Passives</a:t>
            </a:r>
          </a:p>
          <a:p>
            <a:pPr lvl="1"/>
            <a:r>
              <a:rPr lang="en-US" sz="1800" dirty="0" smtClean="0"/>
              <a:t>Power transistors</a:t>
            </a:r>
          </a:p>
          <a:p>
            <a:r>
              <a:rPr lang="en-US" sz="2000" dirty="0" smtClean="0"/>
              <a:t>Development of More than Moore Technologies</a:t>
            </a:r>
          </a:p>
          <a:p>
            <a:pPr lvl="1"/>
            <a:r>
              <a:rPr lang="en-US" sz="1800" dirty="0" err="1" smtClean="0"/>
              <a:t>microfluidics</a:t>
            </a:r>
            <a:endParaRPr lang="en-US" sz="1800" dirty="0" smtClean="0"/>
          </a:p>
          <a:p>
            <a:pPr lvl="1"/>
            <a:r>
              <a:rPr lang="en-US" sz="1800" dirty="0" smtClean="0"/>
              <a:t>integrated sensors</a:t>
            </a:r>
          </a:p>
          <a:p>
            <a:pPr lvl="1"/>
            <a:r>
              <a:rPr lang="en-US" sz="1800" dirty="0" smtClean="0"/>
              <a:t>image enhancement technologies</a:t>
            </a:r>
          </a:p>
          <a:p>
            <a:r>
              <a:rPr lang="en-US" sz="2000" dirty="0" smtClean="0"/>
              <a:t>Cu-Cu, DBI</a:t>
            </a:r>
            <a:r>
              <a:rPr lang="en-US" sz="2000" baseline="30000" dirty="0" smtClean="0"/>
              <a:t>®</a:t>
            </a:r>
            <a:r>
              <a:rPr lang="en-US" sz="2000" dirty="0" smtClean="0"/>
              <a:t>, Oxide, IM 3D assembly</a:t>
            </a:r>
          </a:p>
        </p:txBody>
      </p:sp>
      <p:pic>
        <p:nvPicPr>
          <p:cNvPr id="8" name="Picture 2"/>
          <p:cNvPicPr>
            <a:picLocks noChangeAspect="1" noChangeArrowheads="1"/>
          </p:cNvPicPr>
          <p:nvPr/>
        </p:nvPicPr>
        <p:blipFill>
          <a:blip r:embed="rId2" cstate="print"/>
          <a:srcRect/>
          <a:stretch>
            <a:fillRect/>
          </a:stretch>
        </p:blipFill>
        <p:spPr bwMode="auto">
          <a:xfrm>
            <a:off x="40820" y="857251"/>
            <a:ext cx="4372384" cy="5078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79375" y="3810000"/>
            <a:ext cx="8985250" cy="187325"/>
          </a:xfrm>
          <a:prstGeom prst="rect">
            <a:avLst/>
          </a:prstGeom>
          <a:noFill/>
          <a:ln w="12700" algn="ctr">
            <a:noFill/>
            <a:miter lim="800000"/>
            <a:headEnd/>
            <a:tailEnd/>
          </a:ln>
        </p:spPr>
        <p:txBody>
          <a:bodyPr>
            <a:spAutoFit/>
          </a:bodyPr>
          <a:lstStyle/>
          <a:p>
            <a:pPr>
              <a:lnSpc>
                <a:spcPts val="600"/>
              </a:lnSpc>
              <a:tabLst>
                <a:tab pos="3776663" algn="l"/>
                <a:tab pos="5486400" algn="l"/>
                <a:tab pos="6970713" algn="l"/>
              </a:tabLst>
            </a:pPr>
            <a:r>
              <a:rPr lang="en-US" sz="1400" dirty="0">
                <a:solidFill>
                  <a:srgbClr val="000000"/>
                </a:solidFill>
              </a:rPr>
              <a:t>            </a:t>
            </a:r>
          </a:p>
        </p:txBody>
      </p:sp>
      <p:sp>
        <p:nvSpPr>
          <p:cNvPr id="7" name="TextBox 6"/>
          <p:cNvSpPr txBox="1"/>
          <p:nvPr/>
        </p:nvSpPr>
        <p:spPr>
          <a:xfrm>
            <a:off x="336550" y="1102162"/>
            <a:ext cx="4143375" cy="5273238"/>
          </a:xfrm>
          <a:prstGeom prst="roundRect">
            <a:avLst>
              <a:gd name="adj" fmla="val 0"/>
            </a:avLst>
          </a:prstGeom>
          <a:noFill/>
          <a:ln>
            <a:noFill/>
          </a:ln>
        </p:spPr>
        <p:txBody>
          <a:bodyPr wrap="square">
            <a:spAutoFit/>
          </a:bodyPr>
          <a:lstStyle/>
          <a:p>
            <a:pPr marL="87313" indent="-87313">
              <a:spcAft>
                <a:spcPts val="600"/>
              </a:spcAft>
              <a:buClr>
                <a:srgbClr val="0070C0"/>
              </a:buClr>
              <a:defRPr/>
            </a:pPr>
            <a:r>
              <a:rPr lang="en-US" sz="1600" b="1" dirty="0" smtClean="0">
                <a:solidFill>
                  <a:srgbClr val="0070C0"/>
                </a:solidFill>
                <a:latin typeface="+mj-lt"/>
              </a:rPr>
              <a:t>Capabilities</a:t>
            </a:r>
          </a:p>
          <a:p>
            <a:pPr marL="225425" indent="-225425" algn="l">
              <a:spcBef>
                <a:spcPts val="600"/>
              </a:spcBef>
              <a:buClr>
                <a:srgbClr val="0070C0"/>
              </a:buClr>
              <a:buFont typeface="Wingdings" pitchFamily="2" charset="2"/>
              <a:buChar char="§"/>
              <a:defRPr/>
            </a:pPr>
            <a:r>
              <a:rPr lang="en-US" sz="1400" dirty="0" smtClean="0">
                <a:latin typeface="Arial"/>
                <a:cs typeface="Arial"/>
              </a:rPr>
              <a:t>Over </a:t>
            </a:r>
            <a:r>
              <a:rPr lang="en-US" sz="1400" dirty="0">
                <a:latin typeface="Arial"/>
                <a:cs typeface="Arial"/>
              </a:rPr>
              <a:t>1</a:t>
            </a:r>
            <a:r>
              <a:rPr lang="en-US" sz="1400" dirty="0" smtClean="0">
                <a:latin typeface="Arial"/>
                <a:cs typeface="Arial"/>
              </a:rPr>
              <a:t>50 production grade tools</a:t>
            </a:r>
          </a:p>
          <a:p>
            <a:pPr marL="225425" indent="-225425">
              <a:spcBef>
                <a:spcPts val="800"/>
              </a:spcBef>
              <a:buClr>
                <a:srgbClr val="0070C0"/>
              </a:buClr>
              <a:buFont typeface="Wingdings" pitchFamily="2" charset="2"/>
              <a:buChar char="§"/>
              <a:defRPr/>
            </a:pPr>
            <a:r>
              <a:rPr lang="en-US" sz="1400" dirty="0" smtClean="0">
                <a:latin typeface="Arial"/>
                <a:cs typeface="Arial"/>
              </a:rPr>
              <a:t>68000 sq ft Class 10 clean room</a:t>
            </a:r>
          </a:p>
          <a:p>
            <a:pPr marL="225425" indent="-225425" algn="l">
              <a:spcBef>
                <a:spcPts val="800"/>
              </a:spcBef>
              <a:buClr>
                <a:srgbClr val="0070C0"/>
              </a:buClr>
              <a:buFont typeface="Wingdings" pitchFamily="2" charset="2"/>
              <a:buChar char="§"/>
              <a:defRPr/>
            </a:pPr>
            <a:r>
              <a:rPr lang="en-US" sz="1400" dirty="0" smtClean="0">
                <a:latin typeface="Arial"/>
                <a:cs typeface="Arial"/>
              </a:rPr>
              <a:t>24/7 operations </a:t>
            </a:r>
            <a:r>
              <a:rPr lang="en-US" sz="1400" dirty="0">
                <a:latin typeface="Arial"/>
                <a:cs typeface="Arial"/>
              </a:rPr>
              <a:t>&amp; </a:t>
            </a:r>
            <a:r>
              <a:rPr lang="en-US" sz="1400" dirty="0" smtClean="0">
                <a:latin typeface="Arial"/>
                <a:cs typeface="Arial"/>
              </a:rPr>
              <a:t>maintenance</a:t>
            </a:r>
            <a:endParaRPr lang="en-US" sz="1400" dirty="0">
              <a:latin typeface="Arial"/>
              <a:cs typeface="Arial"/>
            </a:endParaRPr>
          </a:p>
          <a:p>
            <a:pPr marL="225425" indent="-225425" algn="l">
              <a:spcBef>
                <a:spcPts val="800"/>
              </a:spcBef>
              <a:buClr>
                <a:srgbClr val="0070C0"/>
              </a:buClr>
              <a:buFont typeface="Wingdings" pitchFamily="2" charset="2"/>
              <a:buChar char="§"/>
              <a:defRPr/>
            </a:pPr>
            <a:r>
              <a:rPr lang="en-US" sz="1400" dirty="0" smtClean="0">
                <a:latin typeface="Arial"/>
                <a:cs typeface="Arial"/>
              </a:rPr>
              <a:t>Manufacturing Execution Systems (MES)</a:t>
            </a:r>
            <a:endParaRPr lang="en-US" sz="1400" dirty="0">
              <a:latin typeface="Arial"/>
              <a:cs typeface="Arial"/>
            </a:endParaRPr>
          </a:p>
          <a:p>
            <a:pPr marL="225425" indent="-225425">
              <a:spcBef>
                <a:spcPts val="800"/>
              </a:spcBef>
              <a:buClr>
                <a:srgbClr val="0070C0"/>
              </a:buClr>
              <a:buFont typeface="Wingdings" pitchFamily="2" charset="2"/>
              <a:buChar char="§"/>
              <a:defRPr/>
            </a:pPr>
            <a:r>
              <a:rPr lang="en-US" sz="1400" dirty="0" smtClean="0">
                <a:latin typeface="Arial"/>
                <a:cs typeface="Arial"/>
              </a:rPr>
              <a:t>IP secure environments, robust quality systems</a:t>
            </a:r>
          </a:p>
          <a:p>
            <a:pPr marL="225425" indent="-225425">
              <a:spcBef>
                <a:spcPts val="800"/>
              </a:spcBef>
              <a:buClr>
                <a:srgbClr val="0070C0"/>
              </a:buClr>
              <a:buFont typeface="Wingdings" pitchFamily="2" charset="2"/>
              <a:buChar char="§"/>
              <a:defRPr/>
            </a:pPr>
            <a:r>
              <a:rPr lang="en-US" sz="1400" dirty="0" smtClean="0">
                <a:latin typeface="Arial"/>
                <a:cs typeface="Arial"/>
              </a:rPr>
              <a:t>ITAR registered</a:t>
            </a:r>
          </a:p>
          <a:p>
            <a:pPr marL="225425" indent="-225425">
              <a:spcBef>
                <a:spcPts val="800"/>
              </a:spcBef>
              <a:buClr>
                <a:srgbClr val="0070C0"/>
              </a:buClr>
              <a:buFont typeface="Wingdings" pitchFamily="2" charset="2"/>
              <a:buChar char="§"/>
              <a:defRPr/>
            </a:pPr>
            <a:r>
              <a:rPr lang="en-US" sz="1400" dirty="0" smtClean="0">
                <a:latin typeface="Arial"/>
                <a:cs typeface="Arial"/>
              </a:rPr>
              <a:t>Full-flow 200mm silicon processing, 300mm back-end (Copper/Low-k)</a:t>
            </a:r>
          </a:p>
          <a:p>
            <a:pPr marL="225425" indent="-225425">
              <a:spcBef>
                <a:spcPts val="800"/>
              </a:spcBef>
              <a:buClr>
                <a:srgbClr val="0070C0"/>
              </a:buClr>
              <a:buFont typeface="Wingdings" pitchFamily="2" charset="2"/>
              <a:buChar char="§"/>
              <a:defRPr/>
            </a:pPr>
            <a:r>
              <a:rPr lang="en-US" sz="1400" dirty="0" smtClean="0">
                <a:latin typeface="Arial"/>
                <a:cs typeface="Arial"/>
              </a:rPr>
              <a:t>Process library with &gt; 25000 recipes</a:t>
            </a:r>
          </a:p>
          <a:p>
            <a:pPr marL="225425" indent="-225425">
              <a:spcBef>
                <a:spcPts val="800"/>
              </a:spcBef>
              <a:buClr>
                <a:srgbClr val="0070C0"/>
              </a:buClr>
              <a:buFont typeface="Wingdings" pitchFamily="2" charset="2"/>
              <a:buChar char="§"/>
              <a:defRPr/>
            </a:pPr>
            <a:r>
              <a:rPr lang="en-US" sz="1400" dirty="0" smtClean="0">
                <a:latin typeface="Arial"/>
                <a:cs typeface="Arial"/>
              </a:rPr>
              <a:t>Novel materials </a:t>
            </a:r>
            <a:r>
              <a:rPr lang="en-US" sz="1400" dirty="0" smtClean="0"/>
              <a:t>(ALD, PZT, III-V, CNT, etc)</a:t>
            </a:r>
            <a:endParaRPr lang="en-US" sz="1400" dirty="0" smtClean="0">
              <a:latin typeface="Arial"/>
              <a:cs typeface="Arial"/>
            </a:endParaRPr>
          </a:p>
          <a:p>
            <a:pPr marL="225425" indent="-225425">
              <a:spcBef>
                <a:spcPts val="800"/>
              </a:spcBef>
              <a:buClr>
                <a:srgbClr val="0070C0"/>
              </a:buClr>
              <a:buFont typeface="Wingdings" pitchFamily="2" charset="2"/>
              <a:buChar char="§"/>
              <a:defRPr/>
            </a:pPr>
            <a:r>
              <a:rPr lang="en-US" sz="1400" dirty="0" smtClean="0">
                <a:latin typeface="Arial"/>
                <a:cs typeface="Arial"/>
              </a:rPr>
              <a:t>Copper &amp; Aluminum BEOL</a:t>
            </a:r>
          </a:p>
          <a:p>
            <a:pPr marL="225425" indent="-225425">
              <a:spcBef>
                <a:spcPts val="800"/>
              </a:spcBef>
              <a:buClr>
                <a:srgbClr val="0070C0"/>
              </a:buClr>
              <a:buFont typeface="Wingdings" pitchFamily="2" charset="2"/>
              <a:buChar char="§"/>
              <a:defRPr/>
            </a:pPr>
            <a:r>
              <a:rPr lang="en-US" sz="1400" dirty="0" smtClean="0">
                <a:latin typeface="Arial"/>
                <a:cs typeface="Arial"/>
              </a:rPr>
              <a:t>Contact through 193nm lithography</a:t>
            </a:r>
          </a:p>
          <a:p>
            <a:pPr marL="225425" indent="-225425">
              <a:spcBef>
                <a:spcPts val="800"/>
              </a:spcBef>
              <a:buClr>
                <a:srgbClr val="0070C0"/>
              </a:buClr>
              <a:buFont typeface="Wingdings" pitchFamily="2" charset="2"/>
              <a:buChar char="§"/>
              <a:defRPr/>
            </a:pPr>
            <a:r>
              <a:rPr lang="en-US" sz="1400" dirty="0" smtClean="0">
                <a:latin typeface="Arial"/>
                <a:cs typeface="Arial"/>
              </a:rPr>
              <a:t>Silicon, SOI and Transparent MEMS substrates </a:t>
            </a:r>
            <a:endParaRPr lang="en-US" sz="1400" dirty="0" smtClean="0"/>
          </a:p>
          <a:p>
            <a:pPr marL="225425" indent="-225425">
              <a:spcBef>
                <a:spcPts val="800"/>
              </a:spcBef>
              <a:buClr>
                <a:srgbClr val="0070C0"/>
              </a:buClr>
              <a:buFont typeface="Wingdings" pitchFamily="2" charset="2"/>
              <a:buChar char="§"/>
              <a:defRPr/>
            </a:pPr>
            <a:r>
              <a:rPr lang="en-US" sz="1400" dirty="0" smtClean="0">
                <a:latin typeface="Arial"/>
                <a:cs typeface="Arial"/>
              </a:rPr>
              <a:t>Electrical Characterization and Bench Test Lab</a:t>
            </a:r>
          </a:p>
          <a:p>
            <a:pPr marL="225425" indent="-225425">
              <a:spcBef>
                <a:spcPts val="800"/>
              </a:spcBef>
              <a:buClr>
                <a:srgbClr val="0070C0"/>
              </a:buClr>
              <a:buFont typeface="Wingdings" pitchFamily="2" charset="2"/>
              <a:buChar char="§"/>
              <a:defRPr/>
            </a:pPr>
            <a:r>
              <a:rPr lang="en-US" sz="1400" dirty="0" smtClean="0">
                <a:latin typeface="Arial"/>
                <a:cs typeface="Arial"/>
              </a:rPr>
              <a:t>Onsite analytical tools and labs: SIMS, SEM, TEM, Auger, VPD, ICP-MS, etc</a:t>
            </a:r>
          </a:p>
        </p:txBody>
      </p:sp>
      <p:sp>
        <p:nvSpPr>
          <p:cNvPr id="10" name="Title 9"/>
          <p:cNvSpPr>
            <a:spLocks noGrp="1"/>
          </p:cNvSpPr>
          <p:nvPr>
            <p:ph type="title"/>
          </p:nvPr>
        </p:nvSpPr>
        <p:spPr>
          <a:xfrm>
            <a:off x="2196192" y="0"/>
            <a:ext cx="6947807" cy="914400"/>
          </a:xfrm>
        </p:spPr>
        <p:txBody>
          <a:bodyPr>
            <a:normAutofit/>
          </a:bodyPr>
          <a:lstStyle/>
          <a:p>
            <a:r>
              <a:rPr lang="en-US" dirty="0" smtClean="0"/>
              <a:t>Facility Overview</a:t>
            </a:r>
            <a:endParaRPr lang="en-US" dirty="0"/>
          </a:p>
        </p:txBody>
      </p:sp>
      <p:pic>
        <p:nvPicPr>
          <p:cNvPr id="8" name="Picture 3" descr="Description: Description: Novati"/>
          <p:cNvPicPr>
            <a:picLocks noChangeAspect="1" noChangeArrowheads="1"/>
          </p:cNvPicPr>
          <p:nvPr/>
        </p:nvPicPr>
        <p:blipFill>
          <a:blip r:embed="rId3" cstate="print"/>
          <a:srcRect/>
          <a:stretch>
            <a:fillRect/>
          </a:stretch>
        </p:blipFill>
        <p:spPr bwMode="auto">
          <a:xfrm>
            <a:off x="8164" y="7239"/>
            <a:ext cx="2902419" cy="984082"/>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046155" y="1324190"/>
            <a:ext cx="2666637" cy="1423737"/>
          </a:xfrm>
          <a:prstGeom prst="rect">
            <a:avLst/>
          </a:prstGeom>
          <a:noFill/>
        </p:spPr>
      </p:pic>
      <p:sp>
        <p:nvSpPr>
          <p:cNvPr id="12" name="TextBox 11"/>
          <p:cNvSpPr txBox="1"/>
          <p:nvPr/>
        </p:nvSpPr>
        <p:spPr>
          <a:xfrm>
            <a:off x="5730422" y="3099697"/>
            <a:ext cx="3250293" cy="892552"/>
          </a:xfrm>
          <a:prstGeom prst="roundRect">
            <a:avLst>
              <a:gd name="adj" fmla="val 0"/>
            </a:avLst>
          </a:prstGeom>
          <a:noFill/>
          <a:ln>
            <a:noFill/>
          </a:ln>
        </p:spPr>
        <p:txBody>
          <a:bodyPr wrap="square">
            <a:spAutoFit/>
          </a:bodyPr>
          <a:lstStyle/>
          <a:p>
            <a:pPr marL="225425" indent="-225425">
              <a:spcBef>
                <a:spcPts val="600"/>
              </a:spcBef>
              <a:buClr>
                <a:srgbClr val="0070C0"/>
              </a:buClr>
              <a:buFont typeface="Wingdings" pitchFamily="2" charset="2"/>
              <a:buChar char="§"/>
              <a:defRPr/>
            </a:pPr>
            <a:r>
              <a:rPr lang="en-US" sz="1400" dirty="0" smtClean="0">
                <a:latin typeface="Arial" pitchFamily="34" charset="0"/>
                <a:cs typeface="Arial" pitchFamily="34" charset="0"/>
              </a:rPr>
              <a:t>ISO 9001:2008 13485:2013</a:t>
            </a:r>
          </a:p>
          <a:p>
            <a:pPr marL="225425" indent="-225425">
              <a:spcBef>
                <a:spcPts val="600"/>
              </a:spcBef>
              <a:buClr>
                <a:srgbClr val="0070C0"/>
              </a:buClr>
              <a:buFont typeface="Wingdings" pitchFamily="2" charset="2"/>
              <a:buChar char="§"/>
              <a:defRPr/>
            </a:pPr>
            <a:r>
              <a:rPr lang="en-US" sz="1400" dirty="0" smtClean="0">
                <a:latin typeface="Arial" pitchFamily="34" charset="0"/>
                <a:cs typeface="Arial" pitchFamily="34" charset="0"/>
              </a:rPr>
              <a:t>TRUST 2013</a:t>
            </a:r>
          </a:p>
          <a:p>
            <a:pPr marL="225425" indent="-225425">
              <a:spcBef>
                <a:spcPts val="600"/>
              </a:spcBef>
              <a:buClr>
                <a:srgbClr val="0070C0"/>
              </a:buClr>
              <a:buFont typeface="Wingdings" pitchFamily="2" charset="2"/>
              <a:buChar char="§"/>
              <a:defRPr/>
            </a:pPr>
            <a:endParaRPr lang="en-US" sz="1400" dirty="0" smtClean="0">
              <a:latin typeface="Arial"/>
              <a:cs typeface="Aria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76" y="2550695"/>
            <a:ext cx="7772400" cy="1362075"/>
          </a:xfrm>
        </p:spPr>
        <p:txBody>
          <a:bodyPr/>
          <a:lstStyle/>
          <a:p>
            <a:r>
              <a:rPr lang="en-US" dirty="0" smtClean="0"/>
              <a:t>The Road Ahead…</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12357"/>
            <a:ext cx="9144000" cy="914400"/>
          </a:xfrm>
        </p:spPr>
        <p:txBody>
          <a:bodyPr/>
          <a:lstStyle/>
          <a:p>
            <a:r>
              <a:rPr lang="en-US" dirty="0" smtClean="0"/>
              <a:t>Near End-of-Line TSV Insertion</a:t>
            </a:r>
          </a:p>
        </p:txBody>
      </p:sp>
      <p:grpSp>
        <p:nvGrpSpPr>
          <p:cNvPr id="2" name="Group 114"/>
          <p:cNvGrpSpPr>
            <a:grpSpLocks/>
          </p:cNvGrpSpPr>
          <p:nvPr/>
        </p:nvGrpSpPr>
        <p:grpSpPr bwMode="auto">
          <a:xfrm>
            <a:off x="746125" y="1377950"/>
            <a:ext cx="6516688" cy="4910138"/>
            <a:chOff x="972765" y="2265708"/>
            <a:chExt cx="6517535" cy="4910121"/>
          </a:xfrm>
        </p:grpSpPr>
        <p:grpSp>
          <p:nvGrpSpPr>
            <p:cNvPr id="3" name="Group 108"/>
            <p:cNvGrpSpPr>
              <a:grpSpLocks/>
            </p:cNvGrpSpPr>
            <p:nvPr/>
          </p:nvGrpSpPr>
          <p:grpSpPr bwMode="auto">
            <a:xfrm>
              <a:off x="972765" y="2265708"/>
              <a:ext cx="6517535" cy="4910121"/>
              <a:chOff x="527125" y="2415687"/>
              <a:chExt cx="6437264" cy="4653437"/>
            </a:xfrm>
          </p:grpSpPr>
          <p:grpSp>
            <p:nvGrpSpPr>
              <p:cNvPr id="4" name="Group 217"/>
              <p:cNvGrpSpPr>
                <a:grpSpLocks/>
              </p:cNvGrpSpPr>
              <p:nvPr/>
            </p:nvGrpSpPr>
            <p:grpSpPr bwMode="auto">
              <a:xfrm>
                <a:off x="527125" y="2415687"/>
                <a:ext cx="6437264" cy="4653437"/>
                <a:chOff x="527125" y="1592963"/>
                <a:chExt cx="6437264" cy="5292904"/>
              </a:xfrm>
            </p:grpSpPr>
            <p:sp>
              <p:nvSpPr>
                <p:cNvPr id="44056" name="Rectangle 199"/>
                <p:cNvSpPr>
                  <a:spLocks noChangeArrowheads="1"/>
                </p:cNvSpPr>
                <p:nvPr/>
              </p:nvSpPr>
              <p:spPr bwMode="auto">
                <a:xfrm>
                  <a:off x="541902" y="2792926"/>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57" name="Rectangle 198"/>
                <p:cNvSpPr>
                  <a:spLocks noChangeArrowheads="1"/>
                </p:cNvSpPr>
                <p:nvPr/>
              </p:nvSpPr>
              <p:spPr bwMode="auto">
                <a:xfrm>
                  <a:off x="537377" y="2821116"/>
                  <a:ext cx="6419088" cy="182880"/>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58" name="Rectangle 169"/>
                <p:cNvSpPr>
                  <a:spLocks noChangeArrowheads="1"/>
                </p:cNvSpPr>
                <p:nvPr/>
              </p:nvSpPr>
              <p:spPr bwMode="auto">
                <a:xfrm>
                  <a:off x="536214" y="3599599"/>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5" name="Group 111"/>
                <p:cNvGrpSpPr>
                  <a:grpSpLocks/>
                </p:cNvGrpSpPr>
                <p:nvPr/>
              </p:nvGrpSpPr>
              <p:grpSpPr bwMode="auto">
                <a:xfrm>
                  <a:off x="527125" y="4783227"/>
                  <a:ext cx="6421582" cy="2102640"/>
                  <a:chOff x="527125" y="4783227"/>
                  <a:chExt cx="6421582" cy="2102640"/>
                </a:xfrm>
              </p:grpSpPr>
              <p:sp>
                <p:nvSpPr>
                  <p:cNvPr id="44122" name="Rectangle 109"/>
                  <p:cNvSpPr>
                    <a:spLocks noChangeArrowheads="1"/>
                  </p:cNvSpPr>
                  <p:nvPr/>
                </p:nvSpPr>
                <p:spPr bwMode="auto">
                  <a:xfrm>
                    <a:off x="528989" y="4783227"/>
                    <a:ext cx="6419088" cy="274320"/>
                  </a:xfrm>
                  <a:prstGeom prst="rect">
                    <a:avLst/>
                  </a:prstGeom>
                  <a:solidFill>
                    <a:srgbClr val="C00000">
                      <a:alpha val="41176"/>
                    </a:srgbClr>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6" name="Group 105"/>
                  <p:cNvGrpSpPr>
                    <a:grpSpLocks/>
                  </p:cNvGrpSpPr>
                  <p:nvPr/>
                </p:nvGrpSpPr>
                <p:grpSpPr bwMode="auto">
                  <a:xfrm>
                    <a:off x="527125" y="4887821"/>
                    <a:ext cx="6421582" cy="1998046"/>
                    <a:chOff x="527125" y="4887821"/>
                    <a:chExt cx="6421582" cy="1998046"/>
                  </a:xfrm>
                </p:grpSpPr>
                <p:sp>
                  <p:nvSpPr>
                    <p:cNvPr id="99" name="Rectangle 98"/>
                    <p:cNvSpPr/>
                    <p:nvPr/>
                  </p:nvSpPr>
                  <p:spPr bwMode="auto">
                    <a:xfrm>
                      <a:off x="527125" y="5008623"/>
                      <a:ext cx="6421582" cy="1877244"/>
                    </a:xfrm>
                    <a:prstGeom prst="rect">
                      <a:avLst/>
                    </a:prstGeom>
                    <a:solidFill>
                      <a:schemeClr val="bg1">
                        <a:lumMod val="85000"/>
                      </a:schemeClr>
                    </a:solidFill>
                    <a:ln w="12700" cap="flat" cmpd="sng" algn="ctr">
                      <a:noFill/>
                      <a:prstDash val="solid"/>
                      <a:round/>
                      <a:headEnd type="none" w="med" len="med"/>
                      <a:tailEnd type="none" w="med" len="med"/>
                    </a:ln>
                    <a:effectLst/>
                  </p:spPr>
                  <p:txBody>
                    <a:bodyPr anchor="ctr">
                      <a:spAutoFit/>
                    </a:bodyPr>
                    <a:lstStyle/>
                    <a:p>
                      <a:pPr algn="ctr" eaLnBrk="0" hangingPunct="0">
                        <a:defRPr/>
                      </a:pPr>
                      <a:endParaRPr lang="en-US" sz="2000">
                        <a:latin typeface="Verdana" pitchFamily="34" charset="0"/>
                      </a:endParaRPr>
                    </a:p>
                  </p:txBody>
                </p:sp>
                <p:sp>
                  <p:nvSpPr>
                    <p:cNvPr id="44125" name="Rectangle 94"/>
                    <p:cNvSpPr>
                      <a:spLocks noChangeArrowheads="1"/>
                    </p:cNvSpPr>
                    <p:nvPr/>
                  </p:nvSpPr>
                  <p:spPr bwMode="auto">
                    <a:xfrm>
                      <a:off x="3033656" y="5020022"/>
                      <a:ext cx="1990165" cy="365760"/>
                    </a:xfrm>
                    <a:prstGeom prst="rect">
                      <a:avLst/>
                    </a:prstGeom>
                    <a:solidFill>
                      <a:srgbClr val="00B0F0">
                        <a:alpha val="38039"/>
                      </a:srgbClr>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26" name="Rectangle 96"/>
                    <p:cNvSpPr>
                      <a:spLocks noChangeArrowheads="1"/>
                    </p:cNvSpPr>
                    <p:nvPr/>
                  </p:nvSpPr>
                  <p:spPr bwMode="auto">
                    <a:xfrm>
                      <a:off x="3871356" y="4912325"/>
                      <a:ext cx="564078" cy="106878"/>
                    </a:xfrm>
                    <a:prstGeom prst="rect">
                      <a:avLst/>
                    </a:prstGeom>
                    <a:solidFill>
                      <a:srgbClr val="5BF804">
                        <a:alpha val="38823"/>
                      </a:srgbClr>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27" name="Rectangle 97"/>
                    <p:cNvSpPr>
                      <a:spLocks noChangeArrowheads="1"/>
                    </p:cNvSpPr>
                    <p:nvPr/>
                  </p:nvSpPr>
                  <p:spPr bwMode="auto">
                    <a:xfrm>
                      <a:off x="528452" y="4993328"/>
                      <a:ext cx="3328416"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28" name="Rectangle 98"/>
                    <p:cNvSpPr>
                      <a:spLocks noChangeArrowheads="1"/>
                    </p:cNvSpPr>
                    <p:nvPr/>
                  </p:nvSpPr>
                  <p:spPr bwMode="auto">
                    <a:xfrm rot="-5400000">
                      <a:off x="3802638" y="4954298"/>
                      <a:ext cx="10972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29" name="Rectangle 100"/>
                    <p:cNvSpPr>
                      <a:spLocks noChangeArrowheads="1"/>
                    </p:cNvSpPr>
                    <p:nvPr/>
                  </p:nvSpPr>
                  <p:spPr bwMode="auto">
                    <a:xfrm rot="-5400000">
                      <a:off x="4380977" y="4954298"/>
                      <a:ext cx="10972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30" name="Rectangle 101"/>
                    <p:cNvSpPr>
                      <a:spLocks noChangeArrowheads="1"/>
                    </p:cNvSpPr>
                    <p:nvPr/>
                  </p:nvSpPr>
                  <p:spPr bwMode="auto">
                    <a:xfrm>
                      <a:off x="3846083" y="4887821"/>
                      <a:ext cx="603504"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31" name="Rectangle 103"/>
                    <p:cNvSpPr>
                      <a:spLocks noChangeArrowheads="1"/>
                    </p:cNvSpPr>
                    <p:nvPr/>
                  </p:nvSpPr>
                  <p:spPr bwMode="auto">
                    <a:xfrm>
                      <a:off x="4424419" y="4997235"/>
                      <a:ext cx="2523744"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grpSp>
            <p:sp>
              <p:nvSpPr>
                <p:cNvPr id="44060" name="Rectangle 113"/>
                <p:cNvSpPr>
                  <a:spLocks noChangeArrowheads="1"/>
                </p:cNvSpPr>
                <p:nvPr/>
              </p:nvSpPr>
              <p:spPr bwMode="auto">
                <a:xfrm>
                  <a:off x="528452" y="4599937"/>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61" name="Rectangle 115"/>
                <p:cNvSpPr>
                  <a:spLocks noChangeArrowheads="1"/>
                </p:cNvSpPr>
                <p:nvPr/>
              </p:nvSpPr>
              <p:spPr bwMode="auto">
                <a:xfrm>
                  <a:off x="530115" y="4765801"/>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62" name="Rectangle 128"/>
                <p:cNvSpPr>
                  <a:spLocks noChangeArrowheads="1"/>
                </p:cNvSpPr>
                <p:nvPr/>
              </p:nvSpPr>
              <p:spPr bwMode="auto">
                <a:xfrm>
                  <a:off x="528989" y="4627017"/>
                  <a:ext cx="6419088" cy="137160"/>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63" name="Rectangle 129"/>
                <p:cNvSpPr>
                  <a:spLocks noChangeArrowheads="1"/>
                </p:cNvSpPr>
                <p:nvPr/>
              </p:nvSpPr>
              <p:spPr bwMode="auto">
                <a:xfrm>
                  <a:off x="531335" y="4389426"/>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64" name="Rectangle 130"/>
                <p:cNvSpPr>
                  <a:spLocks noChangeArrowheads="1"/>
                </p:cNvSpPr>
                <p:nvPr/>
              </p:nvSpPr>
              <p:spPr bwMode="auto">
                <a:xfrm>
                  <a:off x="532799" y="4417467"/>
                  <a:ext cx="6419088" cy="182880"/>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65" name="TextBox 132"/>
                <p:cNvSpPr txBox="1">
                  <a:spLocks noChangeArrowheads="1"/>
                </p:cNvSpPr>
                <p:nvPr/>
              </p:nvSpPr>
              <p:spPr bwMode="auto">
                <a:xfrm>
                  <a:off x="3910217" y="4835291"/>
                  <a:ext cx="373820" cy="215444"/>
                </a:xfrm>
                <a:prstGeom prst="rect">
                  <a:avLst/>
                </a:prstGeom>
                <a:noFill/>
                <a:ln w="9525">
                  <a:noFill/>
                  <a:miter lim="800000"/>
                  <a:headEnd/>
                  <a:tailEnd/>
                </a:ln>
              </p:spPr>
              <p:txBody>
                <a:bodyPr wrap="none">
                  <a:spAutoFit/>
                </a:bodyPr>
                <a:lstStyle/>
                <a:p>
                  <a:pPr algn="ctr" eaLnBrk="0" hangingPunct="0"/>
                  <a:r>
                    <a:rPr lang="en-US" sz="800">
                      <a:solidFill>
                        <a:schemeClr val="bg1"/>
                      </a:solidFill>
                    </a:rPr>
                    <a:t>poly</a:t>
                  </a:r>
                </a:p>
              </p:txBody>
            </p:sp>
            <p:sp>
              <p:nvSpPr>
                <p:cNvPr id="44066" name="TextBox 133"/>
                <p:cNvSpPr txBox="1">
                  <a:spLocks noChangeArrowheads="1"/>
                </p:cNvSpPr>
                <p:nvPr/>
              </p:nvSpPr>
              <p:spPr bwMode="auto">
                <a:xfrm>
                  <a:off x="3091289" y="5076640"/>
                  <a:ext cx="344966" cy="215444"/>
                </a:xfrm>
                <a:prstGeom prst="rect">
                  <a:avLst/>
                </a:prstGeom>
                <a:noFill/>
                <a:ln w="9525">
                  <a:noFill/>
                  <a:miter lim="800000"/>
                  <a:headEnd/>
                  <a:tailEnd/>
                </a:ln>
              </p:spPr>
              <p:txBody>
                <a:bodyPr wrap="none">
                  <a:spAutoFit/>
                </a:bodyPr>
                <a:lstStyle/>
                <a:p>
                  <a:pPr algn="ctr" eaLnBrk="0" hangingPunct="0"/>
                  <a:r>
                    <a:rPr lang="en-US" sz="800">
                      <a:solidFill>
                        <a:schemeClr val="bg1"/>
                      </a:solidFill>
                    </a:rPr>
                    <a:t>STI</a:t>
                  </a:r>
                </a:p>
              </p:txBody>
            </p:sp>
            <p:sp>
              <p:nvSpPr>
                <p:cNvPr id="44067" name="TextBox 136"/>
                <p:cNvSpPr txBox="1">
                  <a:spLocks noChangeArrowheads="1"/>
                </p:cNvSpPr>
                <p:nvPr/>
              </p:nvSpPr>
              <p:spPr bwMode="auto">
                <a:xfrm>
                  <a:off x="554186" y="4711375"/>
                  <a:ext cx="248786" cy="138499"/>
                </a:xfrm>
                <a:prstGeom prst="rect">
                  <a:avLst/>
                </a:prstGeom>
                <a:noFill/>
                <a:ln w="9525">
                  <a:noFill/>
                  <a:miter lim="800000"/>
                  <a:headEnd/>
                  <a:tailEnd/>
                </a:ln>
              </p:spPr>
              <p:txBody>
                <a:bodyPr wrap="none">
                  <a:spAutoFit/>
                </a:bodyPr>
                <a:lstStyle/>
                <a:p>
                  <a:pPr algn="ctr" eaLnBrk="0" hangingPunct="0"/>
                  <a:r>
                    <a:rPr lang="en-US" sz="300" b="1">
                      <a:solidFill>
                        <a:schemeClr val="bg1"/>
                      </a:solidFill>
                    </a:rPr>
                    <a:t>SIN</a:t>
                  </a:r>
                </a:p>
              </p:txBody>
            </p:sp>
            <p:grpSp>
              <p:nvGrpSpPr>
                <p:cNvPr id="7" name="Group 139"/>
                <p:cNvGrpSpPr>
                  <a:grpSpLocks/>
                </p:cNvGrpSpPr>
                <p:nvPr/>
              </p:nvGrpSpPr>
              <p:grpSpPr bwMode="auto">
                <a:xfrm>
                  <a:off x="3765229" y="4602507"/>
                  <a:ext cx="731520" cy="215444"/>
                  <a:chOff x="3765229" y="4602507"/>
                  <a:chExt cx="731520" cy="215444"/>
                </a:xfrm>
              </p:grpSpPr>
              <p:sp>
                <p:nvSpPr>
                  <p:cNvPr id="44120" name="Rectangle 131"/>
                  <p:cNvSpPr>
                    <a:spLocks noChangeArrowheads="1"/>
                  </p:cNvSpPr>
                  <p:nvPr/>
                </p:nvSpPr>
                <p:spPr bwMode="auto">
                  <a:xfrm>
                    <a:off x="3765229" y="4621696"/>
                    <a:ext cx="731520" cy="192024"/>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21" name="TextBox 137"/>
                  <p:cNvSpPr txBox="1">
                    <a:spLocks noChangeArrowheads="1"/>
                  </p:cNvSpPr>
                  <p:nvPr/>
                </p:nvSpPr>
                <p:spPr bwMode="auto">
                  <a:xfrm>
                    <a:off x="3971822" y="4602507"/>
                    <a:ext cx="327334" cy="215444"/>
                  </a:xfrm>
                  <a:prstGeom prst="rect">
                    <a:avLst/>
                  </a:prstGeom>
                  <a:noFill/>
                  <a:ln w="9525">
                    <a:noFill/>
                    <a:miter lim="800000"/>
                    <a:headEnd/>
                    <a:tailEnd/>
                  </a:ln>
                </p:spPr>
                <p:txBody>
                  <a:bodyPr wrap="none">
                    <a:spAutoFit/>
                  </a:bodyPr>
                  <a:lstStyle/>
                  <a:p>
                    <a:pPr algn="ctr" eaLnBrk="0" hangingPunct="0"/>
                    <a:r>
                      <a:rPr lang="en-US" sz="800">
                        <a:solidFill>
                          <a:schemeClr val="bg1"/>
                        </a:solidFill>
                      </a:rPr>
                      <a:t>M1</a:t>
                    </a:r>
                  </a:p>
                </p:txBody>
              </p:sp>
            </p:grpSp>
            <p:grpSp>
              <p:nvGrpSpPr>
                <p:cNvPr id="8" name="Group 144"/>
                <p:cNvGrpSpPr>
                  <a:grpSpLocks/>
                </p:cNvGrpSpPr>
                <p:nvPr/>
              </p:nvGrpSpPr>
              <p:grpSpPr bwMode="auto">
                <a:xfrm>
                  <a:off x="532798" y="4205731"/>
                  <a:ext cx="6420215" cy="229136"/>
                  <a:chOff x="532798" y="4205731"/>
                  <a:chExt cx="6420215" cy="229136"/>
                </a:xfrm>
              </p:grpSpPr>
              <p:sp>
                <p:nvSpPr>
                  <p:cNvPr id="44115" name="Rectangle 138"/>
                  <p:cNvSpPr>
                    <a:spLocks noChangeArrowheads="1"/>
                  </p:cNvSpPr>
                  <p:nvPr/>
                </p:nvSpPr>
                <p:spPr bwMode="auto">
                  <a:xfrm>
                    <a:off x="532798" y="4227268"/>
                    <a:ext cx="6419088" cy="164592"/>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16" name="Rectangle 140"/>
                  <p:cNvSpPr>
                    <a:spLocks noChangeArrowheads="1"/>
                  </p:cNvSpPr>
                  <p:nvPr/>
                </p:nvSpPr>
                <p:spPr bwMode="auto">
                  <a:xfrm>
                    <a:off x="533925" y="4205731"/>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9" name="Group 141"/>
                  <p:cNvGrpSpPr>
                    <a:grpSpLocks/>
                  </p:cNvGrpSpPr>
                  <p:nvPr/>
                </p:nvGrpSpPr>
                <p:grpSpPr bwMode="auto">
                  <a:xfrm>
                    <a:off x="3761419" y="4206267"/>
                    <a:ext cx="731520" cy="228600"/>
                    <a:chOff x="3765229" y="4602507"/>
                    <a:chExt cx="731520" cy="215444"/>
                  </a:xfrm>
                </p:grpSpPr>
                <p:sp>
                  <p:nvSpPr>
                    <p:cNvPr id="44118" name="Rectangle 142"/>
                    <p:cNvSpPr>
                      <a:spLocks noChangeArrowheads="1"/>
                    </p:cNvSpPr>
                    <p:nvPr/>
                  </p:nvSpPr>
                  <p:spPr bwMode="auto">
                    <a:xfrm>
                      <a:off x="3765229" y="4621696"/>
                      <a:ext cx="731520" cy="192024"/>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19" name="TextBox 143"/>
                    <p:cNvSpPr txBox="1">
                      <a:spLocks noChangeArrowheads="1"/>
                    </p:cNvSpPr>
                    <p:nvPr/>
                  </p:nvSpPr>
                  <p:spPr bwMode="auto">
                    <a:xfrm>
                      <a:off x="3971822" y="4602507"/>
                      <a:ext cx="327334" cy="215444"/>
                    </a:xfrm>
                    <a:prstGeom prst="rect">
                      <a:avLst/>
                    </a:prstGeom>
                    <a:noFill/>
                    <a:ln w="9525">
                      <a:noFill/>
                      <a:miter lim="800000"/>
                      <a:headEnd/>
                      <a:tailEnd/>
                    </a:ln>
                  </p:spPr>
                  <p:txBody>
                    <a:bodyPr wrap="none">
                      <a:spAutoFit/>
                    </a:bodyPr>
                    <a:lstStyle/>
                    <a:p>
                      <a:pPr algn="ctr" eaLnBrk="0" hangingPunct="0"/>
                      <a:r>
                        <a:rPr lang="en-US" sz="800">
                          <a:solidFill>
                            <a:schemeClr val="bg1"/>
                          </a:solidFill>
                        </a:rPr>
                        <a:t>M2</a:t>
                      </a:r>
                    </a:p>
                  </p:txBody>
                </p:sp>
              </p:grpSp>
            </p:grpSp>
            <p:sp>
              <p:nvSpPr>
                <p:cNvPr id="44070" name="Rectangle 154"/>
                <p:cNvSpPr>
                  <a:spLocks noChangeArrowheads="1"/>
                </p:cNvSpPr>
                <p:nvPr/>
              </p:nvSpPr>
              <p:spPr bwMode="auto">
                <a:xfrm>
                  <a:off x="532244" y="4022628"/>
                  <a:ext cx="6419088" cy="182880"/>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71" name="Rectangle 155"/>
                <p:cNvSpPr>
                  <a:spLocks noChangeArrowheads="1"/>
                </p:cNvSpPr>
                <p:nvPr/>
              </p:nvSpPr>
              <p:spPr bwMode="auto">
                <a:xfrm>
                  <a:off x="534179" y="3991188"/>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0" name="Group 156"/>
                <p:cNvGrpSpPr>
                  <a:grpSpLocks/>
                </p:cNvGrpSpPr>
                <p:nvPr/>
              </p:nvGrpSpPr>
              <p:grpSpPr bwMode="auto">
                <a:xfrm>
                  <a:off x="535642" y="3807493"/>
                  <a:ext cx="6420215" cy="224644"/>
                  <a:chOff x="532798" y="4205731"/>
                  <a:chExt cx="6420215" cy="224644"/>
                </a:xfrm>
              </p:grpSpPr>
              <p:sp>
                <p:nvSpPr>
                  <p:cNvPr id="44110" name="Rectangle 157"/>
                  <p:cNvSpPr>
                    <a:spLocks noChangeArrowheads="1"/>
                  </p:cNvSpPr>
                  <p:nvPr/>
                </p:nvSpPr>
                <p:spPr bwMode="auto">
                  <a:xfrm>
                    <a:off x="532798" y="4227268"/>
                    <a:ext cx="6419088" cy="164592"/>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11" name="Rectangle 158"/>
                  <p:cNvSpPr>
                    <a:spLocks noChangeArrowheads="1"/>
                  </p:cNvSpPr>
                  <p:nvPr/>
                </p:nvSpPr>
                <p:spPr bwMode="auto">
                  <a:xfrm>
                    <a:off x="533925" y="4205731"/>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1" name="Group 141"/>
                  <p:cNvGrpSpPr>
                    <a:grpSpLocks/>
                  </p:cNvGrpSpPr>
                  <p:nvPr/>
                </p:nvGrpSpPr>
                <p:grpSpPr bwMode="auto">
                  <a:xfrm>
                    <a:off x="3761419" y="4206256"/>
                    <a:ext cx="731520" cy="224119"/>
                    <a:chOff x="3765229" y="4602499"/>
                    <a:chExt cx="731520" cy="211221"/>
                  </a:xfrm>
                </p:grpSpPr>
                <p:sp>
                  <p:nvSpPr>
                    <p:cNvPr id="44113" name="Rectangle 160"/>
                    <p:cNvSpPr>
                      <a:spLocks noChangeArrowheads="1"/>
                    </p:cNvSpPr>
                    <p:nvPr/>
                  </p:nvSpPr>
                  <p:spPr bwMode="auto">
                    <a:xfrm>
                      <a:off x="3765229" y="4621696"/>
                      <a:ext cx="731520" cy="192024"/>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14" name="TextBox 161"/>
                    <p:cNvSpPr txBox="1">
                      <a:spLocks noChangeArrowheads="1"/>
                    </p:cNvSpPr>
                    <p:nvPr/>
                  </p:nvSpPr>
                  <p:spPr bwMode="auto">
                    <a:xfrm>
                      <a:off x="3971822" y="4602499"/>
                      <a:ext cx="327334" cy="203045"/>
                    </a:xfrm>
                    <a:prstGeom prst="rect">
                      <a:avLst/>
                    </a:prstGeom>
                    <a:noFill/>
                    <a:ln w="9525">
                      <a:noFill/>
                      <a:miter lim="800000"/>
                      <a:headEnd/>
                      <a:tailEnd/>
                    </a:ln>
                  </p:spPr>
                  <p:txBody>
                    <a:bodyPr wrap="none">
                      <a:spAutoFit/>
                    </a:bodyPr>
                    <a:lstStyle/>
                    <a:p>
                      <a:pPr algn="ctr" eaLnBrk="0" hangingPunct="0"/>
                      <a:r>
                        <a:rPr lang="en-US" sz="800">
                          <a:solidFill>
                            <a:schemeClr val="bg1"/>
                          </a:solidFill>
                        </a:rPr>
                        <a:t>M3</a:t>
                      </a:r>
                    </a:p>
                  </p:txBody>
                </p:sp>
              </p:grpSp>
            </p:grpSp>
            <p:sp>
              <p:nvSpPr>
                <p:cNvPr id="44073" name="Rectangle 168"/>
                <p:cNvSpPr>
                  <a:spLocks noChangeArrowheads="1"/>
                </p:cNvSpPr>
                <p:nvPr/>
              </p:nvSpPr>
              <p:spPr bwMode="auto">
                <a:xfrm>
                  <a:off x="538487" y="3620991"/>
                  <a:ext cx="6419088" cy="182880"/>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2" name="Group 162"/>
                <p:cNvGrpSpPr>
                  <a:grpSpLocks/>
                </p:cNvGrpSpPr>
                <p:nvPr/>
              </p:nvGrpSpPr>
              <p:grpSpPr bwMode="auto">
                <a:xfrm>
                  <a:off x="538486" y="3405856"/>
                  <a:ext cx="6420215" cy="224644"/>
                  <a:chOff x="532798" y="4205731"/>
                  <a:chExt cx="6420215" cy="224644"/>
                </a:xfrm>
              </p:grpSpPr>
              <p:sp>
                <p:nvSpPr>
                  <p:cNvPr id="44105" name="Rectangle 163"/>
                  <p:cNvSpPr>
                    <a:spLocks noChangeArrowheads="1"/>
                  </p:cNvSpPr>
                  <p:nvPr/>
                </p:nvSpPr>
                <p:spPr bwMode="auto">
                  <a:xfrm>
                    <a:off x="532798" y="4230667"/>
                    <a:ext cx="6419088" cy="164592"/>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06" name="Rectangle 164"/>
                  <p:cNvSpPr>
                    <a:spLocks noChangeArrowheads="1"/>
                  </p:cNvSpPr>
                  <p:nvPr/>
                </p:nvSpPr>
                <p:spPr bwMode="auto">
                  <a:xfrm>
                    <a:off x="533925" y="4205731"/>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3" name="Group 141"/>
                  <p:cNvGrpSpPr>
                    <a:grpSpLocks/>
                  </p:cNvGrpSpPr>
                  <p:nvPr/>
                </p:nvGrpSpPr>
                <p:grpSpPr bwMode="auto">
                  <a:xfrm>
                    <a:off x="3761419" y="4206256"/>
                    <a:ext cx="731520" cy="224119"/>
                    <a:chOff x="3765229" y="4602499"/>
                    <a:chExt cx="731520" cy="211221"/>
                  </a:xfrm>
                </p:grpSpPr>
                <p:sp>
                  <p:nvSpPr>
                    <p:cNvPr id="44108" name="Rectangle 166"/>
                    <p:cNvSpPr>
                      <a:spLocks noChangeArrowheads="1"/>
                    </p:cNvSpPr>
                    <p:nvPr/>
                  </p:nvSpPr>
                  <p:spPr bwMode="auto">
                    <a:xfrm>
                      <a:off x="3765229" y="4621696"/>
                      <a:ext cx="731520" cy="192024"/>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09" name="TextBox 167"/>
                    <p:cNvSpPr txBox="1">
                      <a:spLocks noChangeArrowheads="1"/>
                    </p:cNvSpPr>
                    <p:nvPr/>
                  </p:nvSpPr>
                  <p:spPr bwMode="auto">
                    <a:xfrm>
                      <a:off x="3971822" y="4602499"/>
                      <a:ext cx="327334" cy="203045"/>
                    </a:xfrm>
                    <a:prstGeom prst="rect">
                      <a:avLst/>
                    </a:prstGeom>
                    <a:noFill/>
                    <a:ln w="9525">
                      <a:noFill/>
                      <a:miter lim="800000"/>
                      <a:headEnd/>
                      <a:tailEnd/>
                    </a:ln>
                  </p:spPr>
                  <p:txBody>
                    <a:bodyPr wrap="none">
                      <a:spAutoFit/>
                    </a:bodyPr>
                    <a:lstStyle/>
                    <a:p>
                      <a:pPr algn="ctr" eaLnBrk="0" hangingPunct="0"/>
                      <a:r>
                        <a:rPr lang="en-US" sz="800">
                          <a:solidFill>
                            <a:schemeClr val="bg1"/>
                          </a:solidFill>
                        </a:rPr>
                        <a:t>M4</a:t>
                      </a:r>
                    </a:p>
                  </p:txBody>
                </p:sp>
              </p:grpSp>
            </p:grpSp>
            <p:sp>
              <p:nvSpPr>
                <p:cNvPr id="44075" name="Rectangle 170"/>
                <p:cNvSpPr>
                  <a:spLocks noChangeArrowheads="1"/>
                </p:cNvSpPr>
                <p:nvPr/>
              </p:nvSpPr>
              <p:spPr bwMode="auto">
                <a:xfrm>
                  <a:off x="532260" y="3197962"/>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76" name="Rectangle 171"/>
                <p:cNvSpPr>
                  <a:spLocks noChangeArrowheads="1"/>
                </p:cNvSpPr>
                <p:nvPr/>
              </p:nvSpPr>
              <p:spPr bwMode="auto">
                <a:xfrm>
                  <a:off x="534533" y="3219354"/>
                  <a:ext cx="6419088" cy="182880"/>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4" name="Group 172"/>
                <p:cNvGrpSpPr>
                  <a:grpSpLocks/>
                </p:cNvGrpSpPr>
                <p:nvPr/>
              </p:nvGrpSpPr>
              <p:grpSpPr bwMode="auto">
                <a:xfrm>
                  <a:off x="534532" y="3004219"/>
                  <a:ext cx="6420215" cy="224644"/>
                  <a:chOff x="532798" y="4205731"/>
                  <a:chExt cx="6420215" cy="224644"/>
                </a:xfrm>
              </p:grpSpPr>
              <p:sp>
                <p:nvSpPr>
                  <p:cNvPr id="44100" name="Rectangle 173"/>
                  <p:cNvSpPr>
                    <a:spLocks noChangeArrowheads="1"/>
                  </p:cNvSpPr>
                  <p:nvPr/>
                </p:nvSpPr>
                <p:spPr bwMode="auto">
                  <a:xfrm>
                    <a:off x="532798" y="4230667"/>
                    <a:ext cx="6419088" cy="164592"/>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01" name="Rectangle 174"/>
                  <p:cNvSpPr>
                    <a:spLocks noChangeArrowheads="1"/>
                  </p:cNvSpPr>
                  <p:nvPr/>
                </p:nvSpPr>
                <p:spPr bwMode="auto">
                  <a:xfrm>
                    <a:off x="533925" y="4205731"/>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5" name="Group 141"/>
                  <p:cNvGrpSpPr>
                    <a:grpSpLocks/>
                  </p:cNvGrpSpPr>
                  <p:nvPr/>
                </p:nvGrpSpPr>
                <p:grpSpPr bwMode="auto">
                  <a:xfrm>
                    <a:off x="3413289" y="4206256"/>
                    <a:ext cx="1083906" cy="224119"/>
                    <a:chOff x="3417099" y="4602499"/>
                    <a:chExt cx="1083906" cy="211221"/>
                  </a:xfrm>
                </p:grpSpPr>
                <p:sp>
                  <p:nvSpPr>
                    <p:cNvPr id="44103" name="Rectangle 176"/>
                    <p:cNvSpPr>
                      <a:spLocks noChangeArrowheads="1"/>
                    </p:cNvSpPr>
                    <p:nvPr/>
                  </p:nvSpPr>
                  <p:spPr bwMode="auto">
                    <a:xfrm>
                      <a:off x="3417099" y="4621696"/>
                      <a:ext cx="1083906" cy="192024"/>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104" name="TextBox 177"/>
                    <p:cNvSpPr txBox="1">
                      <a:spLocks noChangeArrowheads="1"/>
                    </p:cNvSpPr>
                    <p:nvPr/>
                  </p:nvSpPr>
                  <p:spPr bwMode="auto">
                    <a:xfrm>
                      <a:off x="3971822" y="4602499"/>
                      <a:ext cx="327334" cy="203045"/>
                    </a:xfrm>
                    <a:prstGeom prst="rect">
                      <a:avLst/>
                    </a:prstGeom>
                    <a:noFill/>
                    <a:ln w="9525">
                      <a:noFill/>
                      <a:miter lim="800000"/>
                      <a:headEnd/>
                      <a:tailEnd/>
                    </a:ln>
                  </p:spPr>
                  <p:txBody>
                    <a:bodyPr wrap="none">
                      <a:spAutoFit/>
                    </a:bodyPr>
                    <a:lstStyle/>
                    <a:p>
                      <a:pPr algn="ctr" eaLnBrk="0" hangingPunct="0"/>
                      <a:r>
                        <a:rPr lang="en-US" sz="800">
                          <a:solidFill>
                            <a:schemeClr val="bg1"/>
                          </a:solidFill>
                        </a:rPr>
                        <a:t>M5</a:t>
                      </a:r>
                    </a:p>
                  </p:txBody>
                </p:sp>
              </p:grpSp>
            </p:grpSp>
            <p:grpSp>
              <p:nvGrpSpPr>
                <p:cNvPr id="16" name="Group 186"/>
                <p:cNvGrpSpPr>
                  <a:grpSpLocks/>
                </p:cNvGrpSpPr>
                <p:nvPr/>
              </p:nvGrpSpPr>
              <p:grpSpPr bwMode="auto">
                <a:xfrm>
                  <a:off x="540775" y="2605981"/>
                  <a:ext cx="6420215" cy="224644"/>
                  <a:chOff x="532798" y="4205731"/>
                  <a:chExt cx="6420215" cy="224644"/>
                </a:xfrm>
              </p:grpSpPr>
              <p:sp>
                <p:nvSpPr>
                  <p:cNvPr id="44095" name="Rectangle 187"/>
                  <p:cNvSpPr>
                    <a:spLocks noChangeArrowheads="1"/>
                  </p:cNvSpPr>
                  <p:nvPr/>
                </p:nvSpPr>
                <p:spPr bwMode="auto">
                  <a:xfrm>
                    <a:off x="532798" y="4230667"/>
                    <a:ext cx="6419088" cy="164592"/>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96" name="Rectangle 188"/>
                  <p:cNvSpPr>
                    <a:spLocks noChangeArrowheads="1"/>
                  </p:cNvSpPr>
                  <p:nvPr/>
                </p:nvSpPr>
                <p:spPr bwMode="auto">
                  <a:xfrm>
                    <a:off x="533925" y="4205731"/>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7" name="Group 141"/>
                  <p:cNvGrpSpPr>
                    <a:grpSpLocks/>
                  </p:cNvGrpSpPr>
                  <p:nvPr/>
                </p:nvGrpSpPr>
                <p:grpSpPr bwMode="auto">
                  <a:xfrm>
                    <a:off x="3761419" y="4206256"/>
                    <a:ext cx="731520" cy="224119"/>
                    <a:chOff x="3765229" y="4602499"/>
                    <a:chExt cx="731520" cy="211221"/>
                  </a:xfrm>
                </p:grpSpPr>
                <p:sp>
                  <p:nvSpPr>
                    <p:cNvPr id="44098" name="Rectangle 190"/>
                    <p:cNvSpPr>
                      <a:spLocks noChangeArrowheads="1"/>
                    </p:cNvSpPr>
                    <p:nvPr/>
                  </p:nvSpPr>
                  <p:spPr bwMode="auto">
                    <a:xfrm>
                      <a:off x="3765229" y="4621696"/>
                      <a:ext cx="731520" cy="192024"/>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99" name="TextBox 191"/>
                    <p:cNvSpPr txBox="1">
                      <a:spLocks noChangeArrowheads="1"/>
                    </p:cNvSpPr>
                    <p:nvPr/>
                  </p:nvSpPr>
                  <p:spPr bwMode="auto">
                    <a:xfrm>
                      <a:off x="3971822" y="4602499"/>
                      <a:ext cx="327334" cy="203045"/>
                    </a:xfrm>
                    <a:prstGeom prst="rect">
                      <a:avLst/>
                    </a:prstGeom>
                    <a:noFill/>
                    <a:ln w="9525">
                      <a:noFill/>
                      <a:miter lim="800000"/>
                      <a:headEnd/>
                      <a:tailEnd/>
                    </a:ln>
                  </p:spPr>
                  <p:txBody>
                    <a:bodyPr wrap="none">
                      <a:spAutoFit/>
                    </a:bodyPr>
                    <a:lstStyle/>
                    <a:p>
                      <a:pPr algn="ctr" eaLnBrk="0" hangingPunct="0"/>
                      <a:r>
                        <a:rPr lang="en-US" sz="800">
                          <a:solidFill>
                            <a:schemeClr val="bg1"/>
                          </a:solidFill>
                        </a:rPr>
                        <a:t>M6</a:t>
                      </a:r>
                    </a:p>
                  </p:txBody>
                </p:sp>
              </p:grpSp>
            </p:grpSp>
            <p:sp>
              <p:nvSpPr>
                <p:cNvPr id="44079" name="Rectangle 201"/>
                <p:cNvSpPr>
                  <a:spLocks noChangeArrowheads="1"/>
                </p:cNvSpPr>
                <p:nvPr/>
              </p:nvSpPr>
              <p:spPr bwMode="auto">
                <a:xfrm>
                  <a:off x="543630" y="2422836"/>
                  <a:ext cx="6419088" cy="182880"/>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8" name="Group 202"/>
                <p:cNvGrpSpPr>
                  <a:grpSpLocks/>
                </p:cNvGrpSpPr>
                <p:nvPr/>
              </p:nvGrpSpPr>
              <p:grpSpPr bwMode="auto">
                <a:xfrm>
                  <a:off x="544174" y="2211697"/>
                  <a:ext cx="6420215" cy="224644"/>
                  <a:chOff x="544174" y="2140318"/>
                  <a:chExt cx="6420215" cy="224644"/>
                </a:xfrm>
              </p:grpSpPr>
              <p:sp>
                <p:nvSpPr>
                  <p:cNvPr id="44088" name="Rectangle 200"/>
                  <p:cNvSpPr>
                    <a:spLocks noChangeArrowheads="1"/>
                  </p:cNvSpPr>
                  <p:nvPr/>
                </p:nvSpPr>
                <p:spPr bwMode="auto">
                  <a:xfrm>
                    <a:off x="545284" y="2327200"/>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19" name="Group 192"/>
                  <p:cNvGrpSpPr>
                    <a:grpSpLocks/>
                  </p:cNvGrpSpPr>
                  <p:nvPr/>
                </p:nvGrpSpPr>
                <p:grpSpPr bwMode="auto">
                  <a:xfrm>
                    <a:off x="544174" y="2140318"/>
                    <a:ext cx="6420215" cy="224644"/>
                    <a:chOff x="532798" y="4205731"/>
                    <a:chExt cx="6420215" cy="224644"/>
                  </a:xfrm>
                </p:grpSpPr>
                <p:sp>
                  <p:nvSpPr>
                    <p:cNvPr id="44090" name="Rectangle 193"/>
                    <p:cNvSpPr>
                      <a:spLocks noChangeArrowheads="1"/>
                    </p:cNvSpPr>
                    <p:nvPr/>
                  </p:nvSpPr>
                  <p:spPr bwMode="auto">
                    <a:xfrm>
                      <a:off x="532798" y="4230667"/>
                      <a:ext cx="6419088" cy="164592"/>
                    </a:xfrm>
                    <a:prstGeom prst="rect">
                      <a:avLst/>
                    </a:prstGeom>
                    <a:blipFill dpi="0" rotWithShape="1">
                      <a:blip r:embed="rId2"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91" name="Rectangle 194"/>
                    <p:cNvSpPr>
                      <a:spLocks noChangeArrowheads="1"/>
                    </p:cNvSpPr>
                    <p:nvPr/>
                  </p:nvSpPr>
                  <p:spPr bwMode="auto">
                    <a:xfrm>
                      <a:off x="533925" y="4205731"/>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grpSp>
                  <p:nvGrpSpPr>
                    <p:cNvPr id="20" name="Group 141"/>
                    <p:cNvGrpSpPr>
                      <a:grpSpLocks/>
                    </p:cNvGrpSpPr>
                    <p:nvPr/>
                  </p:nvGrpSpPr>
                  <p:grpSpPr bwMode="auto">
                    <a:xfrm>
                      <a:off x="3761419" y="4206256"/>
                      <a:ext cx="731520" cy="224119"/>
                      <a:chOff x="3765229" y="4602499"/>
                      <a:chExt cx="731520" cy="211221"/>
                    </a:xfrm>
                  </p:grpSpPr>
                  <p:sp>
                    <p:nvSpPr>
                      <p:cNvPr id="44093" name="Rectangle 196"/>
                      <p:cNvSpPr>
                        <a:spLocks noChangeArrowheads="1"/>
                      </p:cNvSpPr>
                      <p:nvPr/>
                    </p:nvSpPr>
                    <p:spPr bwMode="auto">
                      <a:xfrm>
                        <a:off x="3765229" y="4621696"/>
                        <a:ext cx="731520" cy="192024"/>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94" name="TextBox 197"/>
                      <p:cNvSpPr txBox="1">
                        <a:spLocks noChangeArrowheads="1"/>
                      </p:cNvSpPr>
                      <p:nvPr/>
                    </p:nvSpPr>
                    <p:spPr bwMode="auto">
                      <a:xfrm>
                        <a:off x="3971822" y="4602499"/>
                        <a:ext cx="327334" cy="203045"/>
                      </a:xfrm>
                      <a:prstGeom prst="rect">
                        <a:avLst/>
                      </a:prstGeom>
                      <a:noFill/>
                      <a:ln w="9525">
                        <a:noFill/>
                        <a:miter lim="800000"/>
                        <a:headEnd/>
                        <a:tailEnd/>
                      </a:ln>
                    </p:spPr>
                    <p:txBody>
                      <a:bodyPr wrap="none">
                        <a:spAutoFit/>
                      </a:bodyPr>
                      <a:lstStyle/>
                      <a:p>
                        <a:pPr algn="ctr" eaLnBrk="0" hangingPunct="0"/>
                        <a:r>
                          <a:rPr lang="en-US" sz="800">
                            <a:solidFill>
                              <a:schemeClr val="bg1"/>
                            </a:solidFill>
                          </a:rPr>
                          <a:t>M7</a:t>
                        </a:r>
                      </a:p>
                    </p:txBody>
                  </p:sp>
                </p:grpSp>
              </p:grpSp>
            </p:grpSp>
            <p:sp>
              <p:nvSpPr>
                <p:cNvPr id="58" name="Rectangle 57"/>
                <p:cNvSpPr/>
                <p:nvPr/>
              </p:nvSpPr>
              <p:spPr bwMode="auto">
                <a:xfrm>
                  <a:off x="541847" y="1940898"/>
                  <a:ext cx="6419088" cy="274320"/>
                </a:xfrm>
                <a:prstGeom prst="rect">
                  <a:avLst/>
                </a:prstGeom>
                <a:blipFill>
                  <a:blip r:embed="rId2" cstate="print">
                    <a:duotone>
                      <a:prstClr val="black"/>
                      <a:schemeClr val="accent2">
                        <a:tint val="45000"/>
                        <a:satMod val="400000"/>
                      </a:schemeClr>
                    </a:duotone>
                  </a:blip>
                  <a:tile tx="0" ty="0" sx="100000" sy="100000" flip="none" algn="tl"/>
                </a:blipFill>
                <a:ln w="12700" cap="flat" cmpd="sng" algn="ctr">
                  <a:noFill/>
                  <a:prstDash val="solid"/>
                  <a:round/>
                  <a:headEnd type="none" w="med" len="med"/>
                  <a:tailEnd type="none" w="med" len="med"/>
                </a:ln>
                <a:effectLst/>
              </p:spPr>
              <p:txBody>
                <a:bodyPr anchor="ctr">
                  <a:spAutoFit/>
                </a:bodyPr>
                <a:lstStyle/>
                <a:p>
                  <a:pPr algn="ctr" eaLnBrk="0" hangingPunct="0">
                    <a:defRPr/>
                  </a:pPr>
                  <a:endParaRPr lang="en-US" sz="2000">
                    <a:latin typeface="Verdana" pitchFamily="34" charset="0"/>
                  </a:endParaRPr>
                </a:p>
              </p:txBody>
            </p:sp>
            <p:sp>
              <p:nvSpPr>
                <p:cNvPr id="44084" name="Rectangle 211"/>
                <p:cNvSpPr>
                  <a:spLocks noChangeArrowheads="1"/>
                </p:cNvSpPr>
                <p:nvPr/>
              </p:nvSpPr>
              <p:spPr bwMode="auto">
                <a:xfrm>
                  <a:off x="537103" y="1908366"/>
                  <a:ext cx="6419088" cy="27432"/>
                </a:xfrm>
                <a:prstGeom prst="rect">
                  <a:avLst/>
                </a:prstGeom>
                <a:solidFill>
                  <a:srgbClr val="AC9CD8"/>
                </a:solid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60" name="Rectangle 59"/>
                <p:cNvSpPr/>
                <p:nvPr/>
              </p:nvSpPr>
              <p:spPr bwMode="auto">
                <a:xfrm>
                  <a:off x="538604" y="1592963"/>
                  <a:ext cx="6419088" cy="295737"/>
                </a:xfrm>
                <a:prstGeom prst="rect">
                  <a:avLst/>
                </a:prstGeom>
                <a:blipFill>
                  <a:blip r:embed="rId2" cstate="print">
                    <a:duotone>
                      <a:prstClr val="black"/>
                      <a:schemeClr val="accent2">
                        <a:tint val="45000"/>
                        <a:satMod val="400000"/>
                      </a:schemeClr>
                    </a:duotone>
                  </a:blip>
                  <a:tile tx="0" ty="0" sx="100000" sy="100000" flip="none" algn="tl"/>
                </a:blipFill>
                <a:ln w="12700" cap="flat" cmpd="sng" algn="ctr">
                  <a:noFill/>
                  <a:prstDash val="solid"/>
                  <a:round/>
                  <a:headEnd type="none" w="med" len="med"/>
                  <a:tailEnd type="none" w="med" len="med"/>
                </a:ln>
                <a:effectLst/>
              </p:spPr>
              <p:txBody>
                <a:bodyPr anchor="ctr">
                  <a:spAutoFit/>
                </a:bodyPr>
                <a:lstStyle/>
                <a:p>
                  <a:pPr algn="ctr" eaLnBrk="0" hangingPunct="0">
                    <a:defRPr/>
                  </a:pPr>
                  <a:endParaRPr lang="en-US" sz="2000">
                    <a:latin typeface="Verdana" pitchFamily="34" charset="0"/>
                  </a:endParaRPr>
                </a:p>
              </p:txBody>
            </p:sp>
          </p:grpSp>
          <p:sp>
            <p:nvSpPr>
              <p:cNvPr id="44055" name="Rectangle 107"/>
              <p:cNvSpPr>
                <a:spLocks noChangeArrowheads="1"/>
              </p:cNvSpPr>
              <p:nvPr/>
            </p:nvSpPr>
            <p:spPr bwMode="auto">
              <a:xfrm>
                <a:off x="3419823" y="4749403"/>
                <a:ext cx="262647" cy="379235"/>
              </a:xfrm>
              <a:prstGeom prst="rect">
                <a:avLst/>
              </a:prstGeom>
              <a:solidFill>
                <a:schemeClr val="bg1"/>
              </a:solidFill>
              <a:ln w="12700" algn="ctr">
                <a:noFill/>
                <a:round/>
                <a:headEnd/>
                <a:tailEnd/>
              </a:ln>
            </p:spPr>
            <p:txBody>
              <a:bodyPr anchor="ctr">
                <a:spAutoFit/>
              </a:bodyPr>
              <a:lstStyle/>
              <a:p>
                <a:pPr algn="ctr" eaLnBrk="0" hangingPunct="0"/>
                <a:endParaRPr lang="en-US" sz="2000">
                  <a:latin typeface="Verdana" pitchFamily="34" charset="0"/>
                </a:endParaRPr>
              </a:p>
            </p:txBody>
          </p:sp>
        </p:grpSp>
        <p:sp>
          <p:nvSpPr>
            <p:cNvPr id="44053" name="Rectangle 112"/>
            <p:cNvSpPr>
              <a:spLocks noChangeArrowheads="1"/>
            </p:cNvSpPr>
            <p:nvPr/>
          </p:nvSpPr>
          <p:spPr bwMode="auto">
            <a:xfrm>
              <a:off x="3921198" y="3950629"/>
              <a:ext cx="237744" cy="2606323"/>
            </a:xfrm>
            <a:prstGeom prst="rect">
              <a:avLst/>
            </a:prstGeom>
            <a:blipFill dpi="0" rotWithShape="1">
              <a:blip r:embed="rId4"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grpSp>
      <p:sp>
        <p:nvSpPr>
          <p:cNvPr id="44036" name="Right Brace 118"/>
          <p:cNvSpPr>
            <a:spLocks/>
          </p:cNvSpPr>
          <p:nvPr/>
        </p:nvSpPr>
        <p:spPr bwMode="auto">
          <a:xfrm>
            <a:off x="3935413" y="4941888"/>
            <a:ext cx="557212" cy="730250"/>
          </a:xfrm>
          <a:prstGeom prst="rightBrace">
            <a:avLst>
              <a:gd name="adj1" fmla="val 8324"/>
              <a:gd name="adj2" fmla="val 50000"/>
            </a:avLst>
          </a:prstGeom>
          <a:noFill/>
          <a:ln w="15875" algn="ctr">
            <a:solidFill>
              <a:schemeClr val="tx1"/>
            </a:solidFill>
            <a:round/>
            <a:headEnd/>
            <a:tailEnd/>
          </a:ln>
        </p:spPr>
        <p:txBody>
          <a:bodyPr anchor="ctr">
            <a:spAutoFit/>
          </a:bodyPr>
          <a:lstStyle/>
          <a:p>
            <a:pPr algn="ctr" eaLnBrk="0" hangingPunct="0"/>
            <a:endParaRPr lang="en-US" sz="2000">
              <a:latin typeface="Verdana" pitchFamily="34" charset="0"/>
            </a:endParaRPr>
          </a:p>
        </p:txBody>
      </p:sp>
      <p:sp>
        <p:nvSpPr>
          <p:cNvPr id="44037" name="TextBox 119"/>
          <p:cNvSpPr txBox="1">
            <a:spLocks noChangeArrowheads="1"/>
          </p:cNvSpPr>
          <p:nvPr/>
        </p:nvSpPr>
        <p:spPr bwMode="auto">
          <a:xfrm>
            <a:off x="4573588" y="5119688"/>
            <a:ext cx="536575" cy="307975"/>
          </a:xfrm>
          <a:prstGeom prst="rect">
            <a:avLst/>
          </a:prstGeom>
          <a:noFill/>
          <a:ln w="9525">
            <a:noFill/>
            <a:miter lim="800000"/>
            <a:headEnd/>
            <a:tailEnd/>
          </a:ln>
        </p:spPr>
        <p:txBody>
          <a:bodyPr wrap="none">
            <a:spAutoFit/>
          </a:bodyPr>
          <a:lstStyle/>
          <a:p>
            <a:pPr algn="ctr" eaLnBrk="0" hangingPunct="0"/>
            <a:r>
              <a:rPr lang="en-US" sz="1400"/>
              <a:t>5.6µ</a:t>
            </a:r>
          </a:p>
        </p:txBody>
      </p:sp>
      <p:sp>
        <p:nvSpPr>
          <p:cNvPr id="44038" name="TextBox 120"/>
          <p:cNvSpPr txBox="1">
            <a:spLocks noChangeArrowheads="1"/>
          </p:cNvSpPr>
          <p:nvPr/>
        </p:nvSpPr>
        <p:spPr bwMode="auto">
          <a:xfrm>
            <a:off x="1339850" y="5072063"/>
            <a:ext cx="1470025" cy="461962"/>
          </a:xfrm>
          <a:prstGeom prst="rect">
            <a:avLst/>
          </a:prstGeom>
          <a:noFill/>
          <a:ln w="9525">
            <a:noFill/>
            <a:miter lim="800000"/>
            <a:headEnd/>
            <a:tailEnd/>
          </a:ln>
        </p:spPr>
        <p:txBody>
          <a:bodyPr wrap="none">
            <a:spAutoFit/>
          </a:bodyPr>
          <a:lstStyle/>
          <a:p>
            <a:pPr algn="ctr" eaLnBrk="0" hangingPunct="0"/>
            <a:r>
              <a:rPr lang="en-US" sz="1200"/>
              <a:t>TSV is 1.2µ</a:t>
            </a:r>
          </a:p>
          <a:p>
            <a:pPr algn="ctr" eaLnBrk="0" hangingPunct="0"/>
            <a:r>
              <a:rPr lang="en-US" sz="1200"/>
              <a:t>Wide and ~10µ deep</a:t>
            </a:r>
          </a:p>
        </p:txBody>
      </p:sp>
      <p:sp>
        <p:nvSpPr>
          <p:cNvPr id="44039" name="TextBox 114"/>
          <p:cNvSpPr txBox="1">
            <a:spLocks noChangeArrowheads="1"/>
          </p:cNvSpPr>
          <p:nvPr/>
        </p:nvSpPr>
        <p:spPr bwMode="auto">
          <a:xfrm>
            <a:off x="3597275" y="3900488"/>
            <a:ext cx="403225" cy="369887"/>
          </a:xfrm>
          <a:prstGeom prst="rect">
            <a:avLst/>
          </a:prstGeom>
          <a:noFill/>
          <a:ln w="9525">
            <a:noFill/>
            <a:miter lim="800000"/>
            <a:headEnd/>
            <a:tailEnd/>
          </a:ln>
        </p:spPr>
        <p:txBody>
          <a:bodyPr wrap="none">
            <a:spAutoFit/>
          </a:bodyPr>
          <a:lstStyle/>
          <a:p>
            <a:pPr algn="ctr" eaLnBrk="0" hangingPunct="0"/>
            <a:r>
              <a:rPr lang="en-US"/>
              <a:t>W</a:t>
            </a:r>
          </a:p>
        </p:txBody>
      </p:sp>
      <p:sp>
        <p:nvSpPr>
          <p:cNvPr id="44040" name="Rectangle 196"/>
          <p:cNvSpPr>
            <a:spLocks noChangeArrowheads="1"/>
          </p:cNvSpPr>
          <p:nvPr/>
        </p:nvSpPr>
        <p:spPr bwMode="auto">
          <a:xfrm>
            <a:off x="4016375" y="1368425"/>
            <a:ext cx="754063" cy="384175"/>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41" name="TextBox 197"/>
          <p:cNvSpPr txBox="1">
            <a:spLocks noChangeArrowheads="1"/>
          </p:cNvSpPr>
          <p:nvPr/>
        </p:nvSpPr>
        <p:spPr bwMode="auto">
          <a:xfrm>
            <a:off x="4224338" y="1322388"/>
            <a:ext cx="338137" cy="461962"/>
          </a:xfrm>
          <a:prstGeom prst="rect">
            <a:avLst/>
          </a:prstGeom>
          <a:noFill/>
          <a:ln w="9525">
            <a:noFill/>
            <a:miter lim="800000"/>
            <a:headEnd/>
            <a:tailEnd/>
          </a:ln>
        </p:spPr>
        <p:txBody>
          <a:bodyPr>
            <a:spAutoFit/>
          </a:bodyPr>
          <a:lstStyle/>
          <a:p>
            <a:pPr algn="ctr" eaLnBrk="0" hangingPunct="0"/>
            <a:endParaRPr lang="en-US" sz="800">
              <a:solidFill>
                <a:schemeClr val="bg1"/>
              </a:solidFill>
            </a:endParaRPr>
          </a:p>
          <a:p>
            <a:pPr algn="ctr" eaLnBrk="0" hangingPunct="0"/>
            <a:r>
              <a:rPr lang="en-US" sz="800">
                <a:solidFill>
                  <a:schemeClr val="bg1"/>
                </a:solidFill>
              </a:rPr>
              <a:t>M8</a:t>
            </a:r>
          </a:p>
          <a:p>
            <a:pPr algn="ctr" eaLnBrk="0" hangingPunct="0"/>
            <a:r>
              <a:rPr lang="en-US" sz="800">
                <a:solidFill>
                  <a:schemeClr val="bg1"/>
                </a:solidFill>
              </a:rPr>
              <a:t>TM</a:t>
            </a:r>
          </a:p>
        </p:txBody>
      </p:sp>
      <p:sp>
        <p:nvSpPr>
          <p:cNvPr id="44042" name="Rectangle 176"/>
          <p:cNvSpPr>
            <a:spLocks noChangeArrowheads="1"/>
          </p:cNvSpPr>
          <p:nvPr/>
        </p:nvSpPr>
        <p:spPr bwMode="auto">
          <a:xfrm>
            <a:off x="3733800" y="2701925"/>
            <a:ext cx="166688" cy="400050"/>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cxnSp>
        <p:nvCxnSpPr>
          <p:cNvPr id="44043" name="Straight Arrow Connector 150"/>
          <p:cNvCxnSpPr>
            <a:cxnSpLocks noChangeShapeType="1"/>
            <a:stCxn id="44038" idx="3"/>
          </p:cNvCxnSpPr>
          <p:nvPr/>
        </p:nvCxnSpPr>
        <p:spPr bwMode="auto">
          <a:xfrm flipV="1">
            <a:off x="2809875" y="5200650"/>
            <a:ext cx="904875" cy="101600"/>
          </a:xfrm>
          <a:prstGeom prst="straightConnector1">
            <a:avLst/>
          </a:prstGeom>
          <a:noFill/>
          <a:ln w="9525" algn="ctr">
            <a:solidFill>
              <a:schemeClr val="tx1"/>
            </a:solidFill>
            <a:round/>
            <a:headEnd/>
            <a:tailEnd type="arrow" w="med" len="med"/>
          </a:ln>
        </p:spPr>
      </p:cxnSp>
      <p:sp>
        <p:nvSpPr>
          <p:cNvPr id="44044" name="Rectangle 176"/>
          <p:cNvSpPr>
            <a:spLocks noChangeArrowheads="1"/>
          </p:cNvSpPr>
          <p:nvPr/>
        </p:nvSpPr>
        <p:spPr bwMode="auto">
          <a:xfrm>
            <a:off x="5467350" y="2854325"/>
            <a:ext cx="166688" cy="400050"/>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45" name="Rectangle 166"/>
          <p:cNvSpPr>
            <a:spLocks noChangeArrowheads="1"/>
          </p:cNvSpPr>
          <p:nvPr/>
        </p:nvSpPr>
        <p:spPr bwMode="auto">
          <a:xfrm>
            <a:off x="5073650" y="3060700"/>
            <a:ext cx="741363" cy="188913"/>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46" name="TextBox 167"/>
          <p:cNvSpPr txBox="1">
            <a:spLocks noChangeArrowheads="1"/>
          </p:cNvSpPr>
          <p:nvPr/>
        </p:nvSpPr>
        <p:spPr bwMode="auto">
          <a:xfrm>
            <a:off x="5283200" y="3041650"/>
            <a:ext cx="331788" cy="200025"/>
          </a:xfrm>
          <a:prstGeom prst="rect">
            <a:avLst/>
          </a:prstGeom>
          <a:noFill/>
          <a:ln w="9525">
            <a:noFill/>
            <a:miter lim="800000"/>
            <a:headEnd/>
            <a:tailEnd/>
          </a:ln>
        </p:spPr>
        <p:txBody>
          <a:bodyPr wrap="none">
            <a:spAutoFit/>
          </a:bodyPr>
          <a:lstStyle/>
          <a:p>
            <a:pPr algn="ctr" eaLnBrk="0" hangingPunct="0"/>
            <a:r>
              <a:rPr lang="en-US" sz="800">
                <a:solidFill>
                  <a:schemeClr val="bg1"/>
                </a:solidFill>
              </a:rPr>
              <a:t>M4</a:t>
            </a:r>
          </a:p>
        </p:txBody>
      </p:sp>
      <p:sp>
        <p:nvSpPr>
          <p:cNvPr id="44047" name="Rectangle 176"/>
          <p:cNvSpPr>
            <a:spLocks noChangeArrowheads="1"/>
          </p:cNvSpPr>
          <p:nvPr/>
        </p:nvSpPr>
        <p:spPr bwMode="auto">
          <a:xfrm>
            <a:off x="5365750" y="2706688"/>
            <a:ext cx="639763" cy="188912"/>
          </a:xfrm>
          <a:prstGeom prst="rect">
            <a:avLst/>
          </a:prstGeom>
          <a:blipFill dpi="0" rotWithShape="1">
            <a:blip r:embed="rId3" cstate="print"/>
            <a:srcRect/>
            <a:tile tx="0" ty="0" sx="100000" sy="100000" flip="none" algn="tl"/>
          </a:blipFill>
          <a:ln w="12700" algn="ctr">
            <a:noFill/>
            <a:round/>
            <a:headEnd/>
            <a:tailEnd/>
          </a:ln>
        </p:spPr>
        <p:txBody>
          <a:bodyPr anchor="ctr">
            <a:spAutoFit/>
          </a:bodyPr>
          <a:lstStyle/>
          <a:p>
            <a:pPr algn="ctr" eaLnBrk="0" hangingPunct="0"/>
            <a:endParaRPr lang="en-US" sz="2000">
              <a:latin typeface="Verdana" pitchFamily="34" charset="0"/>
            </a:endParaRPr>
          </a:p>
        </p:txBody>
      </p:sp>
      <p:sp>
        <p:nvSpPr>
          <p:cNvPr id="44048" name="TextBox 177"/>
          <p:cNvSpPr txBox="1">
            <a:spLocks noChangeArrowheads="1"/>
          </p:cNvSpPr>
          <p:nvPr/>
        </p:nvSpPr>
        <p:spPr bwMode="auto">
          <a:xfrm>
            <a:off x="5545138" y="2687638"/>
            <a:ext cx="331787" cy="200025"/>
          </a:xfrm>
          <a:prstGeom prst="rect">
            <a:avLst/>
          </a:prstGeom>
          <a:noFill/>
          <a:ln w="9525">
            <a:noFill/>
            <a:miter lim="800000"/>
            <a:headEnd/>
            <a:tailEnd/>
          </a:ln>
        </p:spPr>
        <p:txBody>
          <a:bodyPr wrap="none">
            <a:spAutoFit/>
          </a:bodyPr>
          <a:lstStyle/>
          <a:p>
            <a:pPr algn="ctr" eaLnBrk="0" hangingPunct="0"/>
            <a:r>
              <a:rPr lang="en-US" sz="800">
                <a:solidFill>
                  <a:schemeClr val="bg1"/>
                </a:solidFill>
              </a:rPr>
              <a:t>M5</a:t>
            </a:r>
          </a:p>
        </p:txBody>
      </p:sp>
      <p:sp>
        <p:nvSpPr>
          <p:cNvPr id="44049" name="TextBox 92"/>
          <p:cNvSpPr txBox="1">
            <a:spLocks noChangeArrowheads="1"/>
          </p:cNvSpPr>
          <p:nvPr/>
        </p:nvSpPr>
        <p:spPr bwMode="auto">
          <a:xfrm>
            <a:off x="6456363" y="2409825"/>
            <a:ext cx="2425700" cy="708025"/>
          </a:xfrm>
          <a:prstGeom prst="rect">
            <a:avLst/>
          </a:prstGeom>
          <a:solidFill>
            <a:schemeClr val="accent1"/>
          </a:solidFill>
          <a:ln w="9525">
            <a:noFill/>
            <a:miter lim="800000"/>
            <a:headEnd/>
            <a:tailEnd/>
          </a:ln>
        </p:spPr>
        <p:txBody>
          <a:bodyPr>
            <a:spAutoFit/>
          </a:bodyPr>
          <a:lstStyle/>
          <a:p>
            <a:r>
              <a:rPr lang="en-US" sz="2000"/>
              <a:t>2x,4x,8x Wiring level</a:t>
            </a:r>
          </a:p>
          <a:p>
            <a:r>
              <a:rPr lang="en-US" sz="2000"/>
              <a:t>~.2/.2um S/W</a:t>
            </a:r>
          </a:p>
        </p:txBody>
      </p:sp>
      <p:cxnSp>
        <p:nvCxnSpPr>
          <p:cNvPr id="44050" name="Straight Arrow Connector 94"/>
          <p:cNvCxnSpPr>
            <a:cxnSpLocks noChangeShapeType="1"/>
            <a:endCxn id="44047" idx="3"/>
          </p:cNvCxnSpPr>
          <p:nvPr/>
        </p:nvCxnSpPr>
        <p:spPr bwMode="auto">
          <a:xfrm rot="10800000" flipV="1">
            <a:off x="6005513" y="2759075"/>
            <a:ext cx="419100" cy="41275"/>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3082901CMP1 - Edge</a:t>
            </a:r>
            <a:endParaRPr lang="en-US" dirty="0"/>
          </a:p>
        </p:txBody>
      </p:sp>
      <p:sp>
        <p:nvSpPr>
          <p:cNvPr id="3" name="Text Placeholder 2"/>
          <p:cNvSpPr>
            <a:spLocks noGrp="1"/>
          </p:cNvSpPr>
          <p:nvPr>
            <p:ph type="body" sz="quarter" idx="4294967295"/>
          </p:nvPr>
        </p:nvSpPr>
        <p:spPr>
          <a:xfrm>
            <a:off x="495300" y="1193800"/>
            <a:ext cx="7975600" cy="5219700"/>
          </a:xfrm>
          <a:prstGeom prst="rect">
            <a:avLst/>
          </a:prstGeom>
        </p:spPr>
        <p:txBody>
          <a:bodyPr/>
          <a:lstStyle/>
          <a:p>
            <a:endParaRPr lang="en-US"/>
          </a:p>
        </p:txBody>
      </p:sp>
      <p:pic>
        <p:nvPicPr>
          <p:cNvPr id="5122" name="Picture 2" descr="U:\cfp\828-161A\Analysis\SEM\131025021\3082901CMP1\E_M1-VO_XSEC_25K.TIF"/>
          <p:cNvPicPr>
            <a:picLocks noChangeAspect="1" noChangeArrowheads="1"/>
          </p:cNvPicPr>
          <p:nvPr/>
        </p:nvPicPr>
        <p:blipFill>
          <a:blip r:embed="rId2" cstate="print"/>
          <a:srcRect/>
          <a:stretch>
            <a:fillRect/>
          </a:stretch>
        </p:blipFill>
        <p:spPr bwMode="auto">
          <a:xfrm>
            <a:off x="616385" y="1193800"/>
            <a:ext cx="6515907" cy="4886931"/>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altLang="ko-KR" dirty="0" smtClean="0">
                <a:ea typeface="굴림" charset="-127"/>
              </a:rPr>
              <a:t>100mm </a:t>
            </a:r>
            <a:r>
              <a:rPr lang="en-US" altLang="ko-KR" dirty="0" err="1" smtClean="0">
                <a:ea typeface="굴림" charset="-127"/>
              </a:rPr>
              <a:t>InP</a:t>
            </a:r>
            <a:r>
              <a:rPr lang="en-US" altLang="ko-KR" dirty="0" smtClean="0">
                <a:ea typeface="굴림" charset="-127"/>
              </a:rPr>
              <a:t>/CMOS</a:t>
            </a:r>
          </a:p>
        </p:txBody>
      </p:sp>
      <p:pic>
        <p:nvPicPr>
          <p:cNvPr id="10245" name="Picture 5" descr="DSCF9426"/>
          <p:cNvPicPr>
            <a:picLocks noChangeAspect="1" noChangeArrowheads="1"/>
          </p:cNvPicPr>
          <p:nvPr/>
        </p:nvPicPr>
        <p:blipFill>
          <a:blip r:embed="rId2" cstate="print"/>
          <a:srcRect/>
          <a:stretch>
            <a:fillRect/>
          </a:stretch>
        </p:blipFill>
        <p:spPr bwMode="auto">
          <a:xfrm>
            <a:off x="1371600" y="1143000"/>
            <a:ext cx="6781800" cy="5086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479550"/>
          </a:xfrm>
        </p:spPr>
        <p:txBody>
          <a:bodyPr/>
          <a:lstStyle/>
          <a:p>
            <a:r>
              <a:rPr lang="en-US" dirty="0" smtClean="0"/>
              <a:t>Span of 3D Integration</a:t>
            </a:r>
            <a:br>
              <a:rPr lang="en-US" dirty="0" smtClean="0"/>
            </a:br>
            <a:r>
              <a:rPr lang="en-US" sz="2800" dirty="0" smtClean="0"/>
              <a:t>Rich and Varied Technologies</a:t>
            </a:r>
          </a:p>
        </p:txBody>
      </p:sp>
      <p:grpSp>
        <p:nvGrpSpPr>
          <p:cNvPr id="2" name="Group 70"/>
          <p:cNvGrpSpPr>
            <a:grpSpLocks/>
          </p:cNvGrpSpPr>
          <p:nvPr/>
        </p:nvGrpSpPr>
        <p:grpSpPr bwMode="auto">
          <a:xfrm>
            <a:off x="5819775" y="2051050"/>
            <a:ext cx="3181350" cy="1538288"/>
            <a:chOff x="5430838" y="515938"/>
            <a:chExt cx="2927350" cy="1419225"/>
          </a:xfrm>
        </p:grpSpPr>
        <p:sp>
          <p:nvSpPr>
            <p:cNvPr id="12331" name="Freeform 5"/>
            <p:cNvSpPr>
              <a:spLocks noEditPoints="1"/>
            </p:cNvSpPr>
            <p:nvPr/>
          </p:nvSpPr>
          <p:spPr bwMode="auto">
            <a:xfrm>
              <a:off x="6557963" y="1252538"/>
              <a:ext cx="719137" cy="563562"/>
            </a:xfrm>
            <a:custGeom>
              <a:avLst/>
              <a:gdLst>
                <a:gd name="T0" fmla="*/ 0 w 453"/>
                <a:gd name="T1" fmla="*/ 2147483647 h 355"/>
                <a:gd name="T2" fmla="*/ 2147483647 w 453"/>
                <a:gd name="T3" fmla="*/ 2147483647 h 355"/>
                <a:gd name="T4" fmla="*/ 2147483647 w 453"/>
                <a:gd name="T5" fmla="*/ 2147483647 h 355"/>
                <a:gd name="T6" fmla="*/ 2147483647 w 453"/>
                <a:gd name="T7" fmla="*/ 2147483647 h 355"/>
                <a:gd name="T8" fmla="*/ 0 w 453"/>
                <a:gd name="T9" fmla="*/ 2147483647 h 355"/>
                <a:gd name="T10" fmla="*/ 2147483647 w 453"/>
                <a:gd name="T11" fmla="*/ 2147483647 h 355"/>
                <a:gd name="T12" fmla="*/ 2147483647 w 453"/>
                <a:gd name="T13" fmla="*/ 2147483647 h 355"/>
                <a:gd name="T14" fmla="*/ 2147483647 w 453"/>
                <a:gd name="T15" fmla="*/ 2147483647 h 355"/>
                <a:gd name="T16" fmla="*/ 2147483647 w 453"/>
                <a:gd name="T17" fmla="*/ 2147483647 h 355"/>
                <a:gd name="T18" fmla="*/ 2147483647 w 453"/>
                <a:gd name="T19" fmla="*/ 2147483647 h 355"/>
                <a:gd name="T20" fmla="*/ 2147483647 w 453"/>
                <a:gd name="T21" fmla="*/ 2147483647 h 355"/>
                <a:gd name="T22" fmla="*/ 2147483647 w 453"/>
                <a:gd name="T23" fmla="*/ 2147483647 h 355"/>
                <a:gd name="T24" fmla="*/ 2147483647 w 453"/>
                <a:gd name="T25" fmla="*/ 2147483647 h 355"/>
                <a:gd name="T26" fmla="*/ 2147483647 w 453"/>
                <a:gd name="T27" fmla="*/ 2147483647 h 355"/>
                <a:gd name="T28" fmla="*/ 2147483647 w 453"/>
                <a:gd name="T29" fmla="*/ 2147483647 h 355"/>
                <a:gd name="T30" fmla="*/ 2147483647 w 453"/>
                <a:gd name="T31" fmla="*/ 2147483647 h 355"/>
                <a:gd name="T32" fmla="*/ 2147483647 w 453"/>
                <a:gd name="T33" fmla="*/ 0 h 355"/>
                <a:gd name="T34" fmla="*/ 2147483647 w 453"/>
                <a:gd name="T35" fmla="*/ 2147483647 h 355"/>
                <a:gd name="T36" fmla="*/ 2147483647 w 453"/>
                <a:gd name="T37" fmla="*/ 2147483647 h 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3"/>
                <a:gd name="T58" fmla="*/ 0 h 355"/>
                <a:gd name="T59" fmla="*/ 453 w 453"/>
                <a:gd name="T60" fmla="*/ 355 h 3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3" h="355">
                  <a:moveTo>
                    <a:pt x="0" y="332"/>
                  </a:moveTo>
                  <a:lnTo>
                    <a:pt x="90" y="264"/>
                  </a:lnTo>
                  <a:lnTo>
                    <a:pt x="107" y="286"/>
                  </a:lnTo>
                  <a:lnTo>
                    <a:pt x="18" y="355"/>
                  </a:lnTo>
                  <a:lnTo>
                    <a:pt x="0" y="332"/>
                  </a:lnTo>
                  <a:close/>
                  <a:moveTo>
                    <a:pt x="157" y="212"/>
                  </a:moveTo>
                  <a:lnTo>
                    <a:pt x="247" y="142"/>
                  </a:lnTo>
                  <a:lnTo>
                    <a:pt x="264" y="164"/>
                  </a:lnTo>
                  <a:lnTo>
                    <a:pt x="175" y="235"/>
                  </a:lnTo>
                  <a:lnTo>
                    <a:pt x="157" y="212"/>
                  </a:lnTo>
                  <a:close/>
                  <a:moveTo>
                    <a:pt x="314" y="91"/>
                  </a:moveTo>
                  <a:lnTo>
                    <a:pt x="389" y="32"/>
                  </a:lnTo>
                  <a:lnTo>
                    <a:pt x="407" y="54"/>
                  </a:lnTo>
                  <a:lnTo>
                    <a:pt x="331" y="113"/>
                  </a:lnTo>
                  <a:lnTo>
                    <a:pt x="314" y="91"/>
                  </a:lnTo>
                  <a:close/>
                  <a:moveTo>
                    <a:pt x="360" y="17"/>
                  </a:moveTo>
                  <a:lnTo>
                    <a:pt x="453" y="0"/>
                  </a:lnTo>
                  <a:lnTo>
                    <a:pt x="413" y="84"/>
                  </a:lnTo>
                  <a:lnTo>
                    <a:pt x="360" y="17"/>
                  </a:lnTo>
                  <a:close/>
                </a:path>
              </a:pathLst>
            </a:custGeom>
            <a:solidFill>
              <a:srgbClr val="FFFFFF"/>
            </a:solidFill>
            <a:ln w="3175">
              <a:solidFill>
                <a:srgbClr val="FFFFFF"/>
              </a:solidFill>
              <a:round/>
              <a:headEnd/>
              <a:tailEnd/>
            </a:ln>
          </p:spPr>
          <p:txBody>
            <a:bodyPr/>
            <a:lstStyle/>
            <a:p>
              <a:endParaRPr lang="en-US"/>
            </a:p>
          </p:txBody>
        </p:sp>
        <p:sp>
          <p:nvSpPr>
            <p:cNvPr id="12332" name="Rectangle 32"/>
            <p:cNvSpPr>
              <a:spLocks noChangeArrowheads="1"/>
            </p:cNvSpPr>
            <p:nvPr/>
          </p:nvSpPr>
          <p:spPr bwMode="auto">
            <a:xfrm>
              <a:off x="5440363" y="515938"/>
              <a:ext cx="2916237" cy="1416050"/>
            </a:xfrm>
            <a:prstGeom prst="rect">
              <a:avLst/>
            </a:prstGeom>
            <a:solidFill>
              <a:srgbClr val="5C69C0"/>
            </a:solidFill>
            <a:ln w="9525">
              <a:noFill/>
              <a:miter lim="800000"/>
              <a:headEnd/>
              <a:tailEnd/>
            </a:ln>
          </p:spPr>
          <p:txBody>
            <a:bodyPr/>
            <a:lstStyle/>
            <a:p>
              <a:endParaRPr lang="en-US"/>
            </a:p>
          </p:txBody>
        </p:sp>
        <p:sp>
          <p:nvSpPr>
            <p:cNvPr id="12333" name="Line 33"/>
            <p:cNvSpPr>
              <a:spLocks noChangeShapeType="1"/>
            </p:cNvSpPr>
            <p:nvPr/>
          </p:nvSpPr>
          <p:spPr bwMode="auto">
            <a:xfrm>
              <a:off x="5440363" y="515938"/>
              <a:ext cx="1587" cy="1416050"/>
            </a:xfrm>
            <a:prstGeom prst="line">
              <a:avLst/>
            </a:prstGeom>
            <a:noFill/>
            <a:ln w="9525">
              <a:solidFill>
                <a:srgbClr val="6473D2"/>
              </a:solidFill>
              <a:round/>
              <a:headEnd/>
              <a:tailEnd/>
            </a:ln>
          </p:spPr>
          <p:txBody>
            <a:bodyPr/>
            <a:lstStyle/>
            <a:p>
              <a:endParaRPr lang="en-US"/>
            </a:p>
          </p:txBody>
        </p:sp>
        <p:sp>
          <p:nvSpPr>
            <p:cNvPr id="12334" name="Line 34"/>
            <p:cNvSpPr>
              <a:spLocks noChangeShapeType="1"/>
            </p:cNvSpPr>
            <p:nvPr/>
          </p:nvSpPr>
          <p:spPr bwMode="auto">
            <a:xfrm>
              <a:off x="5440363" y="1931988"/>
              <a:ext cx="2916237" cy="1587"/>
            </a:xfrm>
            <a:prstGeom prst="line">
              <a:avLst/>
            </a:prstGeom>
            <a:noFill/>
            <a:ln w="9525">
              <a:solidFill>
                <a:srgbClr val="5662B4"/>
              </a:solidFill>
              <a:round/>
              <a:headEnd/>
              <a:tailEnd/>
            </a:ln>
          </p:spPr>
          <p:txBody>
            <a:bodyPr/>
            <a:lstStyle/>
            <a:p>
              <a:endParaRPr lang="en-US"/>
            </a:p>
          </p:txBody>
        </p:sp>
        <p:sp>
          <p:nvSpPr>
            <p:cNvPr id="12335" name="Line 35"/>
            <p:cNvSpPr>
              <a:spLocks noChangeShapeType="1"/>
            </p:cNvSpPr>
            <p:nvPr/>
          </p:nvSpPr>
          <p:spPr bwMode="auto">
            <a:xfrm flipV="1">
              <a:off x="8356600" y="515938"/>
              <a:ext cx="1588" cy="1416050"/>
            </a:xfrm>
            <a:prstGeom prst="line">
              <a:avLst/>
            </a:prstGeom>
            <a:noFill/>
            <a:ln w="9525">
              <a:solidFill>
                <a:srgbClr val="6E7EE7"/>
              </a:solidFill>
              <a:round/>
              <a:headEnd/>
              <a:tailEnd/>
            </a:ln>
          </p:spPr>
          <p:txBody>
            <a:bodyPr/>
            <a:lstStyle/>
            <a:p>
              <a:endParaRPr lang="en-US"/>
            </a:p>
          </p:txBody>
        </p:sp>
        <p:sp>
          <p:nvSpPr>
            <p:cNvPr id="12336" name="Line 36"/>
            <p:cNvSpPr>
              <a:spLocks noChangeShapeType="1"/>
            </p:cNvSpPr>
            <p:nvPr/>
          </p:nvSpPr>
          <p:spPr bwMode="auto">
            <a:xfrm flipH="1">
              <a:off x="5440363" y="515938"/>
              <a:ext cx="2916237" cy="1587"/>
            </a:xfrm>
            <a:prstGeom prst="line">
              <a:avLst/>
            </a:prstGeom>
            <a:noFill/>
            <a:ln w="9525">
              <a:solidFill>
                <a:srgbClr val="5662B4"/>
              </a:solidFill>
              <a:round/>
              <a:headEnd/>
              <a:tailEnd/>
            </a:ln>
          </p:spPr>
          <p:txBody>
            <a:bodyPr/>
            <a:lstStyle/>
            <a:p>
              <a:endParaRPr lang="en-US"/>
            </a:p>
          </p:txBody>
        </p:sp>
        <p:sp>
          <p:nvSpPr>
            <p:cNvPr id="12337" name="Rectangle 37"/>
            <p:cNvSpPr>
              <a:spLocks noChangeArrowheads="1"/>
            </p:cNvSpPr>
            <p:nvPr/>
          </p:nvSpPr>
          <p:spPr bwMode="auto">
            <a:xfrm>
              <a:off x="5567363" y="1622425"/>
              <a:ext cx="1387475" cy="312738"/>
            </a:xfrm>
            <a:prstGeom prst="rect">
              <a:avLst/>
            </a:prstGeom>
            <a:solidFill>
              <a:srgbClr val="7889FB"/>
            </a:solidFill>
            <a:ln w="9525">
              <a:noFill/>
              <a:miter lim="800000"/>
              <a:headEnd/>
              <a:tailEnd/>
            </a:ln>
          </p:spPr>
          <p:txBody>
            <a:bodyPr/>
            <a:lstStyle/>
            <a:p>
              <a:endParaRPr lang="en-US"/>
            </a:p>
          </p:txBody>
        </p:sp>
        <p:sp>
          <p:nvSpPr>
            <p:cNvPr id="12338" name="Rectangle 38"/>
            <p:cNvSpPr>
              <a:spLocks noChangeArrowheads="1"/>
            </p:cNvSpPr>
            <p:nvPr/>
          </p:nvSpPr>
          <p:spPr bwMode="auto">
            <a:xfrm>
              <a:off x="5781675" y="1655763"/>
              <a:ext cx="984250" cy="258762"/>
            </a:xfrm>
            <a:prstGeom prst="rect">
              <a:avLst/>
            </a:prstGeom>
            <a:noFill/>
            <a:ln w="9525">
              <a:noFill/>
              <a:miter lim="800000"/>
              <a:headEnd/>
              <a:tailEnd/>
            </a:ln>
          </p:spPr>
          <p:txBody>
            <a:bodyPr wrap="none" lIns="0" tIns="0" rIns="0" bIns="0">
              <a:spAutoFit/>
            </a:bodyPr>
            <a:lstStyle/>
            <a:p>
              <a:r>
                <a:rPr lang="en-US" sz="1700" b="1">
                  <a:solidFill>
                    <a:srgbClr val="FFFFFF"/>
                  </a:solidFill>
                  <a:latin typeface="Arial" charset="0"/>
                </a:rPr>
                <a:t>CMOS 3D</a:t>
              </a:r>
              <a:endParaRPr lang="en-US" sz="2400">
                <a:solidFill>
                  <a:srgbClr val="DDDDDD"/>
                </a:solidFill>
                <a:latin typeface="Arial" charset="0"/>
              </a:endParaRPr>
            </a:p>
          </p:txBody>
        </p:sp>
        <p:sp>
          <p:nvSpPr>
            <p:cNvPr id="12339" name="Rectangle 39"/>
            <p:cNvSpPr>
              <a:spLocks noChangeArrowheads="1"/>
            </p:cNvSpPr>
            <p:nvPr/>
          </p:nvSpPr>
          <p:spPr bwMode="auto">
            <a:xfrm>
              <a:off x="5430838" y="739775"/>
              <a:ext cx="1392237" cy="877888"/>
            </a:xfrm>
            <a:prstGeom prst="rect">
              <a:avLst/>
            </a:prstGeom>
            <a:solidFill>
              <a:srgbClr val="7889FB"/>
            </a:solidFill>
            <a:ln w="9525">
              <a:noFill/>
              <a:miter lim="800000"/>
              <a:headEnd/>
              <a:tailEnd/>
            </a:ln>
          </p:spPr>
          <p:txBody>
            <a:bodyPr/>
            <a:lstStyle/>
            <a:p>
              <a:endParaRPr lang="en-US"/>
            </a:p>
          </p:txBody>
        </p:sp>
        <p:sp>
          <p:nvSpPr>
            <p:cNvPr id="12340" name="Rectangle 40"/>
            <p:cNvSpPr>
              <a:spLocks noChangeArrowheads="1"/>
            </p:cNvSpPr>
            <p:nvPr/>
          </p:nvSpPr>
          <p:spPr bwMode="auto">
            <a:xfrm>
              <a:off x="5430838" y="739775"/>
              <a:ext cx="1392237" cy="877888"/>
            </a:xfrm>
            <a:prstGeom prst="rect">
              <a:avLst/>
            </a:prstGeom>
            <a:solidFill>
              <a:srgbClr val="7889FB"/>
            </a:solidFill>
            <a:ln w="9525">
              <a:noFill/>
              <a:miter lim="800000"/>
              <a:headEnd/>
              <a:tailEnd/>
            </a:ln>
          </p:spPr>
          <p:txBody>
            <a:bodyPr/>
            <a:lstStyle/>
            <a:p>
              <a:endParaRPr lang="en-US"/>
            </a:p>
          </p:txBody>
        </p:sp>
        <p:pic>
          <p:nvPicPr>
            <p:cNvPr id="12341" name="Picture 41"/>
            <p:cNvPicPr>
              <a:picLocks noChangeAspect="1" noChangeArrowheads="1"/>
            </p:cNvPicPr>
            <p:nvPr/>
          </p:nvPicPr>
          <p:blipFill>
            <a:blip r:embed="rId2" cstate="print"/>
            <a:srcRect/>
            <a:stretch>
              <a:fillRect/>
            </a:stretch>
          </p:blipFill>
          <p:spPr bwMode="auto">
            <a:xfrm>
              <a:off x="5430838" y="741363"/>
              <a:ext cx="1392237" cy="876300"/>
            </a:xfrm>
            <a:prstGeom prst="rect">
              <a:avLst/>
            </a:prstGeom>
            <a:noFill/>
            <a:ln w="9525">
              <a:noFill/>
              <a:miter lim="800000"/>
              <a:headEnd/>
              <a:tailEnd/>
            </a:ln>
          </p:spPr>
        </p:pic>
        <p:pic>
          <p:nvPicPr>
            <p:cNvPr id="12342" name="Picture 42"/>
            <p:cNvPicPr>
              <a:picLocks noChangeAspect="1" noChangeArrowheads="1"/>
            </p:cNvPicPr>
            <p:nvPr/>
          </p:nvPicPr>
          <p:blipFill>
            <a:blip r:embed="rId3" cstate="print"/>
            <a:srcRect/>
            <a:stretch>
              <a:fillRect/>
            </a:stretch>
          </p:blipFill>
          <p:spPr bwMode="auto">
            <a:xfrm>
              <a:off x="5430838" y="741363"/>
              <a:ext cx="1392237" cy="876300"/>
            </a:xfrm>
            <a:prstGeom prst="rect">
              <a:avLst/>
            </a:prstGeom>
            <a:noFill/>
            <a:ln w="9525">
              <a:noFill/>
              <a:miter lim="800000"/>
              <a:headEnd/>
              <a:tailEnd/>
            </a:ln>
          </p:spPr>
        </p:pic>
        <p:pic>
          <p:nvPicPr>
            <p:cNvPr id="12343" name="Picture 43"/>
            <p:cNvPicPr>
              <a:picLocks noChangeAspect="1" noChangeArrowheads="1"/>
            </p:cNvPicPr>
            <p:nvPr/>
          </p:nvPicPr>
          <p:blipFill>
            <a:blip r:embed="rId4" cstate="print"/>
            <a:srcRect/>
            <a:stretch>
              <a:fillRect/>
            </a:stretch>
          </p:blipFill>
          <p:spPr bwMode="auto">
            <a:xfrm>
              <a:off x="6880225" y="558800"/>
              <a:ext cx="1377950" cy="1330325"/>
            </a:xfrm>
            <a:prstGeom prst="rect">
              <a:avLst/>
            </a:prstGeom>
            <a:noFill/>
            <a:ln w="9525">
              <a:noFill/>
              <a:miter lim="800000"/>
              <a:headEnd/>
              <a:tailEnd/>
            </a:ln>
          </p:spPr>
        </p:pic>
        <p:sp>
          <p:nvSpPr>
            <p:cNvPr id="12344" name="Line 44"/>
            <p:cNvSpPr>
              <a:spLocks noChangeShapeType="1"/>
            </p:cNvSpPr>
            <p:nvPr/>
          </p:nvSpPr>
          <p:spPr bwMode="auto">
            <a:xfrm flipV="1">
              <a:off x="7750175" y="1223963"/>
              <a:ext cx="209550" cy="66675"/>
            </a:xfrm>
            <a:prstGeom prst="line">
              <a:avLst/>
            </a:prstGeom>
            <a:noFill/>
            <a:ln w="15875">
              <a:solidFill>
                <a:srgbClr val="FFFF00"/>
              </a:solidFill>
              <a:round/>
              <a:headEnd/>
              <a:tailEnd/>
            </a:ln>
          </p:spPr>
          <p:txBody>
            <a:bodyPr/>
            <a:lstStyle/>
            <a:p>
              <a:endParaRPr lang="en-US"/>
            </a:p>
          </p:txBody>
        </p:sp>
        <p:sp>
          <p:nvSpPr>
            <p:cNvPr id="12345" name="Line 45"/>
            <p:cNvSpPr>
              <a:spLocks noChangeShapeType="1"/>
            </p:cNvSpPr>
            <p:nvPr/>
          </p:nvSpPr>
          <p:spPr bwMode="auto">
            <a:xfrm>
              <a:off x="7759700" y="576263"/>
              <a:ext cx="241300" cy="479425"/>
            </a:xfrm>
            <a:prstGeom prst="line">
              <a:avLst/>
            </a:prstGeom>
            <a:noFill/>
            <a:ln w="15875">
              <a:solidFill>
                <a:srgbClr val="FFFF00"/>
              </a:solidFill>
              <a:round/>
              <a:headEnd/>
              <a:tailEnd/>
            </a:ln>
          </p:spPr>
          <p:txBody>
            <a:bodyPr/>
            <a:lstStyle/>
            <a:p>
              <a:endParaRPr lang="en-US"/>
            </a:p>
          </p:txBody>
        </p:sp>
        <p:sp>
          <p:nvSpPr>
            <p:cNvPr id="12346" name="Freeform 46"/>
            <p:cNvSpPr>
              <a:spLocks/>
            </p:cNvSpPr>
            <p:nvPr/>
          </p:nvSpPr>
          <p:spPr bwMode="auto">
            <a:xfrm>
              <a:off x="7932738" y="1038225"/>
              <a:ext cx="246062" cy="277813"/>
            </a:xfrm>
            <a:custGeom>
              <a:avLst/>
              <a:gdLst>
                <a:gd name="T0" fmla="*/ 2147483647 w 155"/>
                <a:gd name="T1" fmla="*/ 2147483647 h 175"/>
                <a:gd name="T2" fmla="*/ 2147483647 w 155"/>
                <a:gd name="T3" fmla="*/ 2147483647 h 175"/>
                <a:gd name="T4" fmla="*/ 2147483647 w 155"/>
                <a:gd name="T5" fmla="*/ 2147483647 h 175"/>
                <a:gd name="T6" fmla="*/ 2147483647 w 155"/>
                <a:gd name="T7" fmla="*/ 2147483647 h 175"/>
                <a:gd name="T8" fmla="*/ 2147483647 w 155"/>
                <a:gd name="T9" fmla="*/ 2147483647 h 175"/>
                <a:gd name="T10" fmla="*/ 2147483647 w 155"/>
                <a:gd name="T11" fmla="*/ 2147483647 h 175"/>
                <a:gd name="T12" fmla="*/ 2147483647 w 155"/>
                <a:gd name="T13" fmla="*/ 2147483647 h 175"/>
                <a:gd name="T14" fmla="*/ 0 w 155"/>
                <a:gd name="T15" fmla="*/ 2147483647 h 175"/>
                <a:gd name="T16" fmla="*/ 0 w 155"/>
                <a:gd name="T17" fmla="*/ 2147483647 h 175"/>
                <a:gd name="T18" fmla="*/ 2147483647 w 155"/>
                <a:gd name="T19" fmla="*/ 2147483647 h 175"/>
                <a:gd name="T20" fmla="*/ 2147483647 w 155"/>
                <a:gd name="T21" fmla="*/ 2147483647 h 175"/>
                <a:gd name="T22" fmla="*/ 2147483647 w 155"/>
                <a:gd name="T23" fmla="*/ 2147483647 h 175"/>
                <a:gd name="T24" fmla="*/ 2147483647 w 155"/>
                <a:gd name="T25" fmla="*/ 2147483647 h 175"/>
                <a:gd name="T26" fmla="*/ 2147483647 w 155"/>
                <a:gd name="T27" fmla="*/ 2147483647 h 175"/>
                <a:gd name="T28" fmla="*/ 2147483647 w 155"/>
                <a:gd name="T29" fmla="*/ 2147483647 h 175"/>
                <a:gd name="T30" fmla="*/ 2147483647 w 155"/>
                <a:gd name="T31" fmla="*/ 2147483647 h 175"/>
                <a:gd name="T32" fmla="*/ 2147483647 w 155"/>
                <a:gd name="T33" fmla="*/ 2147483647 h 175"/>
                <a:gd name="T34" fmla="*/ 2147483647 w 155"/>
                <a:gd name="T35" fmla="*/ 2147483647 h 175"/>
                <a:gd name="T36" fmla="*/ 2147483647 w 155"/>
                <a:gd name="T37" fmla="*/ 2147483647 h 175"/>
                <a:gd name="T38" fmla="*/ 2147483647 w 155"/>
                <a:gd name="T39" fmla="*/ 2147483647 h 175"/>
                <a:gd name="T40" fmla="*/ 2147483647 w 155"/>
                <a:gd name="T41" fmla="*/ 2147483647 h 175"/>
                <a:gd name="T42" fmla="*/ 2147483647 w 155"/>
                <a:gd name="T43" fmla="*/ 2147483647 h 175"/>
                <a:gd name="T44" fmla="*/ 2147483647 w 155"/>
                <a:gd name="T45" fmla="*/ 2147483647 h 175"/>
                <a:gd name="T46" fmla="*/ 2147483647 w 155"/>
                <a:gd name="T47" fmla="*/ 2147483647 h 175"/>
                <a:gd name="T48" fmla="*/ 2147483647 w 155"/>
                <a:gd name="T49" fmla="*/ 2147483647 h 175"/>
                <a:gd name="T50" fmla="*/ 2147483647 w 155"/>
                <a:gd name="T51" fmla="*/ 2147483647 h 175"/>
                <a:gd name="T52" fmla="*/ 2147483647 w 155"/>
                <a:gd name="T53" fmla="*/ 2147483647 h 175"/>
                <a:gd name="T54" fmla="*/ 2147483647 w 155"/>
                <a:gd name="T55" fmla="*/ 2147483647 h 175"/>
                <a:gd name="T56" fmla="*/ 2147483647 w 155"/>
                <a:gd name="T57" fmla="*/ 2147483647 h 175"/>
                <a:gd name="T58" fmla="*/ 2147483647 w 155"/>
                <a:gd name="T59" fmla="*/ 2147483647 h 175"/>
                <a:gd name="T60" fmla="*/ 2147483647 w 155"/>
                <a:gd name="T61" fmla="*/ 2147483647 h 175"/>
                <a:gd name="T62" fmla="*/ 2147483647 w 155"/>
                <a:gd name="T63" fmla="*/ 2147483647 h 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75"/>
                <a:gd name="T98" fmla="*/ 155 w 155"/>
                <a:gd name="T99" fmla="*/ 175 h 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75">
                  <a:moveTo>
                    <a:pt x="77" y="0"/>
                  </a:moveTo>
                  <a:lnTo>
                    <a:pt x="69" y="2"/>
                  </a:lnTo>
                  <a:lnTo>
                    <a:pt x="62" y="2"/>
                  </a:lnTo>
                  <a:lnTo>
                    <a:pt x="54" y="5"/>
                  </a:lnTo>
                  <a:lnTo>
                    <a:pt x="46" y="8"/>
                  </a:lnTo>
                  <a:lnTo>
                    <a:pt x="40" y="11"/>
                  </a:lnTo>
                  <a:lnTo>
                    <a:pt x="33" y="16"/>
                  </a:lnTo>
                  <a:lnTo>
                    <a:pt x="27" y="21"/>
                  </a:lnTo>
                  <a:lnTo>
                    <a:pt x="22" y="26"/>
                  </a:lnTo>
                  <a:lnTo>
                    <a:pt x="17" y="32"/>
                  </a:lnTo>
                  <a:lnTo>
                    <a:pt x="13" y="39"/>
                  </a:lnTo>
                  <a:lnTo>
                    <a:pt x="9" y="47"/>
                  </a:lnTo>
                  <a:lnTo>
                    <a:pt x="5" y="55"/>
                  </a:lnTo>
                  <a:lnTo>
                    <a:pt x="3" y="61"/>
                  </a:lnTo>
                  <a:lnTo>
                    <a:pt x="1" y="71"/>
                  </a:lnTo>
                  <a:lnTo>
                    <a:pt x="0" y="79"/>
                  </a:lnTo>
                  <a:lnTo>
                    <a:pt x="0" y="88"/>
                  </a:lnTo>
                  <a:lnTo>
                    <a:pt x="0" y="96"/>
                  </a:lnTo>
                  <a:lnTo>
                    <a:pt x="1" y="106"/>
                  </a:lnTo>
                  <a:lnTo>
                    <a:pt x="3" y="114"/>
                  </a:lnTo>
                  <a:lnTo>
                    <a:pt x="5" y="122"/>
                  </a:lnTo>
                  <a:lnTo>
                    <a:pt x="9" y="128"/>
                  </a:lnTo>
                  <a:lnTo>
                    <a:pt x="13" y="136"/>
                  </a:lnTo>
                  <a:lnTo>
                    <a:pt x="17" y="143"/>
                  </a:lnTo>
                  <a:lnTo>
                    <a:pt x="22" y="149"/>
                  </a:lnTo>
                  <a:lnTo>
                    <a:pt x="27" y="154"/>
                  </a:lnTo>
                  <a:lnTo>
                    <a:pt x="33" y="160"/>
                  </a:lnTo>
                  <a:lnTo>
                    <a:pt x="40" y="163"/>
                  </a:lnTo>
                  <a:lnTo>
                    <a:pt x="46" y="168"/>
                  </a:lnTo>
                  <a:lnTo>
                    <a:pt x="54" y="170"/>
                  </a:lnTo>
                  <a:lnTo>
                    <a:pt x="62" y="173"/>
                  </a:lnTo>
                  <a:lnTo>
                    <a:pt x="69" y="173"/>
                  </a:lnTo>
                  <a:lnTo>
                    <a:pt x="77" y="175"/>
                  </a:lnTo>
                  <a:lnTo>
                    <a:pt x="85" y="173"/>
                  </a:lnTo>
                  <a:lnTo>
                    <a:pt x="93" y="173"/>
                  </a:lnTo>
                  <a:lnTo>
                    <a:pt x="101" y="170"/>
                  </a:lnTo>
                  <a:lnTo>
                    <a:pt x="107" y="168"/>
                  </a:lnTo>
                  <a:lnTo>
                    <a:pt x="115" y="163"/>
                  </a:lnTo>
                  <a:lnTo>
                    <a:pt x="121" y="160"/>
                  </a:lnTo>
                  <a:lnTo>
                    <a:pt x="126" y="154"/>
                  </a:lnTo>
                  <a:lnTo>
                    <a:pt x="133" y="149"/>
                  </a:lnTo>
                  <a:lnTo>
                    <a:pt x="137" y="143"/>
                  </a:lnTo>
                  <a:lnTo>
                    <a:pt x="142" y="136"/>
                  </a:lnTo>
                  <a:lnTo>
                    <a:pt x="145" y="128"/>
                  </a:lnTo>
                  <a:lnTo>
                    <a:pt x="149" y="122"/>
                  </a:lnTo>
                  <a:lnTo>
                    <a:pt x="152" y="114"/>
                  </a:lnTo>
                  <a:lnTo>
                    <a:pt x="153" y="106"/>
                  </a:lnTo>
                  <a:lnTo>
                    <a:pt x="155" y="96"/>
                  </a:lnTo>
                  <a:lnTo>
                    <a:pt x="155" y="88"/>
                  </a:lnTo>
                  <a:lnTo>
                    <a:pt x="155" y="79"/>
                  </a:lnTo>
                  <a:lnTo>
                    <a:pt x="153" y="71"/>
                  </a:lnTo>
                  <a:lnTo>
                    <a:pt x="152" y="61"/>
                  </a:lnTo>
                  <a:lnTo>
                    <a:pt x="149" y="55"/>
                  </a:lnTo>
                  <a:lnTo>
                    <a:pt x="145" y="47"/>
                  </a:lnTo>
                  <a:lnTo>
                    <a:pt x="142" y="39"/>
                  </a:lnTo>
                  <a:lnTo>
                    <a:pt x="137" y="32"/>
                  </a:lnTo>
                  <a:lnTo>
                    <a:pt x="133" y="26"/>
                  </a:lnTo>
                  <a:lnTo>
                    <a:pt x="126" y="21"/>
                  </a:lnTo>
                  <a:lnTo>
                    <a:pt x="121" y="16"/>
                  </a:lnTo>
                  <a:lnTo>
                    <a:pt x="115" y="11"/>
                  </a:lnTo>
                  <a:lnTo>
                    <a:pt x="107" y="8"/>
                  </a:lnTo>
                  <a:lnTo>
                    <a:pt x="101" y="5"/>
                  </a:lnTo>
                  <a:lnTo>
                    <a:pt x="93" y="2"/>
                  </a:lnTo>
                  <a:lnTo>
                    <a:pt x="85" y="2"/>
                  </a:lnTo>
                  <a:lnTo>
                    <a:pt x="77" y="0"/>
                  </a:lnTo>
                </a:path>
              </a:pathLst>
            </a:custGeom>
            <a:noFill/>
            <a:ln w="15875">
              <a:solidFill>
                <a:srgbClr val="FFFF00"/>
              </a:solidFill>
              <a:round/>
              <a:headEnd/>
              <a:tailEnd/>
            </a:ln>
          </p:spPr>
          <p:txBody>
            <a:bodyPr/>
            <a:lstStyle/>
            <a:p>
              <a:endParaRPr lang="en-US"/>
            </a:p>
          </p:txBody>
        </p:sp>
        <p:pic>
          <p:nvPicPr>
            <p:cNvPr id="12347" name="Picture 47"/>
            <p:cNvPicPr>
              <a:picLocks noChangeAspect="1" noChangeArrowheads="1"/>
            </p:cNvPicPr>
            <p:nvPr/>
          </p:nvPicPr>
          <p:blipFill>
            <a:blip r:embed="rId5" cstate="print"/>
            <a:srcRect/>
            <a:stretch>
              <a:fillRect/>
            </a:stretch>
          </p:blipFill>
          <p:spPr bwMode="auto">
            <a:xfrm>
              <a:off x="6891338" y="554038"/>
              <a:ext cx="868362" cy="725487"/>
            </a:xfrm>
            <a:prstGeom prst="rect">
              <a:avLst/>
            </a:prstGeom>
            <a:noFill/>
            <a:ln w="9525">
              <a:noFill/>
              <a:miter lim="800000"/>
              <a:headEnd/>
              <a:tailEnd/>
            </a:ln>
          </p:spPr>
        </p:pic>
        <p:sp>
          <p:nvSpPr>
            <p:cNvPr id="12348" name="Rectangle 48"/>
            <p:cNvSpPr>
              <a:spLocks noChangeArrowheads="1"/>
            </p:cNvSpPr>
            <p:nvPr/>
          </p:nvSpPr>
          <p:spPr bwMode="auto">
            <a:xfrm>
              <a:off x="6878638" y="542925"/>
              <a:ext cx="889000" cy="741363"/>
            </a:xfrm>
            <a:prstGeom prst="rect">
              <a:avLst/>
            </a:prstGeom>
            <a:noFill/>
            <a:ln w="15875">
              <a:solidFill>
                <a:srgbClr val="FFFF00"/>
              </a:solidFill>
              <a:miter lim="800000"/>
              <a:headEnd/>
              <a:tailEnd/>
            </a:ln>
          </p:spPr>
          <p:txBody>
            <a:bodyPr/>
            <a:lstStyle/>
            <a:p>
              <a:endParaRPr lang="en-US"/>
            </a:p>
          </p:txBody>
        </p:sp>
        <p:sp>
          <p:nvSpPr>
            <p:cNvPr id="12349" name="Rectangle 53"/>
            <p:cNvSpPr>
              <a:spLocks noChangeArrowheads="1"/>
            </p:cNvSpPr>
            <p:nvPr/>
          </p:nvSpPr>
          <p:spPr bwMode="auto">
            <a:xfrm>
              <a:off x="5440363" y="515938"/>
              <a:ext cx="2916237" cy="1416050"/>
            </a:xfrm>
            <a:prstGeom prst="rect">
              <a:avLst/>
            </a:prstGeom>
            <a:solidFill>
              <a:srgbClr val="5C69C0"/>
            </a:solidFill>
            <a:ln w="9525">
              <a:noFill/>
              <a:miter lim="800000"/>
              <a:headEnd/>
              <a:tailEnd/>
            </a:ln>
          </p:spPr>
          <p:txBody>
            <a:bodyPr/>
            <a:lstStyle/>
            <a:p>
              <a:endParaRPr lang="en-US"/>
            </a:p>
          </p:txBody>
        </p:sp>
        <p:sp>
          <p:nvSpPr>
            <p:cNvPr id="12350" name="Line 54"/>
            <p:cNvSpPr>
              <a:spLocks noChangeShapeType="1"/>
            </p:cNvSpPr>
            <p:nvPr/>
          </p:nvSpPr>
          <p:spPr bwMode="auto">
            <a:xfrm>
              <a:off x="5440363" y="515938"/>
              <a:ext cx="1587" cy="1416050"/>
            </a:xfrm>
            <a:prstGeom prst="line">
              <a:avLst/>
            </a:prstGeom>
            <a:noFill/>
            <a:ln w="9525">
              <a:solidFill>
                <a:srgbClr val="6473D2"/>
              </a:solidFill>
              <a:round/>
              <a:headEnd/>
              <a:tailEnd/>
            </a:ln>
          </p:spPr>
          <p:txBody>
            <a:bodyPr/>
            <a:lstStyle/>
            <a:p>
              <a:endParaRPr lang="en-US"/>
            </a:p>
          </p:txBody>
        </p:sp>
        <p:sp>
          <p:nvSpPr>
            <p:cNvPr id="12351" name="Line 55"/>
            <p:cNvSpPr>
              <a:spLocks noChangeShapeType="1"/>
            </p:cNvSpPr>
            <p:nvPr/>
          </p:nvSpPr>
          <p:spPr bwMode="auto">
            <a:xfrm>
              <a:off x="5440363" y="1931988"/>
              <a:ext cx="2916237" cy="1587"/>
            </a:xfrm>
            <a:prstGeom prst="line">
              <a:avLst/>
            </a:prstGeom>
            <a:noFill/>
            <a:ln w="9525">
              <a:solidFill>
                <a:srgbClr val="5662B4"/>
              </a:solidFill>
              <a:round/>
              <a:headEnd/>
              <a:tailEnd/>
            </a:ln>
          </p:spPr>
          <p:txBody>
            <a:bodyPr/>
            <a:lstStyle/>
            <a:p>
              <a:endParaRPr lang="en-US"/>
            </a:p>
          </p:txBody>
        </p:sp>
        <p:sp>
          <p:nvSpPr>
            <p:cNvPr id="12352" name="Line 56"/>
            <p:cNvSpPr>
              <a:spLocks noChangeShapeType="1"/>
            </p:cNvSpPr>
            <p:nvPr/>
          </p:nvSpPr>
          <p:spPr bwMode="auto">
            <a:xfrm flipV="1">
              <a:off x="8356600" y="515938"/>
              <a:ext cx="1588" cy="1416050"/>
            </a:xfrm>
            <a:prstGeom prst="line">
              <a:avLst/>
            </a:prstGeom>
            <a:noFill/>
            <a:ln w="9525">
              <a:solidFill>
                <a:srgbClr val="6E7EE7"/>
              </a:solidFill>
              <a:round/>
              <a:headEnd/>
              <a:tailEnd/>
            </a:ln>
          </p:spPr>
          <p:txBody>
            <a:bodyPr/>
            <a:lstStyle/>
            <a:p>
              <a:endParaRPr lang="en-US"/>
            </a:p>
          </p:txBody>
        </p:sp>
        <p:sp>
          <p:nvSpPr>
            <p:cNvPr id="12353" name="Line 57"/>
            <p:cNvSpPr>
              <a:spLocks noChangeShapeType="1"/>
            </p:cNvSpPr>
            <p:nvPr/>
          </p:nvSpPr>
          <p:spPr bwMode="auto">
            <a:xfrm flipH="1">
              <a:off x="5440363" y="515938"/>
              <a:ext cx="2916237" cy="1587"/>
            </a:xfrm>
            <a:prstGeom prst="line">
              <a:avLst/>
            </a:prstGeom>
            <a:noFill/>
            <a:ln w="9525">
              <a:solidFill>
                <a:srgbClr val="5662B4"/>
              </a:solidFill>
              <a:round/>
              <a:headEnd/>
              <a:tailEnd/>
            </a:ln>
          </p:spPr>
          <p:txBody>
            <a:bodyPr/>
            <a:lstStyle/>
            <a:p>
              <a:endParaRPr lang="en-US"/>
            </a:p>
          </p:txBody>
        </p:sp>
        <p:sp>
          <p:nvSpPr>
            <p:cNvPr id="12354" name="Rectangle 58"/>
            <p:cNvSpPr>
              <a:spLocks noChangeArrowheads="1"/>
            </p:cNvSpPr>
            <p:nvPr/>
          </p:nvSpPr>
          <p:spPr bwMode="auto">
            <a:xfrm>
              <a:off x="5567363" y="1622425"/>
              <a:ext cx="1387475" cy="312738"/>
            </a:xfrm>
            <a:prstGeom prst="rect">
              <a:avLst/>
            </a:prstGeom>
            <a:solidFill>
              <a:srgbClr val="7889FB"/>
            </a:solidFill>
            <a:ln w="9525">
              <a:noFill/>
              <a:miter lim="800000"/>
              <a:headEnd/>
              <a:tailEnd/>
            </a:ln>
          </p:spPr>
          <p:txBody>
            <a:bodyPr/>
            <a:lstStyle/>
            <a:p>
              <a:endParaRPr lang="en-US"/>
            </a:p>
          </p:txBody>
        </p:sp>
        <p:sp>
          <p:nvSpPr>
            <p:cNvPr id="12355" name="Rectangle 59"/>
            <p:cNvSpPr>
              <a:spLocks noChangeArrowheads="1"/>
            </p:cNvSpPr>
            <p:nvPr/>
          </p:nvSpPr>
          <p:spPr bwMode="auto">
            <a:xfrm>
              <a:off x="5781675" y="1655763"/>
              <a:ext cx="984250" cy="258762"/>
            </a:xfrm>
            <a:prstGeom prst="rect">
              <a:avLst/>
            </a:prstGeom>
            <a:noFill/>
            <a:ln w="9525">
              <a:noFill/>
              <a:miter lim="800000"/>
              <a:headEnd/>
              <a:tailEnd/>
            </a:ln>
          </p:spPr>
          <p:txBody>
            <a:bodyPr wrap="none" lIns="0" tIns="0" rIns="0" bIns="0">
              <a:spAutoFit/>
            </a:bodyPr>
            <a:lstStyle/>
            <a:p>
              <a:r>
                <a:rPr lang="en-US" sz="1700" b="1">
                  <a:solidFill>
                    <a:srgbClr val="FFFFFF"/>
                  </a:solidFill>
                  <a:latin typeface="Arial" charset="0"/>
                </a:rPr>
                <a:t>CMOS 3D</a:t>
              </a:r>
              <a:endParaRPr lang="en-US" sz="2400">
                <a:solidFill>
                  <a:srgbClr val="DDDDDD"/>
                </a:solidFill>
                <a:latin typeface="Arial" charset="0"/>
              </a:endParaRPr>
            </a:p>
          </p:txBody>
        </p:sp>
        <p:sp>
          <p:nvSpPr>
            <p:cNvPr id="12356" name="Rectangle 60"/>
            <p:cNvSpPr>
              <a:spLocks noChangeArrowheads="1"/>
            </p:cNvSpPr>
            <p:nvPr/>
          </p:nvSpPr>
          <p:spPr bwMode="auto">
            <a:xfrm>
              <a:off x="5430838" y="739775"/>
              <a:ext cx="1392237" cy="877888"/>
            </a:xfrm>
            <a:prstGeom prst="rect">
              <a:avLst/>
            </a:prstGeom>
            <a:solidFill>
              <a:srgbClr val="7889FB"/>
            </a:solidFill>
            <a:ln w="9525">
              <a:noFill/>
              <a:miter lim="800000"/>
              <a:headEnd/>
              <a:tailEnd/>
            </a:ln>
          </p:spPr>
          <p:txBody>
            <a:bodyPr/>
            <a:lstStyle/>
            <a:p>
              <a:endParaRPr lang="en-US"/>
            </a:p>
          </p:txBody>
        </p:sp>
        <p:sp>
          <p:nvSpPr>
            <p:cNvPr id="12357" name="Rectangle 61"/>
            <p:cNvSpPr>
              <a:spLocks noChangeArrowheads="1"/>
            </p:cNvSpPr>
            <p:nvPr/>
          </p:nvSpPr>
          <p:spPr bwMode="auto">
            <a:xfrm>
              <a:off x="5430838" y="739775"/>
              <a:ext cx="1392237" cy="877888"/>
            </a:xfrm>
            <a:prstGeom prst="rect">
              <a:avLst/>
            </a:prstGeom>
            <a:solidFill>
              <a:srgbClr val="7889FB"/>
            </a:solidFill>
            <a:ln w="9525">
              <a:noFill/>
              <a:miter lim="800000"/>
              <a:headEnd/>
              <a:tailEnd/>
            </a:ln>
          </p:spPr>
          <p:txBody>
            <a:bodyPr/>
            <a:lstStyle/>
            <a:p>
              <a:endParaRPr lang="en-US"/>
            </a:p>
          </p:txBody>
        </p:sp>
        <p:pic>
          <p:nvPicPr>
            <p:cNvPr id="12358" name="Picture 62"/>
            <p:cNvPicPr>
              <a:picLocks noChangeAspect="1" noChangeArrowheads="1"/>
            </p:cNvPicPr>
            <p:nvPr/>
          </p:nvPicPr>
          <p:blipFill>
            <a:blip r:embed="rId2" cstate="print"/>
            <a:srcRect/>
            <a:stretch>
              <a:fillRect/>
            </a:stretch>
          </p:blipFill>
          <p:spPr bwMode="auto">
            <a:xfrm>
              <a:off x="5430838" y="741363"/>
              <a:ext cx="1392237" cy="876300"/>
            </a:xfrm>
            <a:prstGeom prst="rect">
              <a:avLst/>
            </a:prstGeom>
            <a:noFill/>
            <a:ln w="9525">
              <a:noFill/>
              <a:miter lim="800000"/>
              <a:headEnd/>
              <a:tailEnd/>
            </a:ln>
          </p:spPr>
        </p:pic>
        <p:pic>
          <p:nvPicPr>
            <p:cNvPr id="12359" name="Picture 63"/>
            <p:cNvPicPr>
              <a:picLocks noChangeAspect="1" noChangeArrowheads="1"/>
            </p:cNvPicPr>
            <p:nvPr/>
          </p:nvPicPr>
          <p:blipFill>
            <a:blip r:embed="rId3" cstate="print"/>
            <a:srcRect/>
            <a:stretch>
              <a:fillRect/>
            </a:stretch>
          </p:blipFill>
          <p:spPr bwMode="auto">
            <a:xfrm>
              <a:off x="5430838" y="741363"/>
              <a:ext cx="1392237" cy="876300"/>
            </a:xfrm>
            <a:prstGeom prst="rect">
              <a:avLst/>
            </a:prstGeom>
            <a:noFill/>
            <a:ln w="9525">
              <a:noFill/>
              <a:miter lim="800000"/>
              <a:headEnd/>
              <a:tailEnd/>
            </a:ln>
          </p:spPr>
        </p:pic>
        <p:pic>
          <p:nvPicPr>
            <p:cNvPr id="12360" name="Picture 64"/>
            <p:cNvPicPr>
              <a:picLocks noChangeAspect="1" noChangeArrowheads="1"/>
            </p:cNvPicPr>
            <p:nvPr/>
          </p:nvPicPr>
          <p:blipFill>
            <a:blip r:embed="rId4" cstate="print"/>
            <a:srcRect/>
            <a:stretch>
              <a:fillRect/>
            </a:stretch>
          </p:blipFill>
          <p:spPr bwMode="auto">
            <a:xfrm>
              <a:off x="6880225" y="558800"/>
              <a:ext cx="1377950" cy="1330325"/>
            </a:xfrm>
            <a:prstGeom prst="rect">
              <a:avLst/>
            </a:prstGeom>
            <a:noFill/>
            <a:ln w="9525">
              <a:noFill/>
              <a:miter lim="800000"/>
              <a:headEnd/>
              <a:tailEnd/>
            </a:ln>
          </p:spPr>
        </p:pic>
        <p:sp>
          <p:nvSpPr>
            <p:cNvPr id="12361" name="Line 65"/>
            <p:cNvSpPr>
              <a:spLocks noChangeShapeType="1"/>
            </p:cNvSpPr>
            <p:nvPr/>
          </p:nvSpPr>
          <p:spPr bwMode="auto">
            <a:xfrm flipV="1">
              <a:off x="7750175" y="1223963"/>
              <a:ext cx="209550" cy="66675"/>
            </a:xfrm>
            <a:prstGeom prst="line">
              <a:avLst/>
            </a:prstGeom>
            <a:noFill/>
            <a:ln w="15875">
              <a:solidFill>
                <a:srgbClr val="FFFF00"/>
              </a:solidFill>
              <a:round/>
              <a:headEnd/>
              <a:tailEnd/>
            </a:ln>
          </p:spPr>
          <p:txBody>
            <a:bodyPr/>
            <a:lstStyle/>
            <a:p>
              <a:endParaRPr lang="en-US"/>
            </a:p>
          </p:txBody>
        </p:sp>
        <p:sp>
          <p:nvSpPr>
            <p:cNvPr id="12362" name="Line 66"/>
            <p:cNvSpPr>
              <a:spLocks noChangeShapeType="1"/>
            </p:cNvSpPr>
            <p:nvPr/>
          </p:nvSpPr>
          <p:spPr bwMode="auto">
            <a:xfrm>
              <a:off x="7759700" y="576263"/>
              <a:ext cx="241300" cy="479425"/>
            </a:xfrm>
            <a:prstGeom prst="line">
              <a:avLst/>
            </a:prstGeom>
            <a:noFill/>
            <a:ln w="15875">
              <a:solidFill>
                <a:srgbClr val="FFFF00"/>
              </a:solidFill>
              <a:round/>
              <a:headEnd/>
              <a:tailEnd/>
            </a:ln>
          </p:spPr>
          <p:txBody>
            <a:bodyPr/>
            <a:lstStyle/>
            <a:p>
              <a:endParaRPr lang="en-US"/>
            </a:p>
          </p:txBody>
        </p:sp>
        <p:sp>
          <p:nvSpPr>
            <p:cNvPr id="12363" name="Freeform 67"/>
            <p:cNvSpPr>
              <a:spLocks/>
            </p:cNvSpPr>
            <p:nvPr/>
          </p:nvSpPr>
          <p:spPr bwMode="auto">
            <a:xfrm>
              <a:off x="7932738" y="1038225"/>
              <a:ext cx="246062" cy="277813"/>
            </a:xfrm>
            <a:custGeom>
              <a:avLst/>
              <a:gdLst>
                <a:gd name="T0" fmla="*/ 2147483647 w 155"/>
                <a:gd name="T1" fmla="*/ 2147483647 h 175"/>
                <a:gd name="T2" fmla="*/ 2147483647 w 155"/>
                <a:gd name="T3" fmla="*/ 2147483647 h 175"/>
                <a:gd name="T4" fmla="*/ 2147483647 w 155"/>
                <a:gd name="T5" fmla="*/ 2147483647 h 175"/>
                <a:gd name="T6" fmla="*/ 2147483647 w 155"/>
                <a:gd name="T7" fmla="*/ 2147483647 h 175"/>
                <a:gd name="T8" fmla="*/ 2147483647 w 155"/>
                <a:gd name="T9" fmla="*/ 2147483647 h 175"/>
                <a:gd name="T10" fmla="*/ 2147483647 w 155"/>
                <a:gd name="T11" fmla="*/ 2147483647 h 175"/>
                <a:gd name="T12" fmla="*/ 2147483647 w 155"/>
                <a:gd name="T13" fmla="*/ 2147483647 h 175"/>
                <a:gd name="T14" fmla="*/ 0 w 155"/>
                <a:gd name="T15" fmla="*/ 2147483647 h 175"/>
                <a:gd name="T16" fmla="*/ 0 w 155"/>
                <a:gd name="T17" fmla="*/ 2147483647 h 175"/>
                <a:gd name="T18" fmla="*/ 2147483647 w 155"/>
                <a:gd name="T19" fmla="*/ 2147483647 h 175"/>
                <a:gd name="T20" fmla="*/ 2147483647 w 155"/>
                <a:gd name="T21" fmla="*/ 2147483647 h 175"/>
                <a:gd name="T22" fmla="*/ 2147483647 w 155"/>
                <a:gd name="T23" fmla="*/ 2147483647 h 175"/>
                <a:gd name="T24" fmla="*/ 2147483647 w 155"/>
                <a:gd name="T25" fmla="*/ 2147483647 h 175"/>
                <a:gd name="T26" fmla="*/ 2147483647 w 155"/>
                <a:gd name="T27" fmla="*/ 2147483647 h 175"/>
                <a:gd name="T28" fmla="*/ 2147483647 w 155"/>
                <a:gd name="T29" fmla="*/ 2147483647 h 175"/>
                <a:gd name="T30" fmla="*/ 2147483647 w 155"/>
                <a:gd name="T31" fmla="*/ 2147483647 h 175"/>
                <a:gd name="T32" fmla="*/ 2147483647 w 155"/>
                <a:gd name="T33" fmla="*/ 2147483647 h 175"/>
                <a:gd name="T34" fmla="*/ 2147483647 w 155"/>
                <a:gd name="T35" fmla="*/ 2147483647 h 175"/>
                <a:gd name="T36" fmla="*/ 2147483647 w 155"/>
                <a:gd name="T37" fmla="*/ 2147483647 h 175"/>
                <a:gd name="T38" fmla="*/ 2147483647 w 155"/>
                <a:gd name="T39" fmla="*/ 2147483647 h 175"/>
                <a:gd name="T40" fmla="*/ 2147483647 w 155"/>
                <a:gd name="T41" fmla="*/ 2147483647 h 175"/>
                <a:gd name="T42" fmla="*/ 2147483647 w 155"/>
                <a:gd name="T43" fmla="*/ 2147483647 h 175"/>
                <a:gd name="T44" fmla="*/ 2147483647 w 155"/>
                <a:gd name="T45" fmla="*/ 2147483647 h 175"/>
                <a:gd name="T46" fmla="*/ 2147483647 w 155"/>
                <a:gd name="T47" fmla="*/ 2147483647 h 175"/>
                <a:gd name="T48" fmla="*/ 2147483647 w 155"/>
                <a:gd name="T49" fmla="*/ 2147483647 h 175"/>
                <a:gd name="T50" fmla="*/ 2147483647 w 155"/>
                <a:gd name="T51" fmla="*/ 2147483647 h 175"/>
                <a:gd name="T52" fmla="*/ 2147483647 w 155"/>
                <a:gd name="T53" fmla="*/ 2147483647 h 175"/>
                <a:gd name="T54" fmla="*/ 2147483647 w 155"/>
                <a:gd name="T55" fmla="*/ 2147483647 h 175"/>
                <a:gd name="T56" fmla="*/ 2147483647 w 155"/>
                <a:gd name="T57" fmla="*/ 2147483647 h 175"/>
                <a:gd name="T58" fmla="*/ 2147483647 w 155"/>
                <a:gd name="T59" fmla="*/ 2147483647 h 175"/>
                <a:gd name="T60" fmla="*/ 2147483647 w 155"/>
                <a:gd name="T61" fmla="*/ 2147483647 h 175"/>
                <a:gd name="T62" fmla="*/ 2147483647 w 155"/>
                <a:gd name="T63" fmla="*/ 2147483647 h 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75"/>
                <a:gd name="T98" fmla="*/ 155 w 155"/>
                <a:gd name="T99" fmla="*/ 175 h 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75">
                  <a:moveTo>
                    <a:pt x="77" y="0"/>
                  </a:moveTo>
                  <a:lnTo>
                    <a:pt x="69" y="2"/>
                  </a:lnTo>
                  <a:lnTo>
                    <a:pt x="62" y="2"/>
                  </a:lnTo>
                  <a:lnTo>
                    <a:pt x="54" y="5"/>
                  </a:lnTo>
                  <a:lnTo>
                    <a:pt x="46" y="8"/>
                  </a:lnTo>
                  <a:lnTo>
                    <a:pt x="40" y="11"/>
                  </a:lnTo>
                  <a:lnTo>
                    <a:pt x="33" y="16"/>
                  </a:lnTo>
                  <a:lnTo>
                    <a:pt x="27" y="21"/>
                  </a:lnTo>
                  <a:lnTo>
                    <a:pt x="22" y="26"/>
                  </a:lnTo>
                  <a:lnTo>
                    <a:pt x="17" y="32"/>
                  </a:lnTo>
                  <a:lnTo>
                    <a:pt x="13" y="39"/>
                  </a:lnTo>
                  <a:lnTo>
                    <a:pt x="9" y="47"/>
                  </a:lnTo>
                  <a:lnTo>
                    <a:pt x="5" y="55"/>
                  </a:lnTo>
                  <a:lnTo>
                    <a:pt x="3" y="61"/>
                  </a:lnTo>
                  <a:lnTo>
                    <a:pt x="1" y="71"/>
                  </a:lnTo>
                  <a:lnTo>
                    <a:pt x="0" y="79"/>
                  </a:lnTo>
                  <a:lnTo>
                    <a:pt x="0" y="88"/>
                  </a:lnTo>
                  <a:lnTo>
                    <a:pt x="0" y="96"/>
                  </a:lnTo>
                  <a:lnTo>
                    <a:pt x="1" y="106"/>
                  </a:lnTo>
                  <a:lnTo>
                    <a:pt x="3" y="114"/>
                  </a:lnTo>
                  <a:lnTo>
                    <a:pt x="5" y="122"/>
                  </a:lnTo>
                  <a:lnTo>
                    <a:pt x="9" y="128"/>
                  </a:lnTo>
                  <a:lnTo>
                    <a:pt x="13" y="136"/>
                  </a:lnTo>
                  <a:lnTo>
                    <a:pt x="17" y="143"/>
                  </a:lnTo>
                  <a:lnTo>
                    <a:pt x="22" y="149"/>
                  </a:lnTo>
                  <a:lnTo>
                    <a:pt x="27" y="154"/>
                  </a:lnTo>
                  <a:lnTo>
                    <a:pt x="33" y="160"/>
                  </a:lnTo>
                  <a:lnTo>
                    <a:pt x="40" y="163"/>
                  </a:lnTo>
                  <a:lnTo>
                    <a:pt x="46" y="168"/>
                  </a:lnTo>
                  <a:lnTo>
                    <a:pt x="54" y="170"/>
                  </a:lnTo>
                  <a:lnTo>
                    <a:pt x="62" y="173"/>
                  </a:lnTo>
                  <a:lnTo>
                    <a:pt x="69" y="173"/>
                  </a:lnTo>
                  <a:lnTo>
                    <a:pt x="77" y="175"/>
                  </a:lnTo>
                  <a:lnTo>
                    <a:pt x="85" y="173"/>
                  </a:lnTo>
                  <a:lnTo>
                    <a:pt x="93" y="173"/>
                  </a:lnTo>
                  <a:lnTo>
                    <a:pt x="101" y="170"/>
                  </a:lnTo>
                  <a:lnTo>
                    <a:pt x="107" y="168"/>
                  </a:lnTo>
                  <a:lnTo>
                    <a:pt x="115" y="163"/>
                  </a:lnTo>
                  <a:lnTo>
                    <a:pt x="121" y="160"/>
                  </a:lnTo>
                  <a:lnTo>
                    <a:pt x="126" y="154"/>
                  </a:lnTo>
                  <a:lnTo>
                    <a:pt x="133" y="149"/>
                  </a:lnTo>
                  <a:lnTo>
                    <a:pt x="137" y="143"/>
                  </a:lnTo>
                  <a:lnTo>
                    <a:pt x="142" y="136"/>
                  </a:lnTo>
                  <a:lnTo>
                    <a:pt x="145" y="128"/>
                  </a:lnTo>
                  <a:lnTo>
                    <a:pt x="149" y="122"/>
                  </a:lnTo>
                  <a:lnTo>
                    <a:pt x="152" y="114"/>
                  </a:lnTo>
                  <a:lnTo>
                    <a:pt x="153" y="106"/>
                  </a:lnTo>
                  <a:lnTo>
                    <a:pt x="155" y="96"/>
                  </a:lnTo>
                  <a:lnTo>
                    <a:pt x="155" y="88"/>
                  </a:lnTo>
                  <a:lnTo>
                    <a:pt x="155" y="79"/>
                  </a:lnTo>
                  <a:lnTo>
                    <a:pt x="153" y="71"/>
                  </a:lnTo>
                  <a:lnTo>
                    <a:pt x="152" y="61"/>
                  </a:lnTo>
                  <a:lnTo>
                    <a:pt x="149" y="55"/>
                  </a:lnTo>
                  <a:lnTo>
                    <a:pt x="145" y="47"/>
                  </a:lnTo>
                  <a:lnTo>
                    <a:pt x="142" y="39"/>
                  </a:lnTo>
                  <a:lnTo>
                    <a:pt x="137" y="32"/>
                  </a:lnTo>
                  <a:lnTo>
                    <a:pt x="133" y="26"/>
                  </a:lnTo>
                  <a:lnTo>
                    <a:pt x="126" y="21"/>
                  </a:lnTo>
                  <a:lnTo>
                    <a:pt x="121" y="16"/>
                  </a:lnTo>
                  <a:lnTo>
                    <a:pt x="115" y="11"/>
                  </a:lnTo>
                  <a:lnTo>
                    <a:pt x="107" y="8"/>
                  </a:lnTo>
                  <a:lnTo>
                    <a:pt x="101" y="5"/>
                  </a:lnTo>
                  <a:lnTo>
                    <a:pt x="93" y="2"/>
                  </a:lnTo>
                  <a:lnTo>
                    <a:pt x="85" y="2"/>
                  </a:lnTo>
                  <a:lnTo>
                    <a:pt x="77" y="0"/>
                  </a:lnTo>
                </a:path>
              </a:pathLst>
            </a:custGeom>
            <a:noFill/>
            <a:ln w="15875">
              <a:solidFill>
                <a:srgbClr val="FFFF00"/>
              </a:solidFill>
              <a:round/>
              <a:headEnd/>
              <a:tailEnd/>
            </a:ln>
          </p:spPr>
          <p:txBody>
            <a:bodyPr/>
            <a:lstStyle/>
            <a:p>
              <a:endParaRPr lang="en-US"/>
            </a:p>
          </p:txBody>
        </p:sp>
        <p:pic>
          <p:nvPicPr>
            <p:cNvPr id="12364" name="Picture 68"/>
            <p:cNvPicPr>
              <a:picLocks noChangeAspect="1" noChangeArrowheads="1"/>
            </p:cNvPicPr>
            <p:nvPr/>
          </p:nvPicPr>
          <p:blipFill>
            <a:blip r:embed="rId5" cstate="print"/>
            <a:srcRect/>
            <a:stretch>
              <a:fillRect/>
            </a:stretch>
          </p:blipFill>
          <p:spPr bwMode="auto">
            <a:xfrm>
              <a:off x="6891338" y="554038"/>
              <a:ext cx="868362" cy="725487"/>
            </a:xfrm>
            <a:prstGeom prst="rect">
              <a:avLst/>
            </a:prstGeom>
            <a:noFill/>
            <a:ln w="9525">
              <a:noFill/>
              <a:miter lim="800000"/>
              <a:headEnd/>
              <a:tailEnd/>
            </a:ln>
          </p:spPr>
        </p:pic>
        <p:sp>
          <p:nvSpPr>
            <p:cNvPr id="12365" name="Rectangle 69"/>
            <p:cNvSpPr>
              <a:spLocks noChangeArrowheads="1"/>
            </p:cNvSpPr>
            <p:nvPr/>
          </p:nvSpPr>
          <p:spPr bwMode="auto">
            <a:xfrm>
              <a:off x="6878638" y="542925"/>
              <a:ext cx="889000" cy="741363"/>
            </a:xfrm>
            <a:prstGeom prst="rect">
              <a:avLst/>
            </a:prstGeom>
            <a:noFill/>
            <a:ln w="15875">
              <a:solidFill>
                <a:srgbClr val="FFFF00"/>
              </a:solidFill>
              <a:miter lim="800000"/>
              <a:headEnd/>
              <a:tailEnd/>
            </a:ln>
          </p:spPr>
          <p:txBody>
            <a:bodyPr/>
            <a:lstStyle/>
            <a:p>
              <a:endParaRPr lang="en-US"/>
            </a:p>
          </p:txBody>
        </p:sp>
      </p:grpSp>
      <p:grpSp>
        <p:nvGrpSpPr>
          <p:cNvPr id="3" name="Group 69"/>
          <p:cNvGrpSpPr>
            <a:grpSpLocks/>
          </p:cNvGrpSpPr>
          <p:nvPr/>
        </p:nvGrpSpPr>
        <p:grpSpPr bwMode="auto">
          <a:xfrm>
            <a:off x="119063" y="1997075"/>
            <a:ext cx="2981325" cy="1581150"/>
            <a:chOff x="303600" y="2013461"/>
            <a:chExt cx="3175000" cy="1660525"/>
          </a:xfrm>
        </p:grpSpPr>
        <p:pic>
          <p:nvPicPr>
            <p:cNvPr id="12308" name="Picture 6"/>
            <p:cNvPicPr>
              <a:picLocks noChangeAspect="1" noChangeArrowheads="1"/>
            </p:cNvPicPr>
            <p:nvPr/>
          </p:nvPicPr>
          <p:blipFill>
            <a:blip r:embed="rId6" cstate="print"/>
            <a:srcRect/>
            <a:stretch>
              <a:fillRect/>
            </a:stretch>
          </p:blipFill>
          <p:spPr bwMode="auto">
            <a:xfrm>
              <a:off x="303600" y="2013461"/>
              <a:ext cx="3175000" cy="1655762"/>
            </a:xfrm>
            <a:prstGeom prst="rect">
              <a:avLst/>
            </a:prstGeom>
            <a:noFill/>
            <a:ln w="9525">
              <a:noFill/>
              <a:miter lim="800000"/>
              <a:headEnd/>
              <a:tailEnd/>
            </a:ln>
          </p:spPr>
        </p:pic>
        <p:sp>
          <p:nvSpPr>
            <p:cNvPr id="12309" name="Rectangle 7"/>
            <p:cNvSpPr>
              <a:spLocks noChangeArrowheads="1"/>
            </p:cNvSpPr>
            <p:nvPr/>
          </p:nvSpPr>
          <p:spPr bwMode="auto">
            <a:xfrm>
              <a:off x="964000" y="2886586"/>
              <a:ext cx="265112" cy="104775"/>
            </a:xfrm>
            <a:prstGeom prst="rect">
              <a:avLst/>
            </a:prstGeom>
            <a:solidFill>
              <a:srgbClr val="99CCFF"/>
            </a:solidFill>
            <a:ln w="9525">
              <a:noFill/>
              <a:miter lim="800000"/>
              <a:headEnd/>
              <a:tailEnd/>
            </a:ln>
          </p:spPr>
          <p:txBody>
            <a:bodyPr/>
            <a:lstStyle/>
            <a:p>
              <a:endParaRPr lang="en-US"/>
            </a:p>
          </p:txBody>
        </p:sp>
        <p:sp>
          <p:nvSpPr>
            <p:cNvPr id="12310" name="Rectangle 8"/>
            <p:cNvSpPr>
              <a:spLocks noChangeArrowheads="1"/>
            </p:cNvSpPr>
            <p:nvPr/>
          </p:nvSpPr>
          <p:spPr bwMode="auto">
            <a:xfrm>
              <a:off x="964000" y="3127886"/>
              <a:ext cx="265112" cy="104775"/>
            </a:xfrm>
            <a:prstGeom prst="rect">
              <a:avLst/>
            </a:prstGeom>
            <a:solidFill>
              <a:srgbClr val="99CCFF"/>
            </a:solidFill>
            <a:ln w="9525">
              <a:noFill/>
              <a:miter lim="800000"/>
              <a:headEnd/>
              <a:tailEnd/>
            </a:ln>
          </p:spPr>
          <p:txBody>
            <a:bodyPr/>
            <a:lstStyle/>
            <a:p>
              <a:endParaRPr lang="en-US"/>
            </a:p>
          </p:txBody>
        </p:sp>
        <p:sp>
          <p:nvSpPr>
            <p:cNvPr id="12311" name="Rectangle 9"/>
            <p:cNvSpPr>
              <a:spLocks noChangeArrowheads="1"/>
            </p:cNvSpPr>
            <p:nvPr/>
          </p:nvSpPr>
          <p:spPr bwMode="auto">
            <a:xfrm>
              <a:off x="964000" y="2394461"/>
              <a:ext cx="265112" cy="103187"/>
            </a:xfrm>
            <a:prstGeom prst="rect">
              <a:avLst/>
            </a:prstGeom>
            <a:solidFill>
              <a:srgbClr val="99CCFF"/>
            </a:solidFill>
            <a:ln w="9525">
              <a:noFill/>
              <a:miter lim="800000"/>
              <a:headEnd/>
              <a:tailEnd/>
            </a:ln>
          </p:spPr>
          <p:txBody>
            <a:bodyPr/>
            <a:lstStyle/>
            <a:p>
              <a:endParaRPr lang="en-US"/>
            </a:p>
          </p:txBody>
        </p:sp>
        <p:sp>
          <p:nvSpPr>
            <p:cNvPr id="12312" name="Rectangle 10"/>
            <p:cNvSpPr>
              <a:spLocks noChangeArrowheads="1"/>
            </p:cNvSpPr>
            <p:nvPr/>
          </p:nvSpPr>
          <p:spPr bwMode="auto">
            <a:xfrm>
              <a:off x="954475" y="2627823"/>
              <a:ext cx="266700" cy="101600"/>
            </a:xfrm>
            <a:prstGeom prst="rect">
              <a:avLst/>
            </a:prstGeom>
            <a:solidFill>
              <a:srgbClr val="99CCFF"/>
            </a:solidFill>
            <a:ln w="9525">
              <a:noFill/>
              <a:miter lim="800000"/>
              <a:headEnd/>
              <a:tailEnd/>
            </a:ln>
          </p:spPr>
          <p:txBody>
            <a:bodyPr/>
            <a:lstStyle/>
            <a:p>
              <a:endParaRPr lang="en-US"/>
            </a:p>
          </p:txBody>
        </p:sp>
        <p:sp>
          <p:nvSpPr>
            <p:cNvPr id="12313" name="Rectangle 11"/>
            <p:cNvSpPr>
              <a:spLocks noChangeArrowheads="1"/>
            </p:cNvSpPr>
            <p:nvPr/>
          </p:nvSpPr>
          <p:spPr bwMode="auto">
            <a:xfrm>
              <a:off x="971937" y="2142048"/>
              <a:ext cx="263525" cy="104775"/>
            </a:xfrm>
            <a:prstGeom prst="rect">
              <a:avLst/>
            </a:prstGeom>
            <a:solidFill>
              <a:srgbClr val="99CCFF"/>
            </a:solidFill>
            <a:ln w="9525">
              <a:noFill/>
              <a:miter lim="800000"/>
              <a:headEnd/>
              <a:tailEnd/>
            </a:ln>
          </p:spPr>
          <p:txBody>
            <a:bodyPr/>
            <a:lstStyle/>
            <a:p>
              <a:endParaRPr lang="en-US"/>
            </a:p>
          </p:txBody>
        </p:sp>
        <p:sp>
          <p:nvSpPr>
            <p:cNvPr id="12314" name="Rectangle 12"/>
            <p:cNvSpPr>
              <a:spLocks noChangeArrowheads="1"/>
            </p:cNvSpPr>
            <p:nvPr/>
          </p:nvSpPr>
          <p:spPr bwMode="auto">
            <a:xfrm>
              <a:off x="865575" y="2102361"/>
              <a:ext cx="474662"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Analog</a:t>
              </a:r>
              <a:endParaRPr lang="en-US" sz="2400">
                <a:solidFill>
                  <a:srgbClr val="DDDDDD"/>
                </a:solidFill>
                <a:latin typeface="Arial" charset="0"/>
              </a:endParaRPr>
            </a:p>
          </p:txBody>
        </p:sp>
        <p:sp>
          <p:nvSpPr>
            <p:cNvPr id="12315" name="Rectangle 13"/>
            <p:cNvSpPr>
              <a:spLocks noChangeArrowheads="1"/>
            </p:cNvSpPr>
            <p:nvPr/>
          </p:nvSpPr>
          <p:spPr bwMode="auto">
            <a:xfrm>
              <a:off x="921137" y="2364298"/>
              <a:ext cx="365125"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Flash</a:t>
              </a:r>
              <a:endParaRPr lang="en-US" sz="2400">
                <a:solidFill>
                  <a:srgbClr val="DDDDDD"/>
                </a:solidFill>
                <a:latin typeface="Arial" charset="0"/>
              </a:endParaRPr>
            </a:p>
          </p:txBody>
        </p:sp>
        <p:sp>
          <p:nvSpPr>
            <p:cNvPr id="12316" name="Rectangle 14"/>
            <p:cNvSpPr>
              <a:spLocks noChangeArrowheads="1"/>
            </p:cNvSpPr>
            <p:nvPr/>
          </p:nvSpPr>
          <p:spPr bwMode="auto">
            <a:xfrm>
              <a:off x="903675" y="2611948"/>
              <a:ext cx="420687"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DRAM</a:t>
              </a:r>
              <a:endParaRPr lang="en-US" sz="2400">
                <a:solidFill>
                  <a:srgbClr val="DDDDDD"/>
                </a:solidFill>
                <a:latin typeface="Arial" charset="0"/>
              </a:endParaRPr>
            </a:p>
          </p:txBody>
        </p:sp>
        <p:sp>
          <p:nvSpPr>
            <p:cNvPr id="12317" name="Rectangle 15"/>
            <p:cNvSpPr>
              <a:spLocks noChangeArrowheads="1"/>
            </p:cNvSpPr>
            <p:nvPr/>
          </p:nvSpPr>
          <p:spPr bwMode="auto">
            <a:xfrm>
              <a:off x="917962" y="2864361"/>
              <a:ext cx="420688"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DRAM</a:t>
              </a:r>
              <a:endParaRPr lang="en-US" sz="2400">
                <a:solidFill>
                  <a:srgbClr val="DDDDDD"/>
                </a:solidFill>
                <a:latin typeface="Arial" charset="0"/>
              </a:endParaRPr>
            </a:p>
          </p:txBody>
        </p:sp>
        <p:sp>
          <p:nvSpPr>
            <p:cNvPr id="12318" name="Rectangle 16"/>
            <p:cNvSpPr>
              <a:spLocks noChangeArrowheads="1"/>
            </p:cNvSpPr>
            <p:nvPr/>
          </p:nvSpPr>
          <p:spPr bwMode="auto">
            <a:xfrm>
              <a:off x="971937" y="3115186"/>
              <a:ext cx="296863"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CPU</a:t>
              </a:r>
              <a:endParaRPr lang="en-US" sz="2400">
                <a:solidFill>
                  <a:srgbClr val="DDDDDD"/>
                </a:solidFill>
                <a:latin typeface="Arial" charset="0"/>
              </a:endParaRPr>
            </a:p>
          </p:txBody>
        </p:sp>
        <p:pic>
          <p:nvPicPr>
            <p:cNvPr id="12319" name="Picture 17"/>
            <p:cNvPicPr>
              <a:picLocks noChangeAspect="1" noChangeArrowheads="1"/>
            </p:cNvPicPr>
            <p:nvPr/>
          </p:nvPicPr>
          <p:blipFill>
            <a:blip r:embed="rId7" cstate="print"/>
            <a:srcRect/>
            <a:stretch>
              <a:fillRect/>
            </a:stretch>
          </p:blipFill>
          <p:spPr bwMode="auto">
            <a:xfrm>
              <a:off x="303600" y="2013461"/>
              <a:ext cx="3175000" cy="1655762"/>
            </a:xfrm>
            <a:prstGeom prst="rect">
              <a:avLst/>
            </a:prstGeom>
            <a:noFill/>
            <a:ln w="9525">
              <a:noFill/>
              <a:miter lim="800000"/>
              <a:headEnd/>
              <a:tailEnd/>
            </a:ln>
          </p:spPr>
        </p:pic>
        <p:sp>
          <p:nvSpPr>
            <p:cNvPr id="12320" name="Rectangle 18"/>
            <p:cNvSpPr>
              <a:spLocks noChangeArrowheads="1"/>
            </p:cNvSpPr>
            <p:nvPr/>
          </p:nvSpPr>
          <p:spPr bwMode="auto">
            <a:xfrm>
              <a:off x="964000" y="2886586"/>
              <a:ext cx="265112" cy="104775"/>
            </a:xfrm>
            <a:prstGeom prst="rect">
              <a:avLst/>
            </a:prstGeom>
            <a:solidFill>
              <a:srgbClr val="99CCFF"/>
            </a:solidFill>
            <a:ln w="9525">
              <a:noFill/>
              <a:miter lim="800000"/>
              <a:headEnd/>
              <a:tailEnd/>
            </a:ln>
          </p:spPr>
          <p:txBody>
            <a:bodyPr/>
            <a:lstStyle/>
            <a:p>
              <a:endParaRPr lang="en-US"/>
            </a:p>
          </p:txBody>
        </p:sp>
        <p:sp>
          <p:nvSpPr>
            <p:cNvPr id="12321" name="Rectangle 19"/>
            <p:cNvSpPr>
              <a:spLocks noChangeArrowheads="1"/>
            </p:cNvSpPr>
            <p:nvPr/>
          </p:nvSpPr>
          <p:spPr bwMode="auto">
            <a:xfrm>
              <a:off x="964000" y="3127886"/>
              <a:ext cx="265112" cy="104775"/>
            </a:xfrm>
            <a:prstGeom prst="rect">
              <a:avLst/>
            </a:prstGeom>
            <a:solidFill>
              <a:srgbClr val="99CCFF"/>
            </a:solidFill>
            <a:ln w="9525">
              <a:noFill/>
              <a:miter lim="800000"/>
              <a:headEnd/>
              <a:tailEnd/>
            </a:ln>
          </p:spPr>
          <p:txBody>
            <a:bodyPr/>
            <a:lstStyle/>
            <a:p>
              <a:endParaRPr lang="en-US"/>
            </a:p>
          </p:txBody>
        </p:sp>
        <p:sp>
          <p:nvSpPr>
            <p:cNvPr id="12322" name="Rectangle 20"/>
            <p:cNvSpPr>
              <a:spLocks noChangeArrowheads="1"/>
            </p:cNvSpPr>
            <p:nvPr/>
          </p:nvSpPr>
          <p:spPr bwMode="auto">
            <a:xfrm>
              <a:off x="964000" y="2394461"/>
              <a:ext cx="265112" cy="103187"/>
            </a:xfrm>
            <a:prstGeom prst="rect">
              <a:avLst/>
            </a:prstGeom>
            <a:solidFill>
              <a:srgbClr val="99CCFF"/>
            </a:solidFill>
            <a:ln w="9525">
              <a:noFill/>
              <a:miter lim="800000"/>
              <a:headEnd/>
              <a:tailEnd/>
            </a:ln>
          </p:spPr>
          <p:txBody>
            <a:bodyPr/>
            <a:lstStyle/>
            <a:p>
              <a:endParaRPr lang="en-US"/>
            </a:p>
          </p:txBody>
        </p:sp>
        <p:sp>
          <p:nvSpPr>
            <p:cNvPr id="12323" name="Rectangle 21"/>
            <p:cNvSpPr>
              <a:spLocks noChangeArrowheads="1"/>
            </p:cNvSpPr>
            <p:nvPr/>
          </p:nvSpPr>
          <p:spPr bwMode="auto">
            <a:xfrm>
              <a:off x="954475" y="2627823"/>
              <a:ext cx="266700" cy="101600"/>
            </a:xfrm>
            <a:prstGeom prst="rect">
              <a:avLst/>
            </a:prstGeom>
            <a:solidFill>
              <a:srgbClr val="99CCFF"/>
            </a:solidFill>
            <a:ln w="9525">
              <a:noFill/>
              <a:miter lim="800000"/>
              <a:headEnd/>
              <a:tailEnd/>
            </a:ln>
          </p:spPr>
          <p:txBody>
            <a:bodyPr/>
            <a:lstStyle/>
            <a:p>
              <a:endParaRPr lang="en-US"/>
            </a:p>
          </p:txBody>
        </p:sp>
        <p:sp>
          <p:nvSpPr>
            <p:cNvPr id="12324" name="Rectangle 22"/>
            <p:cNvSpPr>
              <a:spLocks noChangeArrowheads="1"/>
            </p:cNvSpPr>
            <p:nvPr/>
          </p:nvSpPr>
          <p:spPr bwMode="auto">
            <a:xfrm>
              <a:off x="971937" y="2142048"/>
              <a:ext cx="263525" cy="104775"/>
            </a:xfrm>
            <a:prstGeom prst="rect">
              <a:avLst/>
            </a:prstGeom>
            <a:solidFill>
              <a:srgbClr val="99CCFF"/>
            </a:solidFill>
            <a:ln w="9525">
              <a:noFill/>
              <a:miter lim="800000"/>
              <a:headEnd/>
              <a:tailEnd/>
            </a:ln>
          </p:spPr>
          <p:txBody>
            <a:bodyPr/>
            <a:lstStyle/>
            <a:p>
              <a:endParaRPr lang="en-US"/>
            </a:p>
          </p:txBody>
        </p:sp>
        <p:sp>
          <p:nvSpPr>
            <p:cNvPr id="12325" name="Rectangle 23"/>
            <p:cNvSpPr>
              <a:spLocks noChangeArrowheads="1"/>
            </p:cNvSpPr>
            <p:nvPr/>
          </p:nvSpPr>
          <p:spPr bwMode="auto">
            <a:xfrm>
              <a:off x="865575" y="2102361"/>
              <a:ext cx="474662"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Analog</a:t>
              </a:r>
              <a:endParaRPr lang="en-US" sz="2400">
                <a:solidFill>
                  <a:srgbClr val="DDDDDD"/>
                </a:solidFill>
                <a:latin typeface="Arial" charset="0"/>
              </a:endParaRPr>
            </a:p>
          </p:txBody>
        </p:sp>
        <p:sp>
          <p:nvSpPr>
            <p:cNvPr id="12326" name="Rectangle 24"/>
            <p:cNvSpPr>
              <a:spLocks noChangeArrowheads="1"/>
            </p:cNvSpPr>
            <p:nvPr/>
          </p:nvSpPr>
          <p:spPr bwMode="auto">
            <a:xfrm>
              <a:off x="921137" y="2364298"/>
              <a:ext cx="365125"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Flash</a:t>
              </a:r>
              <a:endParaRPr lang="en-US" sz="2400">
                <a:solidFill>
                  <a:srgbClr val="DDDDDD"/>
                </a:solidFill>
                <a:latin typeface="Arial" charset="0"/>
              </a:endParaRPr>
            </a:p>
          </p:txBody>
        </p:sp>
        <p:sp>
          <p:nvSpPr>
            <p:cNvPr id="12327" name="Rectangle 25"/>
            <p:cNvSpPr>
              <a:spLocks noChangeArrowheads="1"/>
            </p:cNvSpPr>
            <p:nvPr/>
          </p:nvSpPr>
          <p:spPr bwMode="auto">
            <a:xfrm>
              <a:off x="903675" y="2611948"/>
              <a:ext cx="420687"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DRAM</a:t>
              </a:r>
              <a:endParaRPr lang="en-US" sz="2400">
                <a:solidFill>
                  <a:srgbClr val="DDDDDD"/>
                </a:solidFill>
                <a:latin typeface="Arial" charset="0"/>
              </a:endParaRPr>
            </a:p>
          </p:txBody>
        </p:sp>
        <p:sp>
          <p:nvSpPr>
            <p:cNvPr id="12328" name="Rectangle 26"/>
            <p:cNvSpPr>
              <a:spLocks noChangeArrowheads="1"/>
            </p:cNvSpPr>
            <p:nvPr/>
          </p:nvSpPr>
          <p:spPr bwMode="auto">
            <a:xfrm>
              <a:off x="917962" y="2864361"/>
              <a:ext cx="420688"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DRAM</a:t>
              </a:r>
              <a:endParaRPr lang="en-US" sz="2400">
                <a:solidFill>
                  <a:srgbClr val="DDDDDD"/>
                </a:solidFill>
                <a:latin typeface="Arial" charset="0"/>
              </a:endParaRPr>
            </a:p>
          </p:txBody>
        </p:sp>
        <p:sp>
          <p:nvSpPr>
            <p:cNvPr id="12329" name="Rectangle 27"/>
            <p:cNvSpPr>
              <a:spLocks noChangeArrowheads="1"/>
            </p:cNvSpPr>
            <p:nvPr/>
          </p:nvSpPr>
          <p:spPr bwMode="auto">
            <a:xfrm>
              <a:off x="971937" y="3115186"/>
              <a:ext cx="296863"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charset="0"/>
                </a:rPr>
                <a:t>CPU</a:t>
              </a:r>
              <a:endParaRPr lang="en-US" sz="2400">
                <a:solidFill>
                  <a:srgbClr val="DDDDDD"/>
                </a:solidFill>
                <a:latin typeface="Arial" charset="0"/>
              </a:endParaRPr>
            </a:p>
          </p:txBody>
        </p:sp>
        <p:sp>
          <p:nvSpPr>
            <p:cNvPr id="12330" name="Rectangle 70"/>
            <p:cNvSpPr>
              <a:spLocks noChangeArrowheads="1"/>
            </p:cNvSpPr>
            <p:nvPr/>
          </p:nvSpPr>
          <p:spPr bwMode="auto">
            <a:xfrm>
              <a:off x="514737" y="3415223"/>
              <a:ext cx="2895600" cy="258763"/>
            </a:xfrm>
            <a:prstGeom prst="rect">
              <a:avLst/>
            </a:prstGeom>
            <a:noFill/>
            <a:ln w="9525">
              <a:noFill/>
              <a:miter lim="800000"/>
              <a:headEnd/>
              <a:tailEnd/>
            </a:ln>
          </p:spPr>
          <p:txBody>
            <a:bodyPr wrap="none" lIns="0" tIns="0" rIns="0" bIns="0">
              <a:spAutoFit/>
            </a:bodyPr>
            <a:lstStyle/>
            <a:p>
              <a:r>
                <a:rPr lang="en-US" sz="1700" b="1">
                  <a:solidFill>
                    <a:srgbClr val="FFFFFF"/>
                  </a:solidFill>
                  <a:latin typeface="Arial" charset="0"/>
                </a:rPr>
                <a:t>3D Through Via Chip Stack  </a:t>
              </a:r>
              <a:endParaRPr lang="en-US" sz="2400">
                <a:solidFill>
                  <a:srgbClr val="DDDDDD"/>
                </a:solidFill>
                <a:latin typeface="Arial" charset="0"/>
              </a:endParaRPr>
            </a:p>
          </p:txBody>
        </p:sp>
      </p:grpSp>
      <p:cxnSp>
        <p:nvCxnSpPr>
          <p:cNvPr id="12293" name="Straight Arrow Connector 72"/>
          <p:cNvCxnSpPr>
            <a:cxnSpLocks noChangeShapeType="1"/>
          </p:cNvCxnSpPr>
          <p:nvPr/>
        </p:nvCxnSpPr>
        <p:spPr bwMode="auto">
          <a:xfrm flipV="1">
            <a:off x="1376363" y="4413250"/>
            <a:ext cx="5994400" cy="0"/>
          </a:xfrm>
          <a:prstGeom prst="straightConnector1">
            <a:avLst/>
          </a:prstGeom>
          <a:noFill/>
          <a:ln w="63500" algn="ctr">
            <a:solidFill>
              <a:schemeClr val="tx1"/>
            </a:solidFill>
            <a:round/>
            <a:headEnd type="arrow" w="med" len="med"/>
            <a:tailEnd type="arrow" w="med" len="med"/>
          </a:ln>
        </p:spPr>
      </p:cxnSp>
      <p:sp>
        <p:nvSpPr>
          <p:cNvPr id="12294" name="TextBox 73"/>
          <p:cNvSpPr txBox="1">
            <a:spLocks noChangeArrowheads="1"/>
          </p:cNvSpPr>
          <p:nvPr/>
        </p:nvSpPr>
        <p:spPr bwMode="auto">
          <a:xfrm>
            <a:off x="5716588" y="4635500"/>
            <a:ext cx="3086100" cy="1446213"/>
          </a:xfrm>
          <a:prstGeom prst="rect">
            <a:avLst/>
          </a:prstGeom>
          <a:noFill/>
          <a:ln w="9525">
            <a:noFill/>
            <a:miter lim="800000"/>
            <a:headEnd/>
            <a:tailEnd/>
          </a:ln>
        </p:spPr>
        <p:txBody>
          <a:bodyPr>
            <a:spAutoFit/>
          </a:bodyPr>
          <a:lstStyle/>
          <a:p>
            <a:r>
              <a:rPr lang="en-US"/>
              <a:t>100,000,000s/sqmm</a:t>
            </a:r>
          </a:p>
          <a:p>
            <a:r>
              <a:rPr lang="en-US" sz="2000"/>
              <a:t>Transistor to Transistor</a:t>
            </a:r>
          </a:p>
          <a:p>
            <a:pPr>
              <a:buFont typeface="Wingdings" pitchFamily="2" charset="2"/>
              <a:buChar char="§"/>
            </a:pPr>
            <a:r>
              <a:rPr lang="en-US" sz="2000"/>
              <a:t>    Ultimate goal</a:t>
            </a:r>
          </a:p>
          <a:p>
            <a:endParaRPr lang="en-US" sz="2000"/>
          </a:p>
        </p:txBody>
      </p:sp>
      <p:sp>
        <p:nvSpPr>
          <p:cNvPr id="75" name="Content Placeholder 74"/>
          <p:cNvSpPr txBox="1">
            <a:spLocks noGrp="1"/>
          </p:cNvSpPr>
          <p:nvPr>
            <p:ph idx="1"/>
          </p:nvPr>
        </p:nvSpPr>
        <p:spPr>
          <a:xfrm>
            <a:off x="433388" y="4616450"/>
            <a:ext cx="3232150" cy="1617663"/>
          </a:xfrm>
        </p:spPr>
        <p:txBody>
          <a:bodyPr rtlCol="0">
            <a:spAutoFit/>
          </a:bodyPr>
          <a:lstStyle/>
          <a:p>
            <a:pPr>
              <a:buFontTx/>
              <a:buNone/>
              <a:defRPr/>
            </a:pPr>
            <a:r>
              <a:rPr lang="en-US" dirty="0" smtClean="0"/>
              <a:t>1s/</a:t>
            </a:r>
            <a:r>
              <a:rPr lang="en-US" dirty="0" err="1" smtClean="0"/>
              <a:t>sqmm</a:t>
            </a:r>
            <a:endParaRPr lang="en-US" dirty="0" smtClean="0"/>
          </a:p>
          <a:p>
            <a:pPr>
              <a:buFontTx/>
              <a:buNone/>
              <a:defRPr/>
            </a:pPr>
            <a:r>
              <a:rPr lang="en-US" sz="1800" dirty="0" smtClean="0"/>
              <a:t>Peripheral I/O</a:t>
            </a:r>
          </a:p>
          <a:p>
            <a:pPr>
              <a:buFont typeface="Wingdings" pitchFamily="2" charset="2"/>
              <a:buChar char="§"/>
              <a:defRPr/>
            </a:pPr>
            <a:r>
              <a:rPr lang="en-US" sz="1800" dirty="0" smtClean="0"/>
              <a:t>Flash, DRAM</a:t>
            </a:r>
          </a:p>
          <a:p>
            <a:pPr marL="0">
              <a:spcBef>
                <a:spcPts val="0"/>
              </a:spcBef>
              <a:buFont typeface="Wingdings" pitchFamily="2" charset="2"/>
              <a:buChar char="§"/>
              <a:defRPr/>
            </a:pPr>
            <a:r>
              <a:rPr lang="en-US" sz="1800" dirty="0" smtClean="0"/>
              <a:t>CMOS Sensors</a:t>
            </a:r>
            <a:r>
              <a:rPr lang="en-US" dirty="0" smtClean="0"/>
              <a:t>	 </a:t>
            </a:r>
            <a:endParaRPr lang="en-US" dirty="0"/>
          </a:p>
        </p:txBody>
      </p:sp>
      <p:sp>
        <p:nvSpPr>
          <p:cNvPr id="12296" name="TextBox 75"/>
          <p:cNvSpPr txBox="1">
            <a:spLocks noChangeArrowheads="1"/>
          </p:cNvSpPr>
          <p:nvPr/>
        </p:nvSpPr>
        <p:spPr bwMode="auto">
          <a:xfrm>
            <a:off x="2544763" y="2457974"/>
            <a:ext cx="3800475" cy="1569660"/>
          </a:xfrm>
          <a:prstGeom prst="rect">
            <a:avLst/>
          </a:prstGeom>
          <a:noFill/>
          <a:ln w="9525">
            <a:noFill/>
            <a:miter lim="800000"/>
            <a:headEnd/>
            <a:tailEnd/>
          </a:ln>
        </p:spPr>
        <p:txBody>
          <a:bodyPr wrap="square">
            <a:spAutoFit/>
          </a:bodyPr>
          <a:lstStyle/>
          <a:p>
            <a:pPr algn="ctr"/>
            <a:r>
              <a:rPr lang="en-US" dirty="0" smtClean="0"/>
              <a:t>Tezzaron</a:t>
            </a:r>
          </a:p>
          <a:p>
            <a:pPr algn="ctr"/>
            <a:r>
              <a:rPr lang="en-US" dirty="0" smtClean="0"/>
              <a:t> 3D-ICs</a:t>
            </a:r>
            <a:endParaRPr lang="en-US" dirty="0"/>
          </a:p>
          <a:p>
            <a:pPr algn="ctr"/>
            <a:r>
              <a:rPr lang="en-US" sz="2000" dirty="0"/>
              <a:t>100-1,000,000/</a:t>
            </a:r>
            <a:r>
              <a:rPr lang="en-US" sz="2000" dirty="0" err="1"/>
              <a:t>sqmm</a:t>
            </a:r>
            <a:endParaRPr lang="en-US" sz="2000" dirty="0"/>
          </a:p>
          <a:p>
            <a:pPr algn="ctr"/>
            <a:r>
              <a:rPr lang="en-US" sz="2000" dirty="0"/>
              <a:t>1000-10M Interconnects/device</a:t>
            </a:r>
          </a:p>
        </p:txBody>
      </p:sp>
      <p:cxnSp>
        <p:nvCxnSpPr>
          <p:cNvPr id="12297" name="Straight Arrow Connector 77"/>
          <p:cNvCxnSpPr>
            <a:cxnSpLocks noChangeShapeType="1"/>
            <a:stCxn id="12296" idx="2"/>
          </p:cNvCxnSpPr>
          <p:nvPr/>
        </p:nvCxnSpPr>
        <p:spPr bwMode="auto">
          <a:xfrm flipH="1">
            <a:off x="2370139" y="4027634"/>
            <a:ext cx="2074862" cy="353866"/>
          </a:xfrm>
          <a:prstGeom prst="straightConnector1">
            <a:avLst/>
          </a:prstGeom>
          <a:noFill/>
          <a:ln w="9525" algn="ctr">
            <a:solidFill>
              <a:schemeClr val="tx1"/>
            </a:solidFill>
            <a:round/>
            <a:headEnd/>
            <a:tailEnd type="arrow" w="med" len="med"/>
          </a:ln>
        </p:spPr>
      </p:cxnSp>
      <p:cxnSp>
        <p:nvCxnSpPr>
          <p:cNvPr id="12298" name="Straight Arrow Connector 79"/>
          <p:cNvCxnSpPr>
            <a:cxnSpLocks noChangeShapeType="1"/>
            <a:stCxn id="12296" idx="2"/>
          </p:cNvCxnSpPr>
          <p:nvPr/>
        </p:nvCxnSpPr>
        <p:spPr bwMode="auto">
          <a:xfrm>
            <a:off x="4445001" y="4027634"/>
            <a:ext cx="1900237" cy="337991"/>
          </a:xfrm>
          <a:prstGeom prst="straightConnector1">
            <a:avLst/>
          </a:prstGeom>
          <a:noFill/>
          <a:ln w="9525" algn="ctr">
            <a:solidFill>
              <a:schemeClr val="tx1"/>
            </a:solidFill>
            <a:round/>
            <a:headEnd/>
            <a:tailEnd type="arrow" w="med" len="med"/>
          </a:ln>
        </p:spPr>
      </p:cxnSp>
      <p:sp>
        <p:nvSpPr>
          <p:cNvPr id="12299" name="TextBox 84"/>
          <p:cNvSpPr txBox="1">
            <a:spLocks noChangeArrowheads="1"/>
          </p:cNvSpPr>
          <p:nvPr/>
        </p:nvSpPr>
        <p:spPr bwMode="auto">
          <a:xfrm>
            <a:off x="150813" y="1479550"/>
            <a:ext cx="1725612" cy="522288"/>
          </a:xfrm>
          <a:prstGeom prst="rect">
            <a:avLst/>
          </a:prstGeom>
          <a:noFill/>
          <a:ln w="9525">
            <a:noFill/>
            <a:miter lim="800000"/>
            <a:headEnd/>
            <a:tailEnd/>
          </a:ln>
        </p:spPr>
        <p:txBody>
          <a:bodyPr>
            <a:spAutoFit/>
          </a:bodyPr>
          <a:lstStyle/>
          <a:p>
            <a:r>
              <a:rPr lang="en-US"/>
              <a:t>Packaging</a:t>
            </a:r>
          </a:p>
        </p:txBody>
      </p:sp>
      <p:sp>
        <p:nvSpPr>
          <p:cNvPr id="12300" name="TextBox 85"/>
          <p:cNvSpPr txBox="1">
            <a:spLocks noChangeArrowheads="1"/>
          </p:cNvSpPr>
          <p:nvPr/>
        </p:nvSpPr>
        <p:spPr bwMode="auto">
          <a:xfrm>
            <a:off x="6329363" y="1574800"/>
            <a:ext cx="2647950" cy="522288"/>
          </a:xfrm>
          <a:prstGeom prst="rect">
            <a:avLst/>
          </a:prstGeom>
          <a:noFill/>
          <a:ln w="9525">
            <a:noFill/>
            <a:miter lim="800000"/>
            <a:headEnd/>
            <a:tailEnd/>
          </a:ln>
        </p:spPr>
        <p:txBody>
          <a:bodyPr>
            <a:spAutoFit/>
          </a:bodyPr>
          <a:lstStyle/>
          <a:p>
            <a:pPr algn="r"/>
            <a:r>
              <a:rPr lang="en-US"/>
              <a:t>Wafer Fab</a:t>
            </a:r>
          </a:p>
        </p:txBody>
      </p:sp>
      <p:sp>
        <p:nvSpPr>
          <p:cNvPr id="12301" name="TextBox 86"/>
          <p:cNvSpPr txBox="1">
            <a:spLocks noChangeArrowheads="1"/>
          </p:cNvSpPr>
          <p:nvPr/>
        </p:nvSpPr>
        <p:spPr bwMode="auto">
          <a:xfrm>
            <a:off x="8134350" y="3570288"/>
            <a:ext cx="827088" cy="246062"/>
          </a:xfrm>
          <a:prstGeom prst="rect">
            <a:avLst/>
          </a:prstGeom>
          <a:noFill/>
          <a:ln w="9525">
            <a:noFill/>
            <a:miter lim="800000"/>
            <a:headEnd/>
            <a:tailEnd/>
          </a:ln>
        </p:spPr>
        <p:txBody>
          <a:bodyPr>
            <a:spAutoFit/>
          </a:bodyPr>
          <a:lstStyle/>
          <a:p>
            <a:pPr algn="r"/>
            <a:r>
              <a:rPr lang="en-US" sz="1000"/>
              <a:t>IBM</a:t>
            </a:r>
          </a:p>
        </p:txBody>
      </p:sp>
      <p:sp>
        <p:nvSpPr>
          <p:cNvPr id="12302" name="TextBox 87"/>
          <p:cNvSpPr txBox="1">
            <a:spLocks noChangeArrowheads="1"/>
          </p:cNvSpPr>
          <p:nvPr/>
        </p:nvSpPr>
        <p:spPr bwMode="auto">
          <a:xfrm>
            <a:off x="120650" y="3548063"/>
            <a:ext cx="1406525" cy="246062"/>
          </a:xfrm>
          <a:prstGeom prst="rect">
            <a:avLst/>
          </a:prstGeom>
          <a:noFill/>
          <a:ln w="9525">
            <a:noFill/>
            <a:miter lim="800000"/>
            <a:headEnd/>
            <a:tailEnd/>
          </a:ln>
        </p:spPr>
        <p:txBody>
          <a:bodyPr>
            <a:spAutoFit/>
          </a:bodyPr>
          <a:lstStyle/>
          <a:p>
            <a:r>
              <a:rPr lang="en-US" sz="1000"/>
              <a:t>IBM/Samsung</a:t>
            </a:r>
          </a:p>
        </p:txBody>
      </p:sp>
      <p:pic>
        <p:nvPicPr>
          <p:cNvPr id="12303" name="Picture 72" descr="Large TSV.jpg"/>
          <p:cNvPicPr>
            <a:picLocks noChangeAspect="1"/>
          </p:cNvPicPr>
          <p:nvPr/>
        </p:nvPicPr>
        <p:blipFill>
          <a:blip r:embed="rId8" cstate="print"/>
          <a:srcRect l="53084" r="8847"/>
          <a:stretch>
            <a:fillRect/>
          </a:stretch>
        </p:blipFill>
        <p:spPr bwMode="auto">
          <a:xfrm>
            <a:off x="2409825" y="4824413"/>
            <a:ext cx="641350" cy="1311275"/>
          </a:xfrm>
          <a:prstGeom prst="rect">
            <a:avLst/>
          </a:prstGeom>
          <a:noFill/>
          <a:ln w="9525">
            <a:noFill/>
            <a:miter lim="800000"/>
            <a:headEnd/>
            <a:tailEnd/>
          </a:ln>
        </p:spPr>
      </p:pic>
      <p:grpSp>
        <p:nvGrpSpPr>
          <p:cNvPr id="4" name="Group 76"/>
          <p:cNvGrpSpPr>
            <a:grpSpLocks/>
          </p:cNvGrpSpPr>
          <p:nvPr/>
        </p:nvGrpSpPr>
        <p:grpSpPr bwMode="auto">
          <a:xfrm>
            <a:off x="5341938" y="4938713"/>
            <a:ext cx="388937" cy="285750"/>
            <a:chOff x="5341189" y="4937939"/>
            <a:chExt cx="390144" cy="285914"/>
          </a:xfrm>
        </p:grpSpPr>
        <p:pic>
          <p:nvPicPr>
            <p:cNvPr id="12306" name="Picture 2" descr="C:\Documents and Settings\patti2\My Documents\My Pictures\3D wafers\tez1f.jpg"/>
            <p:cNvPicPr>
              <a:picLocks noChangeAspect="1" noChangeArrowheads="1"/>
            </p:cNvPicPr>
            <p:nvPr/>
          </p:nvPicPr>
          <p:blipFill>
            <a:blip r:embed="rId9" cstate="print"/>
            <a:srcRect b="26720"/>
            <a:stretch>
              <a:fillRect/>
            </a:stretch>
          </p:blipFill>
          <p:spPr bwMode="auto">
            <a:xfrm>
              <a:off x="5341189" y="4937939"/>
              <a:ext cx="390144" cy="285914"/>
            </a:xfrm>
            <a:prstGeom prst="rect">
              <a:avLst/>
            </a:prstGeom>
            <a:noFill/>
            <a:ln w="9525">
              <a:noFill/>
              <a:miter lim="800000"/>
              <a:headEnd/>
              <a:tailEnd/>
            </a:ln>
          </p:spPr>
        </p:pic>
        <p:sp>
          <p:nvSpPr>
            <p:cNvPr id="12307" name="Oval 75"/>
            <p:cNvSpPr>
              <a:spLocks noChangeArrowheads="1"/>
            </p:cNvSpPr>
            <p:nvPr/>
          </p:nvSpPr>
          <p:spPr bwMode="auto">
            <a:xfrm>
              <a:off x="5476875" y="5019675"/>
              <a:ext cx="45719" cy="45719"/>
            </a:xfrm>
            <a:prstGeom prst="ellipse">
              <a:avLst/>
            </a:prstGeom>
            <a:noFill/>
            <a:ln w="9525" algn="ctr">
              <a:solidFill>
                <a:schemeClr val="tx1"/>
              </a:solidFill>
              <a:round/>
              <a:headEnd/>
              <a:tailEnd/>
            </a:ln>
          </p:spPr>
          <p:txBody>
            <a:bodyPr wrap="none">
              <a:spAutoFit/>
            </a:bodyPr>
            <a:lstStyle/>
            <a:p>
              <a:pPr algn="ctr" eaLnBrk="0" hangingPunct="0"/>
              <a:endParaRPr lang="en-US"/>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DAHI-InP-131104-2 (2 ZIP) "/>
          <p:cNvPicPr>
            <a:picLocks noChangeAspect="1" noChangeArrowheads="1"/>
          </p:cNvPicPr>
          <p:nvPr/>
        </p:nvPicPr>
        <p:blipFill>
          <a:blip r:embed="rId2" cstate="print"/>
          <a:srcRect/>
          <a:stretch>
            <a:fillRect/>
          </a:stretch>
        </p:blipFill>
        <p:spPr bwMode="auto">
          <a:xfrm>
            <a:off x="1371600" y="957239"/>
            <a:ext cx="6437313" cy="468153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71600" y="3657600"/>
            <a:ext cx="6781800" cy="762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460" name="Rectangle 4"/>
          <p:cNvSpPr>
            <a:spLocks noChangeArrowheads="1"/>
          </p:cNvSpPr>
          <p:nvPr/>
        </p:nvSpPr>
        <p:spPr bwMode="auto">
          <a:xfrm>
            <a:off x="1371600" y="2895600"/>
            <a:ext cx="6781800" cy="2286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461" name="Rectangle 5"/>
          <p:cNvSpPr>
            <a:spLocks noChangeArrowheads="1"/>
          </p:cNvSpPr>
          <p:nvPr/>
        </p:nvSpPr>
        <p:spPr bwMode="auto">
          <a:xfrm>
            <a:off x="1371600" y="3124200"/>
            <a:ext cx="6781800" cy="2286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463" name="Rectangle 7"/>
          <p:cNvSpPr>
            <a:spLocks noChangeArrowheads="1"/>
          </p:cNvSpPr>
          <p:nvPr/>
        </p:nvSpPr>
        <p:spPr bwMode="auto">
          <a:xfrm>
            <a:off x="1371600" y="3352800"/>
            <a:ext cx="67818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464" name="Rectangle 8"/>
          <p:cNvSpPr>
            <a:spLocks noChangeArrowheads="1"/>
          </p:cNvSpPr>
          <p:nvPr/>
        </p:nvSpPr>
        <p:spPr bwMode="auto">
          <a:xfrm>
            <a:off x="1371600" y="3505200"/>
            <a:ext cx="6781800" cy="1524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9465" name="Rectangle 9"/>
          <p:cNvSpPr>
            <a:spLocks noChangeArrowheads="1"/>
          </p:cNvSpPr>
          <p:nvPr/>
        </p:nvSpPr>
        <p:spPr bwMode="auto">
          <a:xfrm>
            <a:off x="1371600" y="3352800"/>
            <a:ext cx="6781800" cy="762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9466" name="Rectangle 10"/>
          <p:cNvSpPr>
            <a:spLocks noChangeArrowheads="1"/>
          </p:cNvSpPr>
          <p:nvPr/>
        </p:nvSpPr>
        <p:spPr bwMode="auto">
          <a:xfrm>
            <a:off x="2209800" y="3124200"/>
            <a:ext cx="76200" cy="38100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9467" name="Rectangle 11"/>
          <p:cNvSpPr>
            <a:spLocks noChangeArrowheads="1"/>
          </p:cNvSpPr>
          <p:nvPr/>
        </p:nvSpPr>
        <p:spPr bwMode="auto">
          <a:xfrm>
            <a:off x="4495800" y="3124200"/>
            <a:ext cx="76200" cy="38100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9468" name="Rectangle 12"/>
          <p:cNvSpPr>
            <a:spLocks noChangeArrowheads="1"/>
          </p:cNvSpPr>
          <p:nvPr/>
        </p:nvSpPr>
        <p:spPr bwMode="auto">
          <a:xfrm>
            <a:off x="6781800" y="3124200"/>
            <a:ext cx="76200" cy="38100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9471" name="Rectangle 15"/>
          <p:cNvSpPr>
            <a:spLocks noChangeArrowheads="1"/>
          </p:cNvSpPr>
          <p:nvPr/>
        </p:nvSpPr>
        <p:spPr bwMode="auto">
          <a:xfrm>
            <a:off x="1981200" y="3048000"/>
            <a:ext cx="685800" cy="76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472" name="Rectangle 16"/>
          <p:cNvSpPr>
            <a:spLocks noChangeArrowheads="1"/>
          </p:cNvSpPr>
          <p:nvPr/>
        </p:nvSpPr>
        <p:spPr bwMode="auto">
          <a:xfrm>
            <a:off x="4267200" y="3048000"/>
            <a:ext cx="685800" cy="76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473" name="Rectangle 17"/>
          <p:cNvSpPr>
            <a:spLocks noChangeArrowheads="1"/>
          </p:cNvSpPr>
          <p:nvPr/>
        </p:nvSpPr>
        <p:spPr bwMode="auto">
          <a:xfrm>
            <a:off x="6553200" y="3048000"/>
            <a:ext cx="685800" cy="76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474" name="Rectangle 18"/>
          <p:cNvSpPr>
            <a:spLocks noChangeArrowheads="1"/>
          </p:cNvSpPr>
          <p:nvPr/>
        </p:nvSpPr>
        <p:spPr bwMode="auto">
          <a:xfrm>
            <a:off x="1371600" y="2743200"/>
            <a:ext cx="6781800" cy="1524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9475" name="Rectangle 19"/>
          <p:cNvSpPr>
            <a:spLocks noChangeArrowheads="1"/>
          </p:cNvSpPr>
          <p:nvPr/>
        </p:nvSpPr>
        <p:spPr bwMode="auto">
          <a:xfrm>
            <a:off x="19812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76" name="Rectangle 20"/>
          <p:cNvSpPr>
            <a:spLocks noChangeArrowheads="1"/>
          </p:cNvSpPr>
          <p:nvPr/>
        </p:nvSpPr>
        <p:spPr bwMode="auto">
          <a:xfrm>
            <a:off x="22098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77" name="Rectangle 21"/>
          <p:cNvSpPr>
            <a:spLocks noChangeArrowheads="1"/>
          </p:cNvSpPr>
          <p:nvPr/>
        </p:nvSpPr>
        <p:spPr bwMode="auto">
          <a:xfrm>
            <a:off x="24384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78" name="Rectangle 22"/>
          <p:cNvSpPr>
            <a:spLocks noChangeArrowheads="1"/>
          </p:cNvSpPr>
          <p:nvPr/>
        </p:nvSpPr>
        <p:spPr bwMode="auto">
          <a:xfrm>
            <a:off x="26670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79" name="Rectangle 23"/>
          <p:cNvSpPr>
            <a:spLocks noChangeArrowheads="1"/>
          </p:cNvSpPr>
          <p:nvPr/>
        </p:nvSpPr>
        <p:spPr bwMode="auto">
          <a:xfrm>
            <a:off x="42672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0" name="Rectangle 24"/>
          <p:cNvSpPr>
            <a:spLocks noChangeArrowheads="1"/>
          </p:cNvSpPr>
          <p:nvPr/>
        </p:nvSpPr>
        <p:spPr bwMode="auto">
          <a:xfrm>
            <a:off x="44958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1" name="Rectangle 25"/>
          <p:cNvSpPr>
            <a:spLocks noChangeArrowheads="1"/>
          </p:cNvSpPr>
          <p:nvPr/>
        </p:nvSpPr>
        <p:spPr bwMode="auto">
          <a:xfrm>
            <a:off x="47244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2" name="Rectangle 26"/>
          <p:cNvSpPr>
            <a:spLocks noChangeArrowheads="1"/>
          </p:cNvSpPr>
          <p:nvPr/>
        </p:nvSpPr>
        <p:spPr bwMode="auto">
          <a:xfrm>
            <a:off x="49530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3" name="Rectangle 27"/>
          <p:cNvSpPr>
            <a:spLocks noChangeArrowheads="1"/>
          </p:cNvSpPr>
          <p:nvPr/>
        </p:nvSpPr>
        <p:spPr bwMode="auto">
          <a:xfrm>
            <a:off x="65532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4" name="Rectangle 28"/>
          <p:cNvSpPr>
            <a:spLocks noChangeArrowheads="1"/>
          </p:cNvSpPr>
          <p:nvPr/>
        </p:nvSpPr>
        <p:spPr bwMode="auto">
          <a:xfrm>
            <a:off x="67818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5" name="Rectangle 29"/>
          <p:cNvSpPr>
            <a:spLocks noChangeArrowheads="1"/>
          </p:cNvSpPr>
          <p:nvPr/>
        </p:nvSpPr>
        <p:spPr bwMode="auto">
          <a:xfrm>
            <a:off x="70104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6" name="Rectangle 30"/>
          <p:cNvSpPr>
            <a:spLocks noChangeArrowheads="1"/>
          </p:cNvSpPr>
          <p:nvPr/>
        </p:nvSpPr>
        <p:spPr bwMode="auto">
          <a:xfrm>
            <a:off x="7239000" y="36576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87" name="Rectangle 31"/>
          <p:cNvSpPr>
            <a:spLocks noChangeArrowheads="1"/>
          </p:cNvSpPr>
          <p:nvPr/>
        </p:nvSpPr>
        <p:spPr bwMode="auto">
          <a:xfrm>
            <a:off x="1905000" y="3733800"/>
            <a:ext cx="990600" cy="762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488" name="Rectangle 32"/>
          <p:cNvSpPr>
            <a:spLocks noChangeArrowheads="1"/>
          </p:cNvSpPr>
          <p:nvPr/>
        </p:nvSpPr>
        <p:spPr bwMode="auto">
          <a:xfrm>
            <a:off x="4191000" y="3733800"/>
            <a:ext cx="990600" cy="762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489" name="Rectangle 33"/>
          <p:cNvSpPr>
            <a:spLocks noChangeArrowheads="1"/>
          </p:cNvSpPr>
          <p:nvPr/>
        </p:nvSpPr>
        <p:spPr bwMode="auto">
          <a:xfrm>
            <a:off x="6477000" y="3733800"/>
            <a:ext cx="990600" cy="762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490" name="Rectangle 34"/>
          <p:cNvSpPr>
            <a:spLocks noChangeArrowheads="1"/>
          </p:cNvSpPr>
          <p:nvPr/>
        </p:nvSpPr>
        <p:spPr bwMode="auto">
          <a:xfrm>
            <a:off x="1905000" y="3810000"/>
            <a:ext cx="990600" cy="1524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9491" name="Rectangle 35"/>
          <p:cNvSpPr>
            <a:spLocks noChangeArrowheads="1"/>
          </p:cNvSpPr>
          <p:nvPr/>
        </p:nvSpPr>
        <p:spPr bwMode="auto">
          <a:xfrm>
            <a:off x="19812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92" name="Rectangle 36"/>
          <p:cNvSpPr>
            <a:spLocks noChangeArrowheads="1"/>
          </p:cNvSpPr>
          <p:nvPr/>
        </p:nvSpPr>
        <p:spPr bwMode="auto">
          <a:xfrm>
            <a:off x="22098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93" name="Rectangle 37"/>
          <p:cNvSpPr>
            <a:spLocks noChangeArrowheads="1"/>
          </p:cNvSpPr>
          <p:nvPr/>
        </p:nvSpPr>
        <p:spPr bwMode="auto">
          <a:xfrm>
            <a:off x="24384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94" name="Rectangle 38"/>
          <p:cNvSpPr>
            <a:spLocks noChangeArrowheads="1"/>
          </p:cNvSpPr>
          <p:nvPr/>
        </p:nvSpPr>
        <p:spPr bwMode="auto">
          <a:xfrm>
            <a:off x="26670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95" name="Rectangle 39"/>
          <p:cNvSpPr>
            <a:spLocks noChangeArrowheads="1"/>
          </p:cNvSpPr>
          <p:nvPr/>
        </p:nvSpPr>
        <p:spPr bwMode="auto">
          <a:xfrm>
            <a:off x="4191000" y="3810000"/>
            <a:ext cx="990600" cy="1524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9496" name="Rectangle 40"/>
          <p:cNvSpPr>
            <a:spLocks noChangeArrowheads="1"/>
          </p:cNvSpPr>
          <p:nvPr/>
        </p:nvSpPr>
        <p:spPr bwMode="auto">
          <a:xfrm>
            <a:off x="42672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97" name="Rectangle 41"/>
          <p:cNvSpPr>
            <a:spLocks noChangeArrowheads="1"/>
          </p:cNvSpPr>
          <p:nvPr/>
        </p:nvSpPr>
        <p:spPr bwMode="auto">
          <a:xfrm>
            <a:off x="44958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98" name="Rectangle 42"/>
          <p:cNvSpPr>
            <a:spLocks noChangeArrowheads="1"/>
          </p:cNvSpPr>
          <p:nvPr/>
        </p:nvSpPr>
        <p:spPr bwMode="auto">
          <a:xfrm>
            <a:off x="47244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499" name="Rectangle 43"/>
          <p:cNvSpPr>
            <a:spLocks noChangeArrowheads="1"/>
          </p:cNvSpPr>
          <p:nvPr/>
        </p:nvSpPr>
        <p:spPr bwMode="auto">
          <a:xfrm>
            <a:off x="49530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00" name="Rectangle 44"/>
          <p:cNvSpPr>
            <a:spLocks noChangeArrowheads="1"/>
          </p:cNvSpPr>
          <p:nvPr/>
        </p:nvSpPr>
        <p:spPr bwMode="auto">
          <a:xfrm>
            <a:off x="6477000" y="3810000"/>
            <a:ext cx="990600" cy="1524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9501" name="Rectangle 45"/>
          <p:cNvSpPr>
            <a:spLocks noChangeArrowheads="1"/>
          </p:cNvSpPr>
          <p:nvPr/>
        </p:nvSpPr>
        <p:spPr bwMode="auto">
          <a:xfrm>
            <a:off x="65532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02" name="Rectangle 46"/>
          <p:cNvSpPr>
            <a:spLocks noChangeArrowheads="1"/>
          </p:cNvSpPr>
          <p:nvPr/>
        </p:nvSpPr>
        <p:spPr bwMode="auto">
          <a:xfrm>
            <a:off x="67818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03" name="Rectangle 47"/>
          <p:cNvSpPr>
            <a:spLocks noChangeArrowheads="1"/>
          </p:cNvSpPr>
          <p:nvPr/>
        </p:nvSpPr>
        <p:spPr bwMode="auto">
          <a:xfrm>
            <a:off x="70104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04" name="Rectangle 48"/>
          <p:cNvSpPr>
            <a:spLocks noChangeArrowheads="1"/>
          </p:cNvSpPr>
          <p:nvPr/>
        </p:nvSpPr>
        <p:spPr bwMode="auto">
          <a:xfrm>
            <a:off x="7239000" y="3733800"/>
            <a:ext cx="152400" cy="762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05" name="Line 49"/>
          <p:cNvSpPr>
            <a:spLocks noChangeShapeType="1"/>
          </p:cNvSpPr>
          <p:nvPr/>
        </p:nvSpPr>
        <p:spPr bwMode="auto">
          <a:xfrm>
            <a:off x="1371600" y="3733800"/>
            <a:ext cx="533400" cy="0"/>
          </a:xfrm>
          <a:prstGeom prst="line">
            <a:avLst/>
          </a:prstGeom>
          <a:noFill/>
          <a:ln w="38100">
            <a:solidFill>
              <a:srgbClr val="F9B3A5"/>
            </a:solidFill>
            <a:round/>
            <a:headEnd/>
            <a:tailEnd/>
          </a:ln>
          <a:effectLst/>
        </p:spPr>
        <p:txBody>
          <a:bodyPr/>
          <a:lstStyle/>
          <a:p>
            <a:endParaRPr lang="en-US"/>
          </a:p>
        </p:txBody>
      </p:sp>
      <p:sp>
        <p:nvSpPr>
          <p:cNvPr id="19506" name="Line 50"/>
          <p:cNvSpPr>
            <a:spLocks noChangeShapeType="1"/>
          </p:cNvSpPr>
          <p:nvPr/>
        </p:nvSpPr>
        <p:spPr bwMode="auto">
          <a:xfrm>
            <a:off x="2895600" y="3733800"/>
            <a:ext cx="1295400" cy="0"/>
          </a:xfrm>
          <a:prstGeom prst="line">
            <a:avLst/>
          </a:prstGeom>
          <a:noFill/>
          <a:ln w="38100">
            <a:solidFill>
              <a:srgbClr val="F9B3A5"/>
            </a:solidFill>
            <a:round/>
            <a:headEnd/>
            <a:tailEnd/>
          </a:ln>
          <a:effectLst/>
        </p:spPr>
        <p:txBody>
          <a:bodyPr/>
          <a:lstStyle/>
          <a:p>
            <a:endParaRPr lang="en-US"/>
          </a:p>
        </p:txBody>
      </p:sp>
      <p:sp>
        <p:nvSpPr>
          <p:cNvPr id="19507" name="Line 51"/>
          <p:cNvSpPr>
            <a:spLocks noChangeShapeType="1"/>
          </p:cNvSpPr>
          <p:nvPr/>
        </p:nvSpPr>
        <p:spPr bwMode="auto">
          <a:xfrm>
            <a:off x="5181600" y="3733800"/>
            <a:ext cx="1295400" cy="0"/>
          </a:xfrm>
          <a:prstGeom prst="line">
            <a:avLst/>
          </a:prstGeom>
          <a:noFill/>
          <a:ln w="38100">
            <a:solidFill>
              <a:srgbClr val="F9B3A5"/>
            </a:solidFill>
            <a:round/>
            <a:headEnd/>
            <a:tailEnd/>
          </a:ln>
          <a:effectLst/>
        </p:spPr>
        <p:txBody>
          <a:bodyPr/>
          <a:lstStyle/>
          <a:p>
            <a:endParaRPr lang="en-US"/>
          </a:p>
        </p:txBody>
      </p:sp>
      <p:sp>
        <p:nvSpPr>
          <p:cNvPr id="19508" name="Line 52"/>
          <p:cNvSpPr>
            <a:spLocks noChangeShapeType="1"/>
          </p:cNvSpPr>
          <p:nvPr/>
        </p:nvSpPr>
        <p:spPr bwMode="auto">
          <a:xfrm>
            <a:off x="7467600" y="3733800"/>
            <a:ext cx="609600" cy="0"/>
          </a:xfrm>
          <a:prstGeom prst="line">
            <a:avLst/>
          </a:prstGeom>
          <a:noFill/>
          <a:ln w="38100">
            <a:solidFill>
              <a:srgbClr val="F9B3A5"/>
            </a:solidFill>
            <a:round/>
            <a:headEnd/>
            <a:tailEnd/>
          </a:ln>
          <a:effectLst/>
        </p:spPr>
        <p:txBody>
          <a:bodyPr/>
          <a:lstStyle/>
          <a:p>
            <a:endParaRPr lang="en-US"/>
          </a:p>
        </p:txBody>
      </p:sp>
      <p:sp>
        <p:nvSpPr>
          <p:cNvPr id="19509" name="Rectangle 53"/>
          <p:cNvSpPr>
            <a:spLocks noChangeArrowheads="1"/>
          </p:cNvSpPr>
          <p:nvPr/>
        </p:nvSpPr>
        <p:spPr bwMode="auto">
          <a:xfrm>
            <a:off x="1905000" y="3962400"/>
            <a:ext cx="9906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510" name="Rectangle 54"/>
          <p:cNvSpPr>
            <a:spLocks noChangeArrowheads="1"/>
          </p:cNvSpPr>
          <p:nvPr/>
        </p:nvSpPr>
        <p:spPr bwMode="auto">
          <a:xfrm>
            <a:off x="4191000" y="3962400"/>
            <a:ext cx="9906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511" name="Rectangle 55"/>
          <p:cNvSpPr>
            <a:spLocks noChangeArrowheads="1"/>
          </p:cNvSpPr>
          <p:nvPr/>
        </p:nvSpPr>
        <p:spPr bwMode="auto">
          <a:xfrm>
            <a:off x="6477000" y="3962400"/>
            <a:ext cx="9906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512" name="Line 56"/>
          <p:cNvSpPr>
            <a:spLocks noChangeShapeType="1"/>
          </p:cNvSpPr>
          <p:nvPr/>
        </p:nvSpPr>
        <p:spPr bwMode="auto">
          <a:xfrm>
            <a:off x="1905000" y="3733800"/>
            <a:ext cx="0" cy="381000"/>
          </a:xfrm>
          <a:prstGeom prst="line">
            <a:avLst/>
          </a:prstGeom>
          <a:noFill/>
          <a:ln w="38100">
            <a:solidFill>
              <a:srgbClr val="F9B3A5"/>
            </a:solidFill>
            <a:round/>
            <a:headEnd/>
            <a:tailEnd/>
          </a:ln>
          <a:effectLst/>
        </p:spPr>
        <p:txBody>
          <a:bodyPr/>
          <a:lstStyle/>
          <a:p>
            <a:endParaRPr lang="en-US"/>
          </a:p>
        </p:txBody>
      </p:sp>
      <p:sp>
        <p:nvSpPr>
          <p:cNvPr id="19513" name="Line 57"/>
          <p:cNvSpPr>
            <a:spLocks noChangeShapeType="1"/>
          </p:cNvSpPr>
          <p:nvPr/>
        </p:nvSpPr>
        <p:spPr bwMode="auto">
          <a:xfrm>
            <a:off x="2895600" y="3733800"/>
            <a:ext cx="0" cy="381000"/>
          </a:xfrm>
          <a:prstGeom prst="line">
            <a:avLst/>
          </a:prstGeom>
          <a:noFill/>
          <a:ln w="38100">
            <a:solidFill>
              <a:srgbClr val="F9B3A5"/>
            </a:solidFill>
            <a:round/>
            <a:headEnd/>
            <a:tailEnd/>
          </a:ln>
          <a:effectLst/>
        </p:spPr>
        <p:txBody>
          <a:bodyPr/>
          <a:lstStyle/>
          <a:p>
            <a:endParaRPr lang="en-US"/>
          </a:p>
        </p:txBody>
      </p:sp>
      <p:sp>
        <p:nvSpPr>
          <p:cNvPr id="19514" name="Line 58"/>
          <p:cNvSpPr>
            <a:spLocks noChangeShapeType="1"/>
          </p:cNvSpPr>
          <p:nvPr/>
        </p:nvSpPr>
        <p:spPr bwMode="auto">
          <a:xfrm>
            <a:off x="4191000" y="3733800"/>
            <a:ext cx="0" cy="381000"/>
          </a:xfrm>
          <a:prstGeom prst="line">
            <a:avLst/>
          </a:prstGeom>
          <a:noFill/>
          <a:ln w="38100">
            <a:solidFill>
              <a:srgbClr val="F9B3A5"/>
            </a:solidFill>
            <a:round/>
            <a:headEnd/>
            <a:tailEnd/>
          </a:ln>
          <a:effectLst/>
        </p:spPr>
        <p:txBody>
          <a:bodyPr/>
          <a:lstStyle/>
          <a:p>
            <a:endParaRPr lang="en-US"/>
          </a:p>
        </p:txBody>
      </p:sp>
      <p:sp>
        <p:nvSpPr>
          <p:cNvPr id="19515" name="Line 59"/>
          <p:cNvSpPr>
            <a:spLocks noChangeShapeType="1"/>
          </p:cNvSpPr>
          <p:nvPr/>
        </p:nvSpPr>
        <p:spPr bwMode="auto">
          <a:xfrm>
            <a:off x="5181600" y="3733800"/>
            <a:ext cx="0" cy="381000"/>
          </a:xfrm>
          <a:prstGeom prst="line">
            <a:avLst/>
          </a:prstGeom>
          <a:noFill/>
          <a:ln w="38100">
            <a:solidFill>
              <a:srgbClr val="F9B3A5"/>
            </a:solidFill>
            <a:round/>
            <a:headEnd/>
            <a:tailEnd/>
          </a:ln>
          <a:effectLst/>
        </p:spPr>
        <p:txBody>
          <a:bodyPr/>
          <a:lstStyle/>
          <a:p>
            <a:endParaRPr lang="en-US"/>
          </a:p>
        </p:txBody>
      </p:sp>
      <p:sp>
        <p:nvSpPr>
          <p:cNvPr id="19516" name="Line 60"/>
          <p:cNvSpPr>
            <a:spLocks noChangeShapeType="1"/>
          </p:cNvSpPr>
          <p:nvPr/>
        </p:nvSpPr>
        <p:spPr bwMode="auto">
          <a:xfrm>
            <a:off x="6477000" y="3733800"/>
            <a:ext cx="0" cy="381000"/>
          </a:xfrm>
          <a:prstGeom prst="line">
            <a:avLst/>
          </a:prstGeom>
          <a:noFill/>
          <a:ln w="38100">
            <a:solidFill>
              <a:srgbClr val="F9B3A5"/>
            </a:solidFill>
            <a:round/>
            <a:headEnd/>
            <a:tailEnd/>
          </a:ln>
          <a:effectLst/>
        </p:spPr>
        <p:txBody>
          <a:bodyPr/>
          <a:lstStyle/>
          <a:p>
            <a:endParaRPr lang="en-US"/>
          </a:p>
        </p:txBody>
      </p:sp>
      <p:sp>
        <p:nvSpPr>
          <p:cNvPr id="19517" name="Line 61"/>
          <p:cNvSpPr>
            <a:spLocks noChangeShapeType="1"/>
          </p:cNvSpPr>
          <p:nvPr/>
        </p:nvSpPr>
        <p:spPr bwMode="auto">
          <a:xfrm>
            <a:off x="7467600" y="3733800"/>
            <a:ext cx="0" cy="381000"/>
          </a:xfrm>
          <a:prstGeom prst="line">
            <a:avLst/>
          </a:prstGeom>
          <a:noFill/>
          <a:ln w="38100">
            <a:solidFill>
              <a:srgbClr val="F9B3A5"/>
            </a:solidFill>
            <a:round/>
            <a:headEnd/>
            <a:tailEnd/>
          </a:ln>
          <a:effectLst/>
        </p:spPr>
        <p:txBody>
          <a:bodyPr/>
          <a:lstStyle/>
          <a:p>
            <a:endParaRPr lang="en-US"/>
          </a:p>
        </p:txBody>
      </p:sp>
      <p:sp>
        <p:nvSpPr>
          <p:cNvPr id="19518" name="Rectangle 62"/>
          <p:cNvSpPr>
            <a:spLocks noChangeArrowheads="1"/>
          </p:cNvSpPr>
          <p:nvPr/>
        </p:nvSpPr>
        <p:spPr bwMode="auto">
          <a:xfrm>
            <a:off x="1371600" y="3733800"/>
            <a:ext cx="533400" cy="3810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19" name="Rectangle 63"/>
          <p:cNvSpPr>
            <a:spLocks noChangeArrowheads="1"/>
          </p:cNvSpPr>
          <p:nvPr/>
        </p:nvSpPr>
        <p:spPr bwMode="auto">
          <a:xfrm>
            <a:off x="2895600" y="3733800"/>
            <a:ext cx="533400" cy="3810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20" name="Rectangle 64"/>
          <p:cNvSpPr>
            <a:spLocks noChangeArrowheads="1"/>
          </p:cNvSpPr>
          <p:nvPr/>
        </p:nvSpPr>
        <p:spPr bwMode="auto">
          <a:xfrm>
            <a:off x="3581400" y="3733800"/>
            <a:ext cx="609600" cy="3810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21" name="Rectangle 65"/>
          <p:cNvSpPr>
            <a:spLocks noChangeArrowheads="1"/>
          </p:cNvSpPr>
          <p:nvPr/>
        </p:nvSpPr>
        <p:spPr bwMode="auto">
          <a:xfrm>
            <a:off x="5181600" y="3733800"/>
            <a:ext cx="533400" cy="3810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22" name="Rectangle 66"/>
          <p:cNvSpPr>
            <a:spLocks noChangeArrowheads="1"/>
          </p:cNvSpPr>
          <p:nvPr/>
        </p:nvSpPr>
        <p:spPr bwMode="auto">
          <a:xfrm>
            <a:off x="5867400" y="3733800"/>
            <a:ext cx="609600" cy="3810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23" name="Rectangle 67"/>
          <p:cNvSpPr>
            <a:spLocks noChangeArrowheads="1"/>
          </p:cNvSpPr>
          <p:nvPr/>
        </p:nvSpPr>
        <p:spPr bwMode="auto">
          <a:xfrm>
            <a:off x="7467600" y="3733800"/>
            <a:ext cx="685800" cy="381000"/>
          </a:xfrm>
          <a:prstGeom prst="rect">
            <a:avLst/>
          </a:prstGeom>
          <a:solidFill>
            <a:srgbClr val="F9B3A5"/>
          </a:solidFill>
          <a:ln w="9525">
            <a:solidFill>
              <a:schemeClr val="tx1"/>
            </a:solidFill>
            <a:miter lim="800000"/>
            <a:headEnd/>
            <a:tailEnd/>
          </a:ln>
          <a:effectLst/>
        </p:spPr>
        <p:txBody>
          <a:bodyPr wrap="none" anchor="ctr"/>
          <a:lstStyle/>
          <a:p>
            <a:endParaRPr lang="en-US"/>
          </a:p>
        </p:txBody>
      </p:sp>
      <p:sp>
        <p:nvSpPr>
          <p:cNvPr id="19524" name="Rectangle 68"/>
          <p:cNvSpPr>
            <a:spLocks noChangeArrowheads="1"/>
          </p:cNvSpPr>
          <p:nvPr/>
        </p:nvSpPr>
        <p:spPr bwMode="auto">
          <a:xfrm>
            <a:off x="1371600" y="4114800"/>
            <a:ext cx="2057400" cy="762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9525" name="Rectangle 69"/>
          <p:cNvSpPr>
            <a:spLocks noChangeArrowheads="1"/>
          </p:cNvSpPr>
          <p:nvPr/>
        </p:nvSpPr>
        <p:spPr bwMode="auto">
          <a:xfrm>
            <a:off x="3581400" y="4114800"/>
            <a:ext cx="2133600" cy="762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9526" name="Rectangle 70"/>
          <p:cNvSpPr>
            <a:spLocks noChangeArrowheads="1"/>
          </p:cNvSpPr>
          <p:nvPr/>
        </p:nvSpPr>
        <p:spPr bwMode="auto">
          <a:xfrm>
            <a:off x="5867400" y="4114800"/>
            <a:ext cx="2286000" cy="762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9527" name="Rectangle 71"/>
          <p:cNvSpPr>
            <a:spLocks noChangeArrowheads="1"/>
          </p:cNvSpPr>
          <p:nvPr/>
        </p:nvSpPr>
        <p:spPr bwMode="auto">
          <a:xfrm>
            <a:off x="1371600" y="4191000"/>
            <a:ext cx="2057400" cy="2286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528" name="Rectangle 72"/>
          <p:cNvSpPr>
            <a:spLocks noChangeArrowheads="1"/>
          </p:cNvSpPr>
          <p:nvPr/>
        </p:nvSpPr>
        <p:spPr bwMode="auto">
          <a:xfrm>
            <a:off x="3581400" y="4191000"/>
            <a:ext cx="2133600" cy="2286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529" name="Rectangle 73"/>
          <p:cNvSpPr>
            <a:spLocks noChangeArrowheads="1"/>
          </p:cNvSpPr>
          <p:nvPr/>
        </p:nvSpPr>
        <p:spPr bwMode="auto">
          <a:xfrm>
            <a:off x="5867400" y="4191000"/>
            <a:ext cx="2286000" cy="228600"/>
          </a:xfrm>
          <a:prstGeom prst="rect">
            <a:avLst/>
          </a:prstGeom>
          <a:solidFill>
            <a:srgbClr val="99FF33"/>
          </a:solidFill>
          <a:ln w="9525">
            <a:solidFill>
              <a:schemeClr val="tx1"/>
            </a:solidFill>
            <a:miter lim="800000"/>
            <a:headEnd/>
            <a:tailEnd/>
          </a:ln>
          <a:effectLst/>
        </p:spPr>
        <p:txBody>
          <a:bodyPr wrap="none" anchor="ctr"/>
          <a:lstStyle/>
          <a:p>
            <a:endParaRPr lang="en-US"/>
          </a:p>
        </p:txBody>
      </p:sp>
      <p:sp>
        <p:nvSpPr>
          <p:cNvPr id="19530" name="Rectangle 74"/>
          <p:cNvSpPr>
            <a:spLocks noChangeArrowheads="1"/>
          </p:cNvSpPr>
          <p:nvPr/>
        </p:nvSpPr>
        <p:spPr bwMode="auto">
          <a:xfrm>
            <a:off x="1371600" y="4495800"/>
            <a:ext cx="6781800" cy="1219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9531" name="Rectangle 75"/>
          <p:cNvSpPr>
            <a:spLocks noChangeArrowheads="1"/>
          </p:cNvSpPr>
          <p:nvPr/>
        </p:nvSpPr>
        <p:spPr bwMode="auto">
          <a:xfrm>
            <a:off x="1371600" y="4419600"/>
            <a:ext cx="6781800" cy="1524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9533" name="Rectangle 77"/>
          <p:cNvSpPr>
            <a:spLocks noChangeArrowheads="1"/>
          </p:cNvSpPr>
          <p:nvPr/>
        </p:nvSpPr>
        <p:spPr bwMode="auto">
          <a:xfrm>
            <a:off x="2057400" y="2743200"/>
            <a:ext cx="533400" cy="304800"/>
          </a:xfrm>
          <a:prstGeom prst="rect">
            <a:avLst/>
          </a:prstGeom>
          <a:solidFill>
            <a:schemeClr val="bg1"/>
          </a:solidFill>
          <a:ln w="9525">
            <a:noFill/>
            <a:miter lim="800000"/>
            <a:headEnd/>
            <a:tailEnd/>
          </a:ln>
          <a:effectLst/>
        </p:spPr>
        <p:txBody>
          <a:bodyPr wrap="none" anchor="ctr"/>
          <a:lstStyle/>
          <a:p>
            <a:endParaRPr lang="en-US"/>
          </a:p>
        </p:txBody>
      </p:sp>
      <p:sp>
        <p:nvSpPr>
          <p:cNvPr id="19534" name="Rectangle 78"/>
          <p:cNvSpPr>
            <a:spLocks noChangeArrowheads="1"/>
          </p:cNvSpPr>
          <p:nvPr/>
        </p:nvSpPr>
        <p:spPr bwMode="auto">
          <a:xfrm>
            <a:off x="4343400" y="2743200"/>
            <a:ext cx="533400" cy="304800"/>
          </a:xfrm>
          <a:prstGeom prst="rect">
            <a:avLst/>
          </a:prstGeom>
          <a:solidFill>
            <a:schemeClr val="bg1"/>
          </a:solidFill>
          <a:ln w="9525">
            <a:noFill/>
            <a:miter lim="800000"/>
            <a:headEnd/>
            <a:tailEnd/>
          </a:ln>
          <a:effectLst/>
        </p:spPr>
        <p:txBody>
          <a:bodyPr wrap="none" anchor="ctr"/>
          <a:lstStyle/>
          <a:p>
            <a:endParaRPr lang="en-US"/>
          </a:p>
        </p:txBody>
      </p:sp>
      <p:sp>
        <p:nvSpPr>
          <p:cNvPr id="19535" name="Rectangle 79"/>
          <p:cNvSpPr>
            <a:spLocks noChangeArrowheads="1"/>
          </p:cNvSpPr>
          <p:nvPr/>
        </p:nvSpPr>
        <p:spPr bwMode="auto">
          <a:xfrm>
            <a:off x="6629400" y="2743200"/>
            <a:ext cx="533400" cy="304800"/>
          </a:xfrm>
          <a:prstGeom prst="rect">
            <a:avLst/>
          </a:prstGeom>
          <a:solidFill>
            <a:schemeClr val="bg1"/>
          </a:solidFill>
          <a:ln w="9525">
            <a:noFill/>
            <a:miter lim="800000"/>
            <a:headEnd/>
            <a:tailEnd/>
          </a:ln>
          <a:effectLst/>
        </p:spPr>
        <p:txBody>
          <a:bodyPr wrap="none" anchor="ctr"/>
          <a:lstStyle/>
          <a:p>
            <a:endParaRPr lang="en-US"/>
          </a:p>
        </p:txBody>
      </p:sp>
      <p:sp>
        <p:nvSpPr>
          <p:cNvPr id="81" name="Title 80"/>
          <p:cNvSpPr>
            <a:spLocks noGrp="1"/>
          </p:cNvSpPr>
          <p:nvPr>
            <p:ph type="title"/>
          </p:nvPr>
        </p:nvSpPr>
        <p:spPr/>
        <p:txBody>
          <a:bodyPr/>
          <a:lstStyle/>
          <a:p>
            <a:r>
              <a:rPr lang="en-US" dirty="0" smtClean="0"/>
              <a:t>Embedded Die to Wafer with Wafer Cap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22"/>
          <p:cNvGrpSpPr/>
          <p:nvPr/>
        </p:nvGrpSpPr>
        <p:grpSpPr>
          <a:xfrm>
            <a:off x="0" y="0"/>
            <a:ext cx="8902936" cy="7772400"/>
            <a:chOff x="0" y="0"/>
            <a:chExt cx="8902936" cy="7772400"/>
          </a:xfrm>
        </p:grpSpPr>
        <p:grpSp>
          <p:nvGrpSpPr>
            <p:cNvPr id="10" name="Group 20"/>
            <p:cNvGrpSpPr/>
            <p:nvPr/>
          </p:nvGrpSpPr>
          <p:grpSpPr>
            <a:xfrm>
              <a:off x="0" y="0"/>
              <a:ext cx="8902936" cy="7772400"/>
              <a:chOff x="0" y="0"/>
              <a:chExt cx="8902936" cy="7772400"/>
            </a:xfrm>
          </p:grpSpPr>
          <p:sp>
            <p:nvSpPr>
              <p:cNvPr id="16" name="Oval 15"/>
              <p:cNvSpPr/>
              <p:nvPr/>
            </p:nvSpPr>
            <p:spPr>
              <a:xfrm>
                <a:off x="0" y="0"/>
                <a:ext cx="8902936" cy="7772400"/>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4" name="Rectangle 3"/>
              <p:cNvSpPr/>
              <p:nvPr/>
            </p:nvSpPr>
            <p:spPr>
              <a:xfrm>
                <a:off x="3880716" y="3252523"/>
                <a:ext cx="1600200" cy="1447800"/>
              </a:xfrm>
              <a:prstGeom prst="rect">
                <a:avLst/>
              </a:prstGeom>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5" name="Rectangle 4"/>
              <p:cNvSpPr/>
              <p:nvPr/>
            </p:nvSpPr>
            <p:spPr>
              <a:xfrm>
                <a:off x="3880716" y="3023923"/>
                <a:ext cx="1600200"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 name="Rectangle 5"/>
              <p:cNvSpPr/>
              <p:nvPr/>
            </p:nvSpPr>
            <p:spPr>
              <a:xfrm>
                <a:off x="3880716" y="2795323"/>
                <a:ext cx="1600200" cy="1447800"/>
              </a:xfrm>
              <a:prstGeom prst="rect">
                <a:avLst/>
              </a:prstGeom>
              <a:solidFill>
                <a:schemeClr val="accent2">
                  <a:lumMod val="40000"/>
                  <a:lumOff val="60000"/>
                </a:schemeClr>
              </a:solidFill>
              <a:ln>
                <a:solidFill>
                  <a:schemeClr val="accent2">
                    <a:lumMod val="75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 name="TextBox 6"/>
              <p:cNvSpPr txBox="1"/>
              <p:nvPr/>
            </p:nvSpPr>
            <p:spPr>
              <a:xfrm>
                <a:off x="1173187" y="3117275"/>
                <a:ext cx="1324961" cy="369332"/>
              </a:xfrm>
              <a:prstGeom prst="rect">
                <a:avLst/>
              </a:prstGeom>
              <a:noFill/>
            </p:spPr>
            <p:txBody>
              <a:bodyPr wrap="square" rtlCol="0">
                <a:spAutoFit/>
              </a:bodyPr>
              <a:lstStyle/>
              <a:p>
                <a:r>
                  <a:rPr lang="en-US" dirty="0" smtClean="0"/>
                  <a:t>Sensor</a:t>
                </a:r>
                <a:endParaRPr lang="en-US" dirty="0"/>
              </a:p>
            </p:txBody>
          </p:sp>
          <p:sp>
            <p:nvSpPr>
              <p:cNvPr id="8" name="TextBox 7"/>
              <p:cNvSpPr txBox="1"/>
              <p:nvPr/>
            </p:nvSpPr>
            <p:spPr>
              <a:xfrm>
                <a:off x="1173187" y="3578131"/>
                <a:ext cx="1324961" cy="369332"/>
              </a:xfrm>
              <a:prstGeom prst="rect">
                <a:avLst/>
              </a:prstGeom>
              <a:noFill/>
            </p:spPr>
            <p:txBody>
              <a:bodyPr wrap="square" rtlCol="0">
                <a:spAutoFit/>
              </a:bodyPr>
              <a:lstStyle/>
              <a:p>
                <a:r>
                  <a:rPr lang="en-US" dirty="0" smtClean="0"/>
                  <a:t>Analog</a:t>
                </a:r>
                <a:endParaRPr lang="en-US" dirty="0"/>
              </a:p>
            </p:txBody>
          </p:sp>
          <p:sp>
            <p:nvSpPr>
              <p:cNvPr id="9" name="TextBox 8"/>
              <p:cNvSpPr txBox="1"/>
              <p:nvPr/>
            </p:nvSpPr>
            <p:spPr>
              <a:xfrm>
                <a:off x="1173187" y="4096594"/>
                <a:ext cx="1324961" cy="369332"/>
              </a:xfrm>
              <a:prstGeom prst="rect">
                <a:avLst/>
              </a:prstGeom>
              <a:noFill/>
            </p:spPr>
            <p:txBody>
              <a:bodyPr wrap="square" rtlCol="0">
                <a:spAutoFit/>
              </a:bodyPr>
              <a:lstStyle/>
              <a:p>
                <a:r>
                  <a:rPr lang="en-US" dirty="0" smtClean="0"/>
                  <a:t>Digital</a:t>
                </a:r>
                <a:endParaRPr lang="en-US" dirty="0"/>
              </a:p>
            </p:txBody>
          </p:sp>
          <p:cxnSp>
            <p:nvCxnSpPr>
              <p:cNvPr id="11" name="Straight Arrow Connector 10"/>
              <p:cNvCxnSpPr>
                <a:endCxn id="6" idx="1"/>
              </p:cNvCxnSpPr>
              <p:nvPr/>
            </p:nvCxnSpPr>
            <p:spPr>
              <a:xfrm>
                <a:off x="1979685" y="3313786"/>
                <a:ext cx="1901031" cy="20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79685" y="3774642"/>
                <a:ext cx="1612996" cy="172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37292" y="4177891"/>
                <a:ext cx="1555389" cy="115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73387" y="4648118"/>
                <a:ext cx="2707529" cy="338554"/>
              </a:xfrm>
              <a:prstGeom prst="rect">
                <a:avLst/>
              </a:prstGeom>
              <a:noFill/>
            </p:spPr>
            <p:txBody>
              <a:bodyPr wrap="square" rtlCol="0">
                <a:spAutoFit/>
              </a:bodyPr>
              <a:lstStyle/>
              <a:p>
                <a:r>
                  <a:rPr lang="en-US" sz="1600" dirty="0" smtClean="0"/>
                  <a:t>Host Wafer / Motherboard</a:t>
                </a:r>
                <a:endParaRPr lang="en-US" sz="1600" dirty="0"/>
              </a:p>
            </p:txBody>
          </p:sp>
          <p:pic>
            <p:nvPicPr>
              <p:cNvPr id="14" name="Picture 13" descr="test1.png"/>
              <p:cNvPicPr>
                <a:picLocks noChangeAspect="1"/>
              </p:cNvPicPr>
              <p:nvPr/>
            </p:nvPicPr>
            <p:blipFill>
              <a:blip r:embed="rId2" cstate="print"/>
              <a:stretch>
                <a:fillRect/>
              </a:stretch>
            </p:blipFill>
            <p:spPr>
              <a:xfrm>
                <a:off x="5090463" y="2859550"/>
                <a:ext cx="3050032" cy="1957845"/>
              </a:xfrm>
              <a:prstGeom prst="rect">
                <a:avLst/>
              </a:prstGeom>
              <a:scene3d>
                <a:camera prst="orthographicFront">
                  <a:rot lat="0" lon="0" rev="21480000"/>
                </a:camera>
                <a:lightRig rig="threePt" dir="t"/>
              </a:scene3d>
            </p:spPr>
          </p:pic>
          <p:sp>
            <p:nvSpPr>
              <p:cNvPr id="19" name="TextBox 18"/>
              <p:cNvSpPr txBox="1"/>
              <p:nvPr/>
            </p:nvSpPr>
            <p:spPr>
              <a:xfrm>
                <a:off x="4802428" y="1980120"/>
                <a:ext cx="2361887" cy="584775"/>
              </a:xfrm>
              <a:prstGeom prst="rect">
                <a:avLst/>
              </a:prstGeom>
              <a:noFill/>
            </p:spPr>
            <p:txBody>
              <a:bodyPr wrap="square" rtlCol="0">
                <a:spAutoFit/>
              </a:bodyPr>
              <a:lstStyle/>
              <a:p>
                <a:r>
                  <a:rPr lang="en-US" sz="1600" dirty="0" smtClean="0"/>
                  <a:t>Dummy strip with pad cuts and Al bond pads</a:t>
                </a:r>
                <a:endParaRPr lang="en-US" sz="1600" dirty="0"/>
              </a:p>
            </p:txBody>
          </p:sp>
          <p:sp>
            <p:nvSpPr>
              <p:cNvPr id="20" name="TextBox 19"/>
              <p:cNvSpPr txBox="1"/>
              <p:nvPr/>
            </p:nvSpPr>
            <p:spPr>
              <a:xfrm>
                <a:off x="7164315" y="4120284"/>
                <a:ext cx="1324961" cy="584775"/>
              </a:xfrm>
              <a:prstGeom prst="rect">
                <a:avLst/>
              </a:prstGeom>
              <a:noFill/>
            </p:spPr>
            <p:txBody>
              <a:bodyPr wrap="square" rtlCol="0">
                <a:spAutoFit/>
              </a:bodyPr>
              <a:lstStyle/>
              <a:p>
                <a:r>
                  <a:rPr lang="en-US" sz="1600" dirty="0" smtClean="0"/>
                  <a:t>TSV Sensor Driver Strip</a:t>
                </a:r>
                <a:endParaRPr lang="en-US" sz="1600" dirty="0"/>
              </a:p>
            </p:txBody>
          </p:sp>
          <p:cxnSp>
            <p:nvCxnSpPr>
              <p:cNvPr id="22" name="Straight Arrow Connector 21"/>
              <p:cNvCxnSpPr/>
              <p:nvPr/>
            </p:nvCxnSpPr>
            <p:spPr>
              <a:xfrm>
                <a:off x="5724140" y="2564895"/>
                <a:ext cx="979319" cy="979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0"/>
              </p:cNvCxnSpPr>
              <p:nvPr/>
            </p:nvCxnSpPr>
            <p:spPr>
              <a:xfrm flipH="1" flipV="1">
                <a:off x="7625172" y="3832250"/>
                <a:ext cx="201624" cy="288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6761066" y="1182327"/>
              <a:ext cx="498472" cy="5420885"/>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27000" contourW="254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DBI Die to Wafer Attach</a:t>
            </a:r>
            <a:endParaRPr lang="en-US" dirty="0"/>
          </a:p>
        </p:txBody>
      </p:sp>
      <p:grpSp>
        <p:nvGrpSpPr>
          <p:cNvPr id="3" name="Group 49"/>
          <p:cNvGrpSpPr>
            <a:grpSpLocks noChangeAspect="1"/>
          </p:cNvGrpSpPr>
          <p:nvPr/>
        </p:nvGrpSpPr>
        <p:grpSpPr>
          <a:xfrm>
            <a:off x="104803" y="149946"/>
            <a:ext cx="8902936" cy="7772400"/>
            <a:chOff x="-900664" y="-430668"/>
            <a:chExt cx="10887722" cy="9505155"/>
          </a:xfrm>
        </p:grpSpPr>
        <p:sp>
          <p:nvSpPr>
            <p:cNvPr id="49" name="Oval 48"/>
            <p:cNvSpPr/>
            <p:nvPr/>
          </p:nvSpPr>
          <p:spPr>
            <a:xfrm>
              <a:off x="-900664" y="-430668"/>
              <a:ext cx="10887722" cy="9505155"/>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4" name="Group 7"/>
            <p:cNvGrpSpPr/>
            <p:nvPr/>
          </p:nvGrpSpPr>
          <p:grpSpPr>
            <a:xfrm>
              <a:off x="3657599" y="3297611"/>
              <a:ext cx="1600201" cy="1655389"/>
              <a:chOff x="1752599" y="3069010"/>
              <a:chExt cx="1600202" cy="1655390"/>
            </a:xfrm>
          </p:grpSpPr>
          <p:sp>
            <p:nvSpPr>
              <p:cNvPr id="24" name="Rectangle 23"/>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104803" y="145401"/>
            <a:ext cx="8902936" cy="7772400"/>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3" name="Group 32"/>
          <p:cNvGrpSpPr/>
          <p:nvPr/>
        </p:nvGrpSpPr>
        <p:grpSpPr>
          <a:xfrm>
            <a:off x="2037292" y="2680109"/>
            <a:ext cx="2419494" cy="2073853"/>
            <a:chOff x="2037292" y="2680109"/>
            <a:chExt cx="2419494" cy="2073853"/>
          </a:xfrm>
        </p:grpSpPr>
        <p:grpSp>
          <p:nvGrpSpPr>
            <p:cNvPr id="4" name="Group 7"/>
            <p:cNvGrpSpPr/>
            <p:nvPr/>
          </p:nvGrpSpPr>
          <p:grpSpPr>
            <a:xfrm>
              <a:off x="3148295" y="2680109"/>
              <a:ext cx="1308491" cy="1353618"/>
              <a:chOff x="1752599" y="3069010"/>
              <a:chExt cx="1600202" cy="1655390"/>
            </a:xfrm>
          </p:grpSpPr>
          <p:sp>
            <p:nvSpPr>
              <p:cNvPr id="31" name="Rectangle 30"/>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
            <p:cNvGrpSpPr/>
            <p:nvPr/>
          </p:nvGrpSpPr>
          <p:grpSpPr>
            <a:xfrm>
              <a:off x="2598073" y="3026489"/>
              <a:ext cx="1308491" cy="1353618"/>
              <a:chOff x="1752599" y="3069010"/>
              <a:chExt cx="1600202" cy="1655390"/>
            </a:xfrm>
          </p:grpSpPr>
          <p:sp>
            <p:nvSpPr>
              <p:cNvPr id="28" name="Rectangle 27"/>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a:off x="2037292" y="3397269"/>
              <a:ext cx="1308490" cy="1356693"/>
              <a:chOff x="1752600" y="3065250"/>
              <a:chExt cx="1600200" cy="1659150"/>
            </a:xfrm>
          </p:grpSpPr>
          <p:sp>
            <p:nvSpPr>
              <p:cNvPr id="26" name="Rectangle 25"/>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3065250"/>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Die to Wafer in Process</a:t>
            </a:r>
            <a:endParaRPr lang="en-US" dirty="0"/>
          </a:p>
        </p:txBody>
      </p:sp>
      <p:grpSp>
        <p:nvGrpSpPr>
          <p:cNvPr id="7" name="Group 33"/>
          <p:cNvGrpSpPr/>
          <p:nvPr/>
        </p:nvGrpSpPr>
        <p:grpSpPr>
          <a:xfrm>
            <a:off x="3247039" y="3199310"/>
            <a:ext cx="1869272" cy="1727472"/>
            <a:chOff x="2037292" y="3026489"/>
            <a:chExt cx="1869272" cy="1727472"/>
          </a:xfrm>
        </p:grpSpPr>
        <p:grpSp>
          <p:nvGrpSpPr>
            <p:cNvPr id="8" name="Group 7"/>
            <p:cNvGrpSpPr/>
            <p:nvPr/>
          </p:nvGrpSpPr>
          <p:grpSpPr>
            <a:xfrm>
              <a:off x="2598073" y="3026489"/>
              <a:ext cx="1308491" cy="1353618"/>
              <a:chOff x="1752599" y="3069010"/>
              <a:chExt cx="1600202" cy="1655390"/>
            </a:xfrm>
          </p:grpSpPr>
          <p:sp>
            <p:nvSpPr>
              <p:cNvPr id="40" name="Rectangle 39"/>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2037292" y="3398005"/>
              <a:ext cx="1308490" cy="1355956"/>
              <a:chOff x="1752600" y="3066151"/>
              <a:chExt cx="1600200" cy="1658249"/>
            </a:xfrm>
          </p:grpSpPr>
          <p:sp>
            <p:nvSpPr>
              <p:cNvPr id="38" name="Rectangle 3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11"/>
          <p:cNvGrpSpPr/>
          <p:nvPr/>
        </p:nvGrpSpPr>
        <p:grpSpPr>
          <a:xfrm>
            <a:off x="4456786" y="3743647"/>
            <a:ext cx="1308490" cy="1355956"/>
            <a:chOff x="1752600" y="3066151"/>
            <a:chExt cx="1600200" cy="1658249"/>
          </a:xfrm>
        </p:grpSpPr>
        <p:sp>
          <p:nvSpPr>
            <p:cNvPr id="48" name="Rectangle 4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104803" y="145401"/>
            <a:ext cx="8902936" cy="7772400"/>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3" name="Group 32"/>
          <p:cNvGrpSpPr/>
          <p:nvPr/>
        </p:nvGrpSpPr>
        <p:grpSpPr>
          <a:xfrm>
            <a:off x="2037292" y="2680109"/>
            <a:ext cx="2419494" cy="2073853"/>
            <a:chOff x="2037292" y="2680109"/>
            <a:chExt cx="2419494" cy="2073853"/>
          </a:xfrm>
        </p:grpSpPr>
        <p:grpSp>
          <p:nvGrpSpPr>
            <p:cNvPr id="4" name="Group 7"/>
            <p:cNvGrpSpPr/>
            <p:nvPr/>
          </p:nvGrpSpPr>
          <p:grpSpPr>
            <a:xfrm>
              <a:off x="3148295" y="2680109"/>
              <a:ext cx="1308491" cy="1353618"/>
              <a:chOff x="1752599" y="3069010"/>
              <a:chExt cx="1600202" cy="1655390"/>
            </a:xfrm>
          </p:grpSpPr>
          <p:sp>
            <p:nvSpPr>
              <p:cNvPr id="31" name="Rectangle 30"/>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
            <p:cNvGrpSpPr/>
            <p:nvPr/>
          </p:nvGrpSpPr>
          <p:grpSpPr>
            <a:xfrm>
              <a:off x="2598073" y="3026489"/>
              <a:ext cx="1308491" cy="1353618"/>
              <a:chOff x="1752599" y="3069010"/>
              <a:chExt cx="1600202" cy="1655390"/>
            </a:xfrm>
          </p:grpSpPr>
          <p:sp>
            <p:nvSpPr>
              <p:cNvPr id="28" name="Rectangle 27"/>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a:off x="2037292" y="3397269"/>
              <a:ext cx="1308490" cy="1356693"/>
              <a:chOff x="1752600" y="3065250"/>
              <a:chExt cx="1600200" cy="1659150"/>
            </a:xfrm>
          </p:grpSpPr>
          <p:sp>
            <p:nvSpPr>
              <p:cNvPr id="26" name="Rectangle 25"/>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3065250"/>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Die Placement Finished</a:t>
            </a:r>
            <a:endParaRPr lang="en-US" dirty="0"/>
          </a:p>
        </p:txBody>
      </p:sp>
      <p:grpSp>
        <p:nvGrpSpPr>
          <p:cNvPr id="7" name="Group 33"/>
          <p:cNvGrpSpPr/>
          <p:nvPr/>
        </p:nvGrpSpPr>
        <p:grpSpPr>
          <a:xfrm>
            <a:off x="3247039" y="2852930"/>
            <a:ext cx="2419494" cy="2073852"/>
            <a:chOff x="2037292" y="2680109"/>
            <a:chExt cx="2419494" cy="2073852"/>
          </a:xfrm>
        </p:grpSpPr>
        <p:grpSp>
          <p:nvGrpSpPr>
            <p:cNvPr id="8" name="Group 7"/>
            <p:cNvGrpSpPr/>
            <p:nvPr/>
          </p:nvGrpSpPr>
          <p:grpSpPr>
            <a:xfrm>
              <a:off x="3148295" y="2680109"/>
              <a:ext cx="1308491" cy="1353618"/>
              <a:chOff x="1752599" y="3069010"/>
              <a:chExt cx="1600202" cy="1655390"/>
            </a:xfrm>
          </p:grpSpPr>
          <p:sp>
            <p:nvSpPr>
              <p:cNvPr id="42" name="Rectangle 41"/>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
            <p:cNvGrpSpPr/>
            <p:nvPr/>
          </p:nvGrpSpPr>
          <p:grpSpPr>
            <a:xfrm>
              <a:off x="2598073" y="3026489"/>
              <a:ext cx="1308491" cy="1353618"/>
              <a:chOff x="1752599" y="3069010"/>
              <a:chExt cx="1600202" cy="1655390"/>
            </a:xfrm>
          </p:grpSpPr>
          <p:sp>
            <p:nvSpPr>
              <p:cNvPr id="40" name="Rectangle 39"/>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p:cNvGrpSpPr/>
            <p:nvPr/>
          </p:nvGrpSpPr>
          <p:grpSpPr>
            <a:xfrm>
              <a:off x="2037292" y="3398005"/>
              <a:ext cx="1308490" cy="1355956"/>
              <a:chOff x="1752600" y="3066151"/>
              <a:chExt cx="1600200" cy="1658249"/>
            </a:xfrm>
          </p:grpSpPr>
          <p:sp>
            <p:nvSpPr>
              <p:cNvPr id="38" name="Rectangle 3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43"/>
          <p:cNvGrpSpPr/>
          <p:nvPr/>
        </p:nvGrpSpPr>
        <p:grpSpPr>
          <a:xfrm>
            <a:off x="4456786" y="3025751"/>
            <a:ext cx="2419494" cy="2073852"/>
            <a:chOff x="2037292" y="2680109"/>
            <a:chExt cx="2419494" cy="2073852"/>
          </a:xfrm>
        </p:grpSpPr>
        <p:grpSp>
          <p:nvGrpSpPr>
            <p:cNvPr id="12" name="Group 7"/>
            <p:cNvGrpSpPr/>
            <p:nvPr/>
          </p:nvGrpSpPr>
          <p:grpSpPr>
            <a:xfrm>
              <a:off x="3148295" y="2680109"/>
              <a:ext cx="1308491" cy="1353618"/>
              <a:chOff x="1752599" y="3069010"/>
              <a:chExt cx="1600202" cy="1655390"/>
            </a:xfrm>
          </p:grpSpPr>
          <p:sp>
            <p:nvSpPr>
              <p:cNvPr id="53" name="Rectangle 52"/>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
            <p:cNvGrpSpPr/>
            <p:nvPr/>
          </p:nvGrpSpPr>
          <p:grpSpPr>
            <a:xfrm>
              <a:off x="2598073" y="3026489"/>
              <a:ext cx="1308491" cy="1353618"/>
              <a:chOff x="1752599" y="3069010"/>
              <a:chExt cx="1600202" cy="1655390"/>
            </a:xfrm>
          </p:grpSpPr>
          <p:sp>
            <p:nvSpPr>
              <p:cNvPr id="51" name="Rectangle 50"/>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a:off x="2037292" y="3398005"/>
              <a:ext cx="1308490" cy="1355956"/>
              <a:chOff x="1752600" y="3066151"/>
              <a:chExt cx="1600200" cy="1658249"/>
            </a:xfrm>
          </p:grpSpPr>
          <p:sp>
            <p:nvSpPr>
              <p:cNvPr id="48" name="Rectangle 4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0" y="145401"/>
            <a:ext cx="8902936" cy="7772400"/>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44" name="Rectangle 43"/>
          <p:cNvSpPr/>
          <p:nvPr/>
        </p:nvSpPr>
        <p:spPr>
          <a:xfrm>
            <a:off x="2325327" y="1412755"/>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5" name="Rectangle 34"/>
          <p:cNvSpPr/>
          <p:nvPr/>
        </p:nvSpPr>
        <p:spPr>
          <a:xfrm>
            <a:off x="3247039" y="3172968"/>
            <a:ext cx="4050089" cy="345643"/>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3" name="Group 32"/>
          <p:cNvGrpSpPr/>
          <p:nvPr/>
        </p:nvGrpSpPr>
        <p:grpSpPr>
          <a:xfrm>
            <a:off x="2037292" y="2680109"/>
            <a:ext cx="2419494" cy="2073853"/>
            <a:chOff x="2037292" y="2680109"/>
            <a:chExt cx="2419494" cy="2073853"/>
          </a:xfrm>
        </p:grpSpPr>
        <p:grpSp>
          <p:nvGrpSpPr>
            <p:cNvPr id="4" name="Group 7"/>
            <p:cNvGrpSpPr/>
            <p:nvPr/>
          </p:nvGrpSpPr>
          <p:grpSpPr>
            <a:xfrm>
              <a:off x="3148295" y="2680109"/>
              <a:ext cx="1308491" cy="1353618"/>
              <a:chOff x="1752599" y="3069010"/>
              <a:chExt cx="1600202" cy="1655390"/>
            </a:xfrm>
          </p:grpSpPr>
          <p:sp>
            <p:nvSpPr>
              <p:cNvPr id="31" name="Rectangle 30"/>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
            <p:cNvGrpSpPr/>
            <p:nvPr/>
          </p:nvGrpSpPr>
          <p:grpSpPr>
            <a:xfrm>
              <a:off x="2598073" y="3026489"/>
              <a:ext cx="1308491" cy="1353618"/>
              <a:chOff x="1752599" y="3069010"/>
              <a:chExt cx="1600202" cy="1655390"/>
            </a:xfrm>
          </p:grpSpPr>
          <p:sp>
            <p:nvSpPr>
              <p:cNvPr id="28" name="Rectangle 27"/>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a:off x="2037292" y="3397269"/>
              <a:ext cx="1308490" cy="1356693"/>
              <a:chOff x="1752600" y="3065250"/>
              <a:chExt cx="1600200" cy="1659150"/>
            </a:xfrm>
          </p:grpSpPr>
          <p:sp>
            <p:nvSpPr>
              <p:cNvPr id="26" name="Rectangle 25"/>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3065250"/>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fontScale="90000"/>
          </a:bodyPr>
          <a:lstStyle/>
          <a:p>
            <a:r>
              <a:rPr lang="en-US" dirty="0" smtClean="0"/>
              <a:t>DBI Add TSV Silicon Strips for Receiving Sensor Driver Connections</a:t>
            </a:r>
            <a:endParaRPr lang="en-US" dirty="0"/>
          </a:p>
        </p:txBody>
      </p:sp>
      <p:grpSp>
        <p:nvGrpSpPr>
          <p:cNvPr id="7" name="Group 33"/>
          <p:cNvGrpSpPr/>
          <p:nvPr/>
        </p:nvGrpSpPr>
        <p:grpSpPr>
          <a:xfrm>
            <a:off x="3247039" y="2852930"/>
            <a:ext cx="2419494" cy="2073852"/>
            <a:chOff x="2037292" y="2680109"/>
            <a:chExt cx="2419494" cy="2073852"/>
          </a:xfrm>
        </p:grpSpPr>
        <p:grpSp>
          <p:nvGrpSpPr>
            <p:cNvPr id="8" name="Group 7"/>
            <p:cNvGrpSpPr/>
            <p:nvPr/>
          </p:nvGrpSpPr>
          <p:grpSpPr>
            <a:xfrm>
              <a:off x="3148295" y="2680109"/>
              <a:ext cx="1308491" cy="1353618"/>
              <a:chOff x="1752599" y="3069010"/>
              <a:chExt cx="1600202" cy="1655390"/>
            </a:xfrm>
          </p:grpSpPr>
          <p:sp>
            <p:nvSpPr>
              <p:cNvPr id="42" name="Rectangle 41"/>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
            <p:cNvGrpSpPr/>
            <p:nvPr/>
          </p:nvGrpSpPr>
          <p:grpSpPr>
            <a:xfrm>
              <a:off x="2598073" y="3026489"/>
              <a:ext cx="1308491" cy="1353618"/>
              <a:chOff x="1752599" y="3069010"/>
              <a:chExt cx="1600202" cy="1655390"/>
            </a:xfrm>
          </p:grpSpPr>
          <p:sp>
            <p:nvSpPr>
              <p:cNvPr id="40" name="Rectangle 39"/>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p:cNvGrpSpPr/>
            <p:nvPr/>
          </p:nvGrpSpPr>
          <p:grpSpPr>
            <a:xfrm>
              <a:off x="2037292" y="3398005"/>
              <a:ext cx="1308490" cy="1355956"/>
              <a:chOff x="1752600" y="3066151"/>
              <a:chExt cx="1600200" cy="1658249"/>
            </a:xfrm>
          </p:grpSpPr>
          <p:sp>
            <p:nvSpPr>
              <p:cNvPr id="38" name="Rectangle 3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43"/>
          <p:cNvGrpSpPr/>
          <p:nvPr/>
        </p:nvGrpSpPr>
        <p:grpSpPr>
          <a:xfrm>
            <a:off x="4456786" y="3025751"/>
            <a:ext cx="2419494" cy="2073852"/>
            <a:chOff x="2037292" y="2680109"/>
            <a:chExt cx="2419494" cy="2073852"/>
          </a:xfrm>
        </p:grpSpPr>
        <p:grpSp>
          <p:nvGrpSpPr>
            <p:cNvPr id="12" name="Group 7"/>
            <p:cNvGrpSpPr/>
            <p:nvPr/>
          </p:nvGrpSpPr>
          <p:grpSpPr>
            <a:xfrm>
              <a:off x="3148295" y="2680109"/>
              <a:ext cx="1308491" cy="1353618"/>
              <a:chOff x="1752599" y="3069010"/>
              <a:chExt cx="1600202" cy="1655390"/>
            </a:xfrm>
          </p:grpSpPr>
          <p:sp>
            <p:nvSpPr>
              <p:cNvPr id="53" name="Rectangle 52"/>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
            <p:cNvGrpSpPr/>
            <p:nvPr/>
          </p:nvGrpSpPr>
          <p:grpSpPr>
            <a:xfrm>
              <a:off x="2598073" y="3026489"/>
              <a:ext cx="1308491" cy="1353618"/>
              <a:chOff x="1752599" y="3069010"/>
              <a:chExt cx="1600202" cy="1655390"/>
            </a:xfrm>
          </p:grpSpPr>
          <p:sp>
            <p:nvSpPr>
              <p:cNvPr id="51" name="Rectangle 50"/>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a:off x="2037292" y="3398005"/>
              <a:ext cx="1308490" cy="1355956"/>
              <a:chOff x="1752600" y="3066151"/>
              <a:chExt cx="1600200" cy="1658249"/>
            </a:xfrm>
          </p:grpSpPr>
          <p:sp>
            <p:nvSpPr>
              <p:cNvPr id="48" name="Rectangle 4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ectangle 35"/>
          <p:cNvSpPr/>
          <p:nvPr/>
        </p:nvSpPr>
        <p:spPr>
          <a:xfrm>
            <a:off x="1518828" y="4350712"/>
            <a:ext cx="4059493" cy="345642"/>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7" name="Rectangle 36"/>
          <p:cNvSpPr/>
          <p:nvPr/>
        </p:nvSpPr>
        <p:spPr>
          <a:xfrm>
            <a:off x="6254496" y="2011680"/>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0" y="145401"/>
            <a:ext cx="8902936" cy="7772400"/>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5" name="Rectangle 94"/>
          <p:cNvSpPr/>
          <p:nvPr/>
        </p:nvSpPr>
        <p:spPr>
          <a:xfrm>
            <a:off x="2779601" y="3063240"/>
            <a:ext cx="5364033" cy="345642"/>
          </a:xfrm>
          <a:prstGeom prst="rect">
            <a:avLst/>
          </a:prstGeom>
          <a:solidFill>
            <a:srgbClr val="FFFF00"/>
          </a:solidFill>
          <a:ln>
            <a:solidFill>
              <a:schemeClr val="bg1">
                <a:lumMod val="7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3" name="Group 86"/>
          <p:cNvGrpSpPr/>
          <p:nvPr/>
        </p:nvGrpSpPr>
        <p:grpSpPr>
          <a:xfrm>
            <a:off x="1298448" y="1371600"/>
            <a:ext cx="1612996" cy="4435739"/>
            <a:chOff x="5839354" y="2046432"/>
            <a:chExt cx="1612996" cy="4435739"/>
          </a:xfrm>
        </p:grpSpPr>
        <p:sp>
          <p:nvSpPr>
            <p:cNvPr id="88" name="Rectangle 87"/>
            <p:cNvSpPr/>
            <p:nvPr/>
          </p:nvSpPr>
          <p:spPr>
            <a:xfrm>
              <a:off x="6522110" y="2046432"/>
              <a:ext cx="354170" cy="4435739"/>
            </a:xfrm>
            <a:prstGeom prst="rect">
              <a:avLst/>
            </a:prstGeom>
            <a:solidFill>
              <a:srgbClr val="FFC000"/>
            </a:solidFill>
            <a:ln>
              <a:solidFill>
                <a:schemeClr val="bg1">
                  <a:lumMod val="7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89" name="Rectangle 88"/>
            <p:cNvSpPr/>
            <p:nvPr/>
          </p:nvSpPr>
          <p:spPr>
            <a:xfrm flipH="1">
              <a:off x="5839354" y="4581140"/>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0" name="Rectangle 89"/>
            <p:cNvSpPr/>
            <p:nvPr/>
          </p:nvSpPr>
          <p:spPr>
            <a:xfrm flipH="1">
              <a:off x="6184996" y="4350712"/>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1" name="Rectangle 90"/>
            <p:cNvSpPr/>
            <p:nvPr/>
          </p:nvSpPr>
          <p:spPr>
            <a:xfrm flipH="1">
              <a:off x="6530638" y="4120284"/>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2" name="Rectangle 91"/>
            <p:cNvSpPr/>
            <p:nvPr/>
          </p:nvSpPr>
          <p:spPr>
            <a:xfrm flipH="1">
              <a:off x="7221922" y="3659428"/>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3" name="Rectangle 92"/>
            <p:cNvSpPr/>
            <p:nvPr/>
          </p:nvSpPr>
          <p:spPr>
            <a:xfrm flipH="1">
              <a:off x="6876280" y="3889856"/>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sp>
        <p:nvSpPr>
          <p:cNvPr id="44" name="Rectangle 43"/>
          <p:cNvSpPr/>
          <p:nvPr/>
        </p:nvSpPr>
        <p:spPr>
          <a:xfrm>
            <a:off x="2325327" y="1412755"/>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5" name="Rectangle 34"/>
          <p:cNvSpPr/>
          <p:nvPr/>
        </p:nvSpPr>
        <p:spPr>
          <a:xfrm>
            <a:off x="3247039" y="3172968"/>
            <a:ext cx="4050089" cy="345643"/>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4" name="Group 32"/>
          <p:cNvGrpSpPr/>
          <p:nvPr/>
        </p:nvGrpSpPr>
        <p:grpSpPr>
          <a:xfrm>
            <a:off x="2037292" y="2680109"/>
            <a:ext cx="2419494" cy="2073853"/>
            <a:chOff x="2037292" y="2680109"/>
            <a:chExt cx="2419494" cy="2073853"/>
          </a:xfrm>
        </p:grpSpPr>
        <p:grpSp>
          <p:nvGrpSpPr>
            <p:cNvPr id="5" name="Group 7"/>
            <p:cNvGrpSpPr/>
            <p:nvPr/>
          </p:nvGrpSpPr>
          <p:grpSpPr>
            <a:xfrm>
              <a:off x="3148295" y="2680109"/>
              <a:ext cx="1308491" cy="1353618"/>
              <a:chOff x="1752599" y="3069010"/>
              <a:chExt cx="1600202" cy="1655390"/>
            </a:xfrm>
          </p:grpSpPr>
          <p:sp>
            <p:nvSpPr>
              <p:cNvPr id="31" name="Rectangle 30"/>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7"/>
            <p:cNvGrpSpPr/>
            <p:nvPr/>
          </p:nvGrpSpPr>
          <p:grpSpPr>
            <a:xfrm>
              <a:off x="2598073" y="3026489"/>
              <a:ext cx="1308491" cy="1353618"/>
              <a:chOff x="1752599" y="3069010"/>
              <a:chExt cx="1600202" cy="1655390"/>
            </a:xfrm>
          </p:grpSpPr>
          <p:sp>
            <p:nvSpPr>
              <p:cNvPr id="28" name="Rectangle 27"/>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1"/>
            <p:cNvGrpSpPr/>
            <p:nvPr/>
          </p:nvGrpSpPr>
          <p:grpSpPr>
            <a:xfrm>
              <a:off x="2037292" y="3397269"/>
              <a:ext cx="1308490" cy="1356693"/>
              <a:chOff x="1752600" y="3065250"/>
              <a:chExt cx="1600200" cy="1659150"/>
            </a:xfrm>
          </p:grpSpPr>
          <p:sp>
            <p:nvSpPr>
              <p:cNvPr id="26" name="Rectangle 25"/>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3065250"/>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481903" y="779078"/>
            <a:ext cx="8229600" cy="1143000"/>
          </a:xfrm>
        </p:spPr>
        <p:txBody>
          <a:bodyPr>
            <a:normAutofit fontScale="90000"/>
          </a:bodyPr>
          <a:lstStyle/>
          <a:p>
            <a:r>
              <a:rPr lang="en-US" dirty="0" smtClean="0"/>
              <a:t>DBI Add Dummy Silicon Strips with TSVs at pads for Wire Bonding and to Prevent Thinning Process Rounding Off Die Edges</a:t>
            </a:r>
            <a:endParaRPr lang="en-US" dirty="0"/>
          </a:p>
        </p:txBody>
      </p:sp>
      <p:grpSp>
        <p:nvGrpSpPr>
          <p:cNvPr id="8" name="Group 33"/>
          <p:cNvGrpSpPr/>
          <p:nvPr/>
        </p:nvGrpSpPr>
        <p:grpSpPr>
          <a:xfrm>
            <a:off x="3247039" y="2852930"/>
            <a:ext cx="2419494" cy="2073852"/>
            <a:chOff x="2037292" y="2680109"/>
            <a:chExt cx="2419494" cy="2073852"/>
          </a:xfrm>
        </p:grpSpPr>
        <p:grpSp>
          <p:nvGrpSpPr>
            <p:cNvPr id="9" name="Group 7"/>
            <p:cNvGrpSpPr/>
            <p:nvPr/>
          </p:nvGrpSpPr>
          <p:grpSpPr>
            <a:xfrm>
              <a:off x="3148295" y="2680109"/>
              <a:ext cx="1308491" cy="1353618"/>
              <a:chOff x="1752599" y="3069010"/>
              <a:chExt cx="1600202" cy="1655390"/>
            </a:xfrm>
          </p:grpSpPr>
          <p:sp>
            <p:nvSpPr>
              <p:cNvPr id="42" name="Rectangle 41"/>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
            <p:cNvGrpSpPr/>
            <p:nvPr/>
          </p:nvGrpSpPr>
          <p:grpSpPr>
            <a:xfrm>
              <a:off x="2598073" y="3026489"/>
              <a:ext cx="1308491" cy="1353618"/>
              <a:chOff x="1752599" y="3069010"/>
              <a:chExt cx="1600202" cy="1655390"/>
            </a:xfrm>
          </p:grpSpPr>
          <p:sp>
            <p:nvSpPr>
              <p:cNvPr id="40" name="Rectangle 39"/>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a:off x="2037292" y="3398005"/>
              <a:ext cx="1308490" cy="1355956"/>
              <a:chOff x="1752600" y="3066151"/>
              <a:chExt cx="1600200" cy="1658249"/>
            </a:xfrm>
          </p:grpSpPr>
          <p:sp>
            <p:nvSpPr>
              <p:cNvPr id="38" name="Rectangle 3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43"/>
          <p:cNvGrpSpPr/>
          <p:nvPr/>
        </p:nvGrpSpPr>
        <p:grpSpPr>
          <a:xfrm>
            <a:off x="4456786" y="3025751"/>
            <a:ext cx="2419494" cy="2073852"/>
            <a:chOff x="2037292" y="2680109"/>
            <a:chExt cx="2419494" cy="2073852"/>
          </a:xfrm>
        </p:grpSpPr>
        <p:grpSp>
          <p:nvGrpSpPr>
            <p:cNvPr id="13" name="Group 7"/>
            <p:cNvGrpSpPr/>
            <p:nvPr/>
          </p:nvGrpSpPr>
          <p:grpSpPr>
            <a:xfrm>
              <a:off x="3148295" y="2680109"/>
              <a:ext cx="1308491" cy="1353618"/>
              <a:chOff x="1752599" y="3069010"/>
              <a:chExt cx="1600202" cy="1655390"/>
            </a:xfrm>
          </p:grpSpPr>
          <p:sp>
            <p:nvSpPr>
              <p:cNvPr id="53" name="Rectangle 52"/>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7"/>
            <p:cNvGrpSpPr/>
            <p:nvPr/>
          </p:nvGrpSpPr>
          <p:grpSpPr>
            <a:xfrm>
              <a:off x="2598073" y="3026489"/>
              <a:ext cx="1308491" cy="1353618"/>
              <a:chOff x="1752599" y="3069010"/>
              <a:chExt cx="1600202" cy="1655390"/>
            </a:xfrm>
          </p:grpSpPr>
          <p:sp>
            <p:nvSpPr>
              <p:cNvPr id="51" name="Rectangle 50"/>
              <p:cNvSpPr/>
              <p:nvPr/>
            </p:nvSpPr>
            <p:spPr>
              <a:xfrm>
                <a:off x="1752599"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752600" y="3069010"/>
                <a:ext cx="1600201" cy="1447800"/>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a:off x="2037292" y="3398005"/>
              <a:ext cx="1308490" cy="1355956"/>
              <a:chOff x="1752600" y="3066151"/>
              <a:chExt cx="1600200" cy="1658249"/>
            </a:xfrm>
          </p:grpSpPr>
          <p:sp>
            <p:nvSpPr>
              <p:cNvPr id="48" name="Rectangle 47"/>
              <p:cNvSpPr/>
              <p:nvPr/>
            </p:nvSpPr>
            <p:spPr>
              <a:xfrm>
                <a:off x="1752600" y="3276600"/>
                <a:ext cx="1600200" cy="1447800"/>
              </a:xfrm>
              <a:prstGeom prst="rect">
                <a:avLst/>
              </a:prstGeom>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52600" y="3066151"/>
                <a:ext cx="1600200" cy="1447801"/>
              </a:xfrm>
              <a:prstGeom prst="rect">
                <a:avLst/>
              </a:prstGeom>
              <a:solidFill>
                <a:srgbClr val="00B050"/>
              </a:solidFill>
              <a:ln>
                <a:solidFill>
                  <a:schemeClr val="accent3">
                    <a:lumMod val="50000"/>
                  </a:schemeClr>
                </a:solidFill>
              </a:ln>
              <a:scene3d>
                <a:camera prst="isometricOffAxis2Top"/>
                <a:lightRig rig="threePt" dir="t"/>
              </a:scene3d>
              <a:sp3d extrusionH="1524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ectangle 35"/>
          <p:cNvSpPr/>
          <p:nvPr/>
        </p:nvSpPr>
        <p:spPr>
          <a:xfrm>
            <a:off x="1518828" y="4350712"/>
            <a:ext cx="4059493" cy="345642"/>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7" name="Rectangle 36"/>
          <p:cNvSpPr/>
          <p:nvPr/>
        </p:nvSpPr>
        <p:spPr>
          <a:xfrm>
            <a:off x="6254496" y="2011680"/>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6" name="Group 76"/>
          <p:cNvGrpSpPr/>
          <p:nvPr/>
        </p:nvGrpSpPr>
        <p:grpSpPr>
          <a:xfrm>
            <a:off x="5839354" y="2046432"/>
            <a:ext cx="1612996" cy="4435739"/>
            <a:chOff x="5839354" y="2046432"/>
            <a:chExt cx="1612996" cy="4435739"/>
          </a:xfrm>
        </p:grpSpPr>
        <p:sp>
          <p:nvSpPr>
            <p:cNvPr id="72" name="Rectangle 71"/>
            <p:cNvSpPr/>
            <p:nvPr/>
          </p:nvSpPr>
          <p:spPr>
            <a:xfrm>
              <a:off x="6522110" y="2046432"/>
              <a:ext cx="354170" cy="4435739"/>
            </a:xfrm>
            <a:prstGeom prst="rect">
              <a:avLst/>
            </a:prstGeom>
            <a:solidFill>
              <a:srgbClr val="FFC000"/>
            </a:solidFill>
            <a:ln>
              <a:solidFill>
                <a:schemeClr val="bg1">
                  <a:lumMod val="7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6" name="Rectangle 65"/>
            <p:cNvSpPr/>
            <p:nvPr/>
          </p:nvSpPr>
          <p:spPr>
            <a:xfrm flipH="1">
              <a:off x="5839354" y="4581140"/>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3" name="Rectangle 72"/>
            <p:cNvSpPr/>
            <p:nvPr/>
          </p:nvSpPr>
          <p:spPr>
            <a:xfrm flipH="1">
              <a:off x="6184996" y="4350712"/>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4" name="Rectangle 73"/>
            <p:cNvSpPr/>
            <p:nvPr/>
          </p:nvSpPr>
          <p:spPr>
            <a:xfrm flipH="1">
              <a:off x="6530638" y="4120284"/>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5" name="Rectangle 74"/>
            <p:cNvSpPr/>
            <p:nvPr/>
          </p:nvSpPr>
          <p:spPr>
            <a:xfrm flipH="1">
              <a:off x="7221922" y="3659428"/>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6" name="Rectangle 75"/>
            <p:cNvSpPr/>
            <p:nvPr/>
          </p:nvSpPr>
          <p:spPr>
            <a:xfrm flipH="1">
              <a:off x="6876280" y="3889856"/>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sp>
        <p:nvSpPr>
          <p:cNvPr id="94" name="Rectangle 93"/>
          <p:cNvSpPr/>
          <p:nvPr/>
        </p:nvSpPr>
        <p:spPr>
          <a:xfrm>
            <a:off x="705748" y="4465926"/>
            <a:ext cx="5364033" cy="345642"/>
          </a:xfrm>
          <a:prstGeom prst="rect">
            <a:avLst/>
          </a:prstGeom>
          <a:solidFill>
            <a:srgbClr val="FFFF00"/>
          </a:solidFill>
          <a:ln>
            <a:solidFill>
              <a:schemeClr val="bg1">
                <a:lumMod val="7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0" y="145401"/>
            <a:ext cx="8902936" cy="7772400"/>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5" name="Rectangle 94"/>
          <p:cNvSpPr/>
          <p:nvPr/>
        </p:nvSpPr>
        <p:spPr>
          <a:xfrm>
            <a:off x="2779601" y="3063240"/>
            <a:ext cx="5364033" cy="345642"/>
          </a:xfrm>
          <a:prstGeom prst="rect">
            <a:avLst/>
          </a:prstGeom>
          <a:solidFill>
            <a:srgbClr val="FFFF00"/>
          </a:solidFill>
          <a:ln>
            <a:solidFill>
              <a:schemeClr val="bg1">
                <a:lumMod val="7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3" name="Group 86"/>
          <p:cNvGrpSpPr/>
          <p:nvPr/>
        </p:nvGrpSpPr>
        <p:grpSpPr>
          <a:xfrm>
            <a:off x="1298448" y="1371600"/>
            <a:ext cx="1612996" cy="4435739"/>
            <a:chOff x="5839354" y="2046432"/>
            <a:chExt cx="1612996" cy="4435739"/>
          </a:xfrm>
        </p:grpSpPr>
        <p:sp>
          <p:nvSpPr>
            <p:cNvPr id="88" name="Rectangle 87"/>
            <p:cNvSpPr/>
            <p:nvPr/>
          </p:nvSpPr>
          <p:spPr>
            <a:xfrm>
              <a:off x="6522110" y="2046432"/>
              <a:ext cx="354170" cy="4435739"/>
            </a:xfrm>
            <a:prstGeom prst="rect">
              <a:avLst/>
            </a:prstGeom>
            <a:solidFill>
              <a:srgbClr val="FFC000"/>
            </a:solidFill>
            <a:ln>
              <a:solidFill>
                <a:schemeClr val="bg1">
                  <a:lumMod val="7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89" name="Rectangle 88"/>
            <p:cNvSpPr/>
            <p:nvPr/>
          </p:nvSpPr>
          <p:spPr>
            <a:xfrm flipH="1">
              <a:off x="5839354" y="4581140"/>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0" name="Rectangle 89"/>
            <p:cNvSpPr/>
            <p:nvPr/>
          </p:nvSpPr>
          <p:spPr>
            <a:xfrm flipH="1">
              <a:off x="6184996" y="4350712"/>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1" name="Rectangle 90"/>
            <p:cNvSpPr/>
            <p:nvPr/>
          </p:nvSpPr>
          <p:spPr>
            <a:xfrm flipH="1">
              <a:off x="6530638" y="4120284"/>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2" name="Rectangle 91"/>
            <p:cNvSpPr/>
            <p:nvPr/>
          </p:nvSpPr>
          <p:spPr>
            <a:xfrm flipH="1">
              <a:off x="7221922" y="3659428"/>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3" name="Rectangle 92"/>
            <p:cNvSpPr/>
            <p:nvPr/>
          </p:nvSpPr>
          <p:spPr>
            <a:xfrm flipH="1">
              <a:off x="6876280" y="3889856"/>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sp>
        <p:nvSpPr>
          <p:cNvPr id="44" name="Rectangle 43"/>
          <p:cNvSpPr/>
          <p:nvPr/>
        </p:nvSpPr>
        <p:spPr>
          <a:xfrm>
            <a:off x="2325327" y="1412755"/>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5" name="Rectangle 34"/>
          <p:cNvSpPr/>
          <p:nvPr/>
        </p:nvSpPr>
        <p:spPr>
          <a:xfrm>
            <a:off x="3247039" y="3172968"/>
            <a:ext cx="4050089" cy="345643"/>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4" name="Group 63"/>
          <p:cNvGrpSpPr/>
          <p:nvPr/>
        </p:nvGrpSpPr>
        <p:grpSpPr>
          <a:xfrm>
            <a:off x="2025152" y="2745229"/>
            <a:ext cx="4922416" cy="2305434"/>
            <a:chOff x="2025152" y="2745229"/>
            <a:chExt cx="4922416" cy="2305434"/>
          </a:xfrm>
        </p:grpSpPr>
        <p:sp>
          <p:nvSpPr>
            <p:cNvPr id="55" name="Rectangle 54"/>
            <p:cNvSpPr/>
            <p:nvPr/>
          </p:nvSpPr>
          <p:spPr>
            <a:xfrm>
              <a:off x="3146715" y="2745229"/>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585933" y="3119083"/>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025152" y="3492937"/>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
            <p:cNvSpPr/>
            <p:nvPr/>
          </p:nvSpPr>
          <p:spPr>
            <a:xfrm>
              <a:off x="4392896" y="2932156"/>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832114" y="3306010"/>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271333" y="3679864"/>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
            <p:cNvSpPr/>
            <p:nvPr/>
          </p:nvSpPr>
          <p:spPr>
            <a:xfrm>
              <a:off x="5639078" y="3119083"/>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078296" y="3492937"/>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517515" y="3866791"/>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673004"/>
            <a:ext cx="8229600" cy="1143000"/>
          </a:xfrm>
        </p:spPr>
        <p:txBody>
          <a:bodyPr>
            <a:normAutofit fontScale="90000"/>
          </a:bodyPr>
          <a:lstStyle/>
          <a:p>
            <a:r>
              <a:rPr lang="en-US" dirty="0" smtClean="0"/>
              <a:t>Thin Die and Dummy Strips to Analog TSVs and then Backside Process Analog Layer and Sensor Driver Connection Strips</a:t>
            </a:r>
            <a:endParaRPr lang="en-US" dirty="0"/>
          </a:p>
        </p:txBody>
      </p:sp>
      <p:sp>
        <p:nvSpPr>
          <p:cNvPr id="36" name="Rectangle 35"/>
          <p:cNvSpPr/>
          <p:nvPr/>
        </p:nvSpPr>
        <p:spPr>
          <a:xfrm>
            <a:off x="1518828" y="4350712"/>
            <a:ext cx="4059493" cy="345642"/>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7" name="Rectangle 36"/>
          <p:cNvSpPr/>
          <p:nvPr/>
        </p:nvSpPr>
        <p:spPr>
          <a:xfrm>
            <a:off x="6254496" y="2011680"/>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5" name="Group 76"/>
          <p:cNvGrpSpPr/>
          <p:nvPr/>
        </p:nvGrpSpPr>
        <p:grpSpPr>
          <a:xfrm>
            <a:off x="5839354" y="2046432"/>
            <a:ext cx="1612996" cy="4435739"/>
            <a:chOff x="5839354" y="2046432"/>
            <a:chExt cx="1612996" cy="4435739"/>
          </a:xfrm>
        </p:grpSpPr>
        <p:sp>
          <p:nvSpPr>
            <p:cNvPr id="72" name="Rectangle 71"/>
            <p:cNvSpPr/>
            <p:nvPr/>
          </p:nvSpPr>
          <p:spPr>
            <a:xfrm>
              <a:off x="6522110" y="2046432"/>
              <a:ext cx="354170" cy="4435739"/>
            </a:xfrm>
            <a:prstGeom prst="rect">
              <a:avLst/>
            </a:prstGeom>
            <a:solidFill>
              <a:srgbClr val="FFC000"/>
            </a:solidFill>
            <a:ln>
              <a:solidFill>
                <a:schemeClr val="bg1">
                  <a:lumMod val="7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6" name="Rectangle 65"/>
            <p:cNvSpPr/>
            <p:nvPr/>
          </p:nvSpPr>
          <p:spPr>
            <a:xfrm flipH="1">
              <a:off x="5839354" y="4581140"/>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3" name="Rectangle 72"/>
            <p:cNvSpPr/>
            <p:nvPr/>
          </p:nvSpPr>
          <p:spPr>
            <a:xfrm flipH="1">
              <a:off x="6184996" y="4350712"/>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4" name="Rectangle 73"/>
            <p:cNvSpPr/>
            <p:nvPr/>
          </p:nvSpPr>
          <p:spPr>
            <a:xfrm flipH="1">
              <a:off x="6530638" y="4120284"/>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5" name="Rectangle 74"/>
            <p:cNvSpPr/>
            <p:nvPr/>
          </p:nvSpPr>
          <p:spPr>
            <a:xfrm flipH="1">
              <a:off x="7221922" y="3659428"/>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6" name="Rectangle 75"/>
            <p:cNvSpPr/>
            <p:nvPr/>
          </p:nvSpPr>
          <p:spPr>
            <a:xfrm flipH="1">
              <a:off x="6876280" y="3889856"/>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sp>
        <p:nvSpPr>
          <p:cNvPr id="94" name="Rectangle 93"/>
          <p:cNvSpPr/>
          <p:nvPr/>
        </p:nvSpPr>
        <p:spPr>
          <a:xfrm>
            <a:off x="705748" y="4465926"/>
            <a:ext cx="5364033" cy="345642"/>
          </a:xfrm>
          <a:prstGeom prst="rect">
            <a:avLst/>
          </a:prstGeom>
          <a:solidFill>
            <a:srgbClr val="FFFF00"/>
          </a:solidFill>
          <a:ln>
            <a:solidFill>
              <a:schemeClr val="bg1">
                <a:lumMod val="7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0" y="145401"/>
            <a:ext cx="8902936" cy="7772400"/>
          </a:xfrm>
          <a:prstGeom prst="ellipse">
            <a:avLst/>
          </a:prstGeom>
          <a:solidFill>
            <a:srgbClr val="C9C9C9"/>
          </a:solidFill>
          <a:scene3d>
            <a:camera prst="isometricOffAxis2Top"/>
            <a:lightRig rig="chilly" dir="t"/>
          </a:scene3d>
          <a:sp3d>
            <a:bevelT w="114300" h="114300"/>
            <a:bevelB w="114300" h="1143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5" name="Rectangle 94"/>
          <p:cNvSpPr/>
          <p:nvPr/>
        </p:nvSpPr>
        <p:spPr>
          <a:xfrm>
            <a:off x="2779601" y="3063240"/>
            <a:ext cx="5364033" cy="345642"/>
          </a:xfrm>
          <a:prstGeom prst="rect">
            <a:avLst/>
          </a:prstGeom>
          <a:solidFill>
            <a:srgbClr val="FFFF00"/>
          </a:solidFill>
          <a:ln>
            <a:solidFill>
              <a:schemeClr val="bg1">
                <a:lumMod val="7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3" name="Group 86"/>
          <p:cNvGrpSpPr/>
          <p:nvPr/>
        </p:nvGrpSpPr>
        <p:grpSpPr>
          <a:xfrm>
            <a:off x="1298448" y="1371600"/>
            <a:ext cx="1612996" cy="4435739"/>
            <a:chOff x="5839354" y="2046432"/>
            <a:chExt cx="1612996" cy="4435739"/>
          </a:xfrm>
        </p:grpSpPr>
        <p:sp>
          <p:nvSpPr>
            <p:cNvPr id="88" name="Rectangle 87"/>
            <p:cNvSpPr/>
            <p:nvPr/>
          </p:nvSpPr>
          <p:spPr>
            <a:xfrm>
              <a:off x="6522110" y="2046432"/>
              <a:ext cx="354170" cy="4435739"/>
            </a:xfrm>
            <a:prstGeom prst="rect">
              <a:avLst/>
            </a:prstGeom>
            <a:solidFill>
              <a:srgbClr val="FFC000"/>
            </a:solidFill>
            <a:ln>
              <a:solidFill>
                <a:schemeClr val="bg1">
                  <a:lumMod val="7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89" name="Rectangle 88"/>
            <p:cNvSpPr/>
            <p:nvPr/>
          </p:nvSpPr>
          <p:spPr>
            <a:xfrm flipH="1">
              <a:off x="5839354" y="4581140"/>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0" name="Rectangle 89"/>
            <p:cNvSpPr/>
            <p:nvPr/>
          </p:nvSpPr>
          <p:spPr>
            <a:xfrm flipH="1">
              <a:off x="6184996" y="4350712"/>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1" name="Rectangle 90"/>
            <p:cNvSpPr/>
            <p:nvPr/>
          </p:nvSpPr>
          <p:spPr>
            <a:xfrm flipH="1">
              <a:off x="6530638" y="4120284"/>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2" name="Rectangle 91"/>
            <p:cNvSpPr/>
            <p:nvPr/>
          </p:nvSpPr>
          <p:spPr>
            <a:xfrm flipH="1">
              <a:off x="7221922" y="3659428"/>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93" name="Rectangle 92"/>
            <p:cNvSpPr/>
            <p:nvPr/>
          </p:nvSpPr>
          <p:spPr>
            <a:xfrm flipH="1">
              <a:off x="6876280" y="3889856"/>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sp>
        <p:nvSpPr>
          <p:cNvPr id="44" name="Rectangle 43"/>
          <p:cNvSpPr/>
          <p:nvPr/>
        </p:nvSpPr>
        <p:spPr>
          <a:xfrm>
            <a:off x="2325327" y="1412755"/>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5" name="Rectangle 34"/>
          <p:cNvSpPr/>
          <p:nvPr/>
        </p:nvSpPr>
        <p:spPr>
          <a:xfrm>
            <a:off x="3247039" y="3172968"/>
            <a:ext cx="4050089" cy="345643"/>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4" name="Group 63"/>
          <p:cNvGrpSpPr/>
          <p:nvPr/>
        </p:nvGrpSpPr>
        <p:grpSpPr>
          <a:xfrm>
            <a:off x="2025152" y="2745229"/>
            <a:ext cx="4922416" cy="2305434"/>
            <a:chOff x="2025152" y="2745229"/>
            <a:chExt cx="4922416" cy="2305434"/>
          </a:xfrm>
        </p:grpSpPr>
        <p:sp>
          <p:nvSpPr>
            <p:cNvPr id="55" name="Rectangle 54"/>
            <p:cNvSpPr/>
            <p:nvPr/>
          </p:nvSpPr>
          <p:spPr>
            <a:xfrm>
              <a:off x="3146715" y="2745229"/>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585933" y="3119083"/>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025152" y="3492937"/>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
            <p:cNvSpPr/>
            <p:nvPr/>
          </p:nvSpPr>
          <p:spPr>
            <a:xfrm>
              <a:off x="4392896" y="2932156"/>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832114" y="3306010"/>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271333" y="3679864"/>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
            <p:cNvSpPr/>
            <p:nvPr/>
          </p:nvSpPr>
          <p:spPr>
            <a:xfrm>
              <a:off x="5639078" y="3119083"/>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078296" y="3492937"/>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517515" y="3866791"/>
              <a:ext cx="1308490" cy="1183872"/>
            </a:xfrm>
            <a:prstGeom prst="rect">
              <a:avLst/>
            </a:prstGeom>
            <a:solidFill>
              <a:srgbClr val="00B050"/>
            </a:solidFill>
            <a:ln>
              <a:solidFill>
                <a:schemeClr val="accent3">
                  <a:lumMod val="50000"/>
                </a:schemeClr>
              </a:solidFill>
            </a:ln>
            <a:scene3d>
              <a:camera prst="isometricOffAxis2Top"/>
              <a:lightRig rig="threePt" dir="t"/>
            </a:scene3d>
            <a:sp3d extrusionH="508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Populate Sensor Die using </a:t>
            </a:r>
            <a:r>
              <a:rPr lang="en-US" dirty="0" err="1" smtClean="0"/>
              <a:t>Microbump</a:t>
            </a:r>
            <a:r>
              <a:rPr lang="en-US" dirty="0" smtClean="0"/>
              <a:t> or DBI </a:t>
            </a:r>
            <a:endParaRPr lang="en-US" dirty="0"/>
          </a:p>
        </p:txBody>
      </p:sp>
      <p:sp>
        <p:nvSpPr>
          <p:cNvPr id="36" name="Rectangle 35"/>
          <p:cNvSpPr/>
          <p:nvPr/>
        </p:nvSpPr>
        <p:spPr>
          <a:xfrm>
            <a:off x="1518828" y="4350712"/>
            <a:ext cx="4059493" cy="345642"/>
          </a:xfrm>
          <a:prstGeom prst="rect">
            <a:avLst/>
          </a:prstGeom>
          <a:solidFill>
            <a:schemeClr val="bg1">
              <a:lumMod val="65000"/>
            </a:schemeClr>
          </a:solidFill>
          <a:ln>
            <a:solidFill>
              <a:schemeClr val="tx1">
                <a:lumMod val="65000"/>
                <a:lumOff val="3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7" name="Rectangle 36"/>
          <p:cNvSpPr/>
          <p:nvPr/>
        </p:nvSpPr>
        <p:spPr>
          <a:xfrm>
            <a:off x="6254496" y="2011680"/>
            <a:ext cx="288035" cy="4435739"/>
          </a:xfrm>
          <a:prstGeom prst="rect">
            <a:avLst/>
          </a:prstGeom>
          <a:solidFill>
            <a:schemeClr val="bg1">
              <a:lumMod val="65000"/>
            </a:schemeClr>
          </a:solidFill>
          <a:ln>
            <a:solidFill>
              <a:schemeClr val="tx1">
                <a:lumMod val="65000"/>
                <a:lumOff val="3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5" name="Group 76"/>
          <p:cNvGrpSpPr/>
          <p:nvPr/>
        </p:nvGrpSpPr>
        <p:grpSpPr>
          <a:xfrm>
            <a:off x="5839354" y="2046432"/>
            <a:ext cx="1612996" cy="4435739"/>
            <a:chOff x="5839354" y="2046432"/>
            <a:chExt cx="1612996" cy="4435739"/>
          </a:xfrm>
        </p:grpSpPr>
        <p:sp>
          <p:nvSpPr>
            <p:cNvPr id="72" name="Rectangle 71"/>
            <p:cNvSpPr/>
            <p:nvPr/>
          </p:nvSpPr>
          <p:spPr>
            <a:xfrm>
              <a:off x="6522110" y="2046432"/>
              <a:ext cx="354170" cy="4435739"/>
            </a:xfrm>
            <a:prstGeom prst="rect">
              <a:avLst/>
            </a:prstGeom>
            <a:solidFill>
              <a:srgbClr val="FFC000"/>
            </a:solidFill>
            <a:ln>
              <a:solidFill>
                <a:schemeClr val="bg1">
                  <a:lumMod val="75000"/>
                </a:schemeClr>
              </a:solidFill>
            </a:ln>
            <a:scene3d>
              <a:camera prst="isometricOffAxis2Top">
                <a:rot lat="18060000" lon="3207254" rev="18240000"/>
              </a:camera>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6" name="Rectangle 65"/>
            <p:cNvSpPr/>
            <p:nvPr/>
          </p:nvSpPr>
          <p:spPr>
            <a:xfrm flipH="1">
              <a:off x="5839354" y="4581140"/>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3" name="Rectangle 72"/>
            <p:cNvSpPr/>
            <p:nvPr/>
          </p:nvSpPr>
          <p:spPr>
            <a:xfrm flipH="1">
              <a:off x="6184996" y="4350712"/>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4" name="Rectangle 73"/>
            <p:cNvSpPr/>
            <p:nvPr/>
          </p:nvSpPr>
          <p:spPr>
            <a:xfrm flipH="1">
              <a:off x="6530638" y="4120284"/>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5" name="Rectangle 74"/>
            <p:cNvSpPr/>
            <p:nvPr/>
          </p:nvSpPr>
          <p:spPr>
            <a:xfrm flipH="1">
              <a:off x="7221922" y="3659428"/>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76" name="Rectangle 75"/>
            <p:cNvSpPr/>
            <p:nvPr/>
          </p:nvSpPr>
          <p:spPr>
            <a:xfrm flipH="1">
              <a:off x="6876280" y="3889856"/>
              <a:ext cx="230428" cy="340158"/>
            </a:xfrm>
            <a:prstGeom prst="rect">
              <a:avLst/>
            </a:prstGeom>
            <a:solidFill>
              <a:schemeClr val="bg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isometricOffAxis2Top"/>
              <a:lightRig rig="threePt" dir="t"/>
            </a:scene3d>
            <a:sp3d extrusionH="50800" contourW="12700" prstMaterial="legacyWireframe"/>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sp>
        <p:nvSpPr>
          <p:cNvPr id="94" name="Rectangle 93"/>
          <p:cNvSpPr/>
          <p:nvPr/>
        </p:nvSpPr>
        <p:spPr>
          <a:xfrm>
            <a:off x="705748" y="4465926"/>
            <a:ext cx="5364033" cy="345642"/>
          </a:xfrm>
          <a:prstGeom prst="rect">
            <a:avLst/>
          </a:prstGeom>
          <a:solidFill>
            <a:srgbClr val="FFFF00"/>
          </a:solidFill>
          <a:ln>
            <a:solidFill>
              <a:schemeClr val="bg1">
                <a:lumMod val="75000"/>
              </a:schemeClr>
            </a:solidFill>
          </a:ln>
          <a:scene3d>
            <a:camera prst="isometricOffAxis2Top"/>
            <a:lightRig rig="threePt" dir="t"/>
          </a:scene3d>
          <a:sp3d extrusionH="101600" contour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4" name="Rectangle 33"/>
          <p:cNvSpPr/>
          <p:nvPr/>
        </p:nvSpPr>
        <p:spPr>
          <a:xfrm>
            <a:off x="2152506" y="1758397"/>
            <a:ext cx="4666167" cy="4147703"/>
          </a:xfrm>
          <a:prstGeom prst="rect">
            <a:avLst/>
          </a:prstGeom>
          <a:solidFill>
            <a:schemeClr val="accent2">
              <a:lumMod val="40000"/>
              <a:lumOff val="60000"/>
            </a:schemeClr>
          </a:solidFill>
          <a:ln>
            <a:solidFill>
              <a:schemeClr val="accent2">
                <a:lumMod val="75000"/>
              </a:schemeClr>
            </a:solidFill>
          </a:ln>
          <a:scene3d>
            <a:camera prst="isometricOffAxis2Top">
              <a:rot lat="18300000" lon="3240000" rev="18180000"/>
            </a:camera>
            <a:lightRig rig="threePt" dir="t"/>
          </a:scene3d>
          <a:sp3d extrusionH="76200"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Documents and Settings\patti2\My Documents\My Pictures\3D wafers\tez6f.jpg"/>
          <p:cNvPicPr>
            <a:picLocks noChangeAspect="1" noChangeArrowheads="1"/>
          </p:cNvPicPr>
          <p:nvPr/>
        </p:nvPicPr>
        <p:blipFill>
          <a:blip r:embed="rId3" cstate="print"/>
          <a:srcRect/>
          <a:stretch>
            <a:fillRect/>
          </a:stretch>
        </p:blipFill>
        <p:spPr bwMode="auto">
          <a:xfrm>
            <a:off x="2984500" y="123825"/>
            <a:ext cx="2500313" cy="2500313"/>
          </a:xfrm>
          <a:prstGeom prst="rect">
            <a:avLst/>
          </a:prstGeom>
          <a:noFill/>
          <a:ln w="9525">
            <a:noFill/>
            <a:miter lim="800000"/>
            <a:headEnd/>
            <a:tailEnd/>
          </a:ln>
        </p:spPr>
      </p:pic>
      <p:pic>
        <p:nvPicPr>
          <p:cNvPr id="22531" name="Picture 4" descr="C:\Documents and Settings\patti2\My Documents\My Pictures\3D wafers\tez8f.jpg"/>
          <p:cNvPicPr>
            <a:picLocks noChangeAspect="1" noChangeArrowheads="1"/>
          </p:cNvPicPr>
          <p:nvPr/>
        </p:nvPicPr>
        <p:blipFill>
          <a:blip r:embed="rId4" cstate="print"/>
          <a:srcRect/>
          <a:stretch>
            <a:fillRect/>
          </a:stretch>
        </p:blipFill>
        <p:spPr bwMode="auto">
          <a:xfrm>
            <a:off x="5546725" y="117475"/>
            <a:ext cx="3390900" cy="3390900"/>
          </a:xfrm>
          <a:prstGeom prst="rect">
            <a:avLst/>
          </a:prstGeom>
          <a:noFill/>
          <a:ln w="9525">
            <a:noFill/>
            <a:miter lim="800000"/>
            <a:headEnd/>
            <a:tailEnd/>
          </a:ln>
        </p:spPr>
      </p:pic>
      <p:pic>
        <p:nvPicPr>
          <p:cNvPr id="22532" name="Picture 5" descr="C:\My Documents\Data\DSME206 207 208 209\3 stack picture\pic 04June03"/>
          <p:cNvPicPr>
            <a:picLocks noChangeAspect="1" noChangeArrowheads="1"/>
          </p:cNvPicPr>
          <p:nvPr/>
        </p:nvPicPr>
        <p:blipFill>
          <a:blip r:embed="rId5" cstate="print"/>
          <a:srcRect/>
          <a:stretch>
            <a:fillRect/>
          </a:stretch>
        </p:blipFill>
        <p:spPr bwMode="auto">
          <a:xfrm>
            <a:off x="465138" y="3116263"/>
            <a:ext cx="4083050" cy="2971800"/>
          </a:xfrm>
          <a:prstGeom prst="rect">
            <a:avLst/>
          </a:prstGeom>
          <a:noFill/>
          <a:ln w="9525">
            <a:noFill/>
            <a:miter lim="800000"/>
            <a:headEnd/>
            <a:tailEnd/>
          </a:ln>
        </p:spPr>
      </p:pic>
      <p:sp>
        <p:nvSpPr>
          <p:cNvPr id="22533" name="Text Box 7"/>
          <p:cNvSpPr txBox="1">
            <a:spLocks noChangeArrowheads="1"/>
          </p:cNvSpPr>
          <p:nvPr/>
        </p:nvSpPr>
        <p:spPr bwMode="auto">
          <a:xfrm>
            <a:off x="941388" y="4083050"/>
            <a:ext cx="1795462" cy="366713"/>
          </a:xfrm>
          <a:prstGeom prst="rect">
            <a:avLst/>
          </a:prstGeom>
          <a:noFill/>
          <a:ln w="9525">
            <a:noFill/>
            <a:miter lim="800000"/>
            <a:headEnd/>
            <a:tailEnd/>
          </a:ln>
        </p:spPr>
        <p:txBody>
          <a:bodyPr wrap="none">
            <a:spAutoFit/>
          </a:bodyPr>
          <a:lstStyle/>
          <a:p>
            <a:pPr eaLnBrk="0" hangingPunct="0"/>
            <a:r>
              <a:rPr lang="en-US" sz="1800" b="1"/>
              <a:t>3</a:t>
            </a:r>
            <a:r>
              <a:rPr lang="en-US" sz="1800" b="1" baseline="30000"/>
              <a:t>rd</a:t>
            </a:r>
            <a:r>
              <a:rPr lang="en-US" sz="1800" b="1"/>
              <a:t> Si </a:t>
            </a:r>
            <a:r>
              <a:rPr lang="en-US" sz="1200"/>
              <a:t>thinned to 5.5um</a:t>
            </a:r>
          </a:p>
        </p:txBody>
      </p:sp>
      <p:sp>
        <p:nvSpPr>
          <p:cNvPr id="22534" name="Text Box 8"/>
          <p:cNvSpPr txBox="1">
            <a:spLocks noChangeArrowheads="1"/>
          </p:cNvSpPr>
          <p:nvPr/>
        </p:nvSpPr>
        <p:spPr bwMode="auto">
          <a:xfrm>
            <a:off x="941388" y="4622800"/>
            <a:ext cx="1811337" cy="366713"/>
          </a:xfrm>
          <a:prstGeom prst="rect">
            <a:avLst/>
          </a:prstGeom>
          <a:noFill/>
          <a:ln w="9525">
            <a:noFill/>
            <a:miter lim="800000"/>
            <a:headEnd/>
            <a:tailEnd/>
          </a:ln>
        </p:spPr>
        <p:txBody>
          <a:bodyPr wrap="none">
            <a:spAutoFit/>
          </a:bodyPr>
          <a:lstStyle/>
          <a:p>
            <a:pPr eaLnBrk="0" hangingPunct="0"/>
            <a:r>
              <a:rPr lang="en-US" sz="1800" b="1"/>
              <a:t>2</a:t>
            </a:r>
            <a:r>
              <a:rPr lang="en-US" sz="1800" b="1" baseline="30000"/>
              <a:t>nd</a:t>
            </a:r>
            <a:r>
              <a:rPr lang="en-US" sz="1800" b="1"/>
              <a:t> Si</a:t>
            </a:r>
            <a:r>
              <a:rPr lang="en-US" sz="1800"/>
              <a:t> </a:t>
            </a:r>
            <a:r>
              <a:rPr lang="en-US" sz="1200"/>
              <a:t>thinned to 5.5um</a:t>
            </a:r>
          </a:p>
        </p:txBody>
      </p:sp>
      <p:sp>
        <p:nvSpPr>
          <p:cNvPr id="22535" name="Text Box 9"/>
          <p:cNvSpPr txBox="1">
            <a:spLocks noChangeArrowheads="1"/>
          </p:cNvSpPr>
          <p:nvPr/>
        </p:nvSpPr>
        <p:spPr bwMode="auto">
          <a:xfrm>
            <a:off x="798513" y="5654675"/>
            <a:ext cx="2222500" cy="366713"/>
          </a:xfrm>
          <a:prstGeom prst="rect">
            <a:avLst/>
          </a:prstGeom>
          <a:noFill/>
          <a:ln w="9525">
            <a:noFill/>
            <a:miter lim="800000"/>
            <a:headEnd/>
            <a:tailEnd/>
          </a:ln>
        </p:spPr>
        <p:txBody>
          <a:bodyPr wrap="none">
            <a:spAutoFit/>
          </a:bodyPr>
          <a:lstStyle/>
          <a:p>
            <a:pPr algn="ctr" eaLnBrk="0" hangingPunct="0"/>
            <a:r>
              <a:rPr lang="en-US" sz="1800" b="1"/>
              <a:t>1</a:t>
            </a:r>
            <a:r>
              <a:rPr lang="en-US" sz="1800" b="1" baseline="30000"/>
              <a:t>st</a:t>
            </a:r>
            <a:r>
              <a:rPr lang="en-US" sz="1800" b="1"/>
              <a:t> Si </a:t>
            </a:r>
            <a:r>
              <a:rPr lang="en-US" sz="1200"/>
              <a:t>bottom supporting wafer</a:t>
            </a:r>
          </a:p>
        </p:txBody>
      </p:sp>
      <p:sp>
        <p:nvSpPr>
          <p:cNvPr id="22536" name="Text Box 10"/>
          <p:cNvSpPr txBox="1">
            <a:spLocks noChangeArrowheads="1"/>
          </p:cNvSpPr>
          <p:nvPr/>
        </p:nvSpPr>
        <p:spPr bwMode="auto">
          <a:xfrm>
            <a:off x="941388" y="5164138"/>
            <a:ext cx="628650" cy="366712"/>
          </a:xfrm>
          <a:prstGeom prst="rect">
            <a:avLst/>
          </a:prstGeom>
          <a:noFill/>
          <a:ln w="9525">
            <a:noFill/>
            <a:miter lim="800000"/>
            <a:headEnd/>
            <a:tailEnd/>
          </a:ln>
        </p:spPr>
        <p:txBody>
          <a:bodyPr wrap="none">
            <a:spAutoFit/>
          </a:bodyPr>
          <a:lstStyle/>
          <a:p>
            <a:pPr eaLnBrk="0" hangingPunct="0"/>
            <a:r>
              <a:rPr lang="en-US" sz="1800" b="1">
                <a:solidFill>
                  <a:srgbClr val="000066"/>
                </a:solidFill>
              </a:rPr>
              <a:t>SiO</a:t>
            </a:r>
            <a:r>
              <a:rPr lang="en-US" sz="1800" b="1" baseline="-25000">
                <a:solidFill>
                  <a:srgbClr val="000066"/>
                </a:solidFill>
              </a:rPr>
              <a:t>2</a:t>
            </a:r>
          </a:p>
        </p:txBody>
      </p:sp>
      <p:pic>
        <p:nvPicPr>
          <p:cNvPr id="22537" name="Picture 2" descr="C:\My Documents\tez1.jpg"/>
          <p:cNvPicPr>
            <a:picLocks noChangeAspect="1" noChangeArrowheads="1"/>
          </p:cNvPicPr>
          <p:nvPr/>
        </p:nvPicPr>
        <p:blipFill>
          <a:blip r:embed="rId6" cstate="print"/>
          <a:srcRect/>
          <a:stretch>
            <a:fillRect/>
          </a:stretch>
        </p:blipFill>
        <p:spPr bwMode="auto">
          <a:xfrm>
            <a:off x="4864100" y="3508375"/>
            <a:ext cx="3662363" cy="2751138"/>
          </a:xfrm>
          <a:prstGeom prst="rect">
            <a:avLst/>
          </a:prstGeom>
          <a:noFill/>
          <a:ln w="9525">
            <a:noFill/>
            <a:miter lim="800000"/>
            <a:headEnd/>
            <a:tailEnd/>
          </a:ln>
        </p:spPr>
      </p:pic>
      <p:pic>
        <p:nvPicPr>
          <p:cNvPr id="22539" name="Picture 1"/>
          <p:cNvPicPr>
            <a:picLocks noChangeAspect="1" noChangeArrowheads="1"/>
          </p:cNvPicPr>
          <p:nvPr/>
        </p:nvPicPr>
        <p:blipFill>
          <a:blip r:embed="rId7" cstate="print"/>
          <a:srcRect/>
          <a:stretch>
            <a:fillRect/>
          </a:stretch>
        </p:blipFill>
        <p:spPr bwMode="auto">
          <a:xfrm>
            <a:off x="66675" y="109538"/>
            <a:ext cx="2860675" cy="2901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4294967295"/>
          </p:nvPr>
        </p:nvSpPr>
        <p:spPr>
          <a:xfrm>
            <a:off x="381000" y="3810000"/>
            <a:ext cx="4038600" cy="2491152"/>
          </a:xfrm>
          <a:prstGeom prst="rect">
            <a:avLst/>
          </a:prstGeom>
        </p:spPr>
        <p:txBody>
          <a:bodyPr>
            <a:normAutofit lnSpcReduction="10000"/>
          </a:bodyPr>
          <a:lstStyle/>
          <a:p>
            <a:r>
              <a:rPr lang="en-US" dirty="0" smtClean="0"/>
              <a:t>16x100G Optical Transceivers</a:t>
            </a:r>
          </a:p>
          <a:p>
            <a:pPr lvl="1"/>
            <a:r>
              <a:rPr lang="en-US" dirty="0" smtClean="0"/>
              <a:t>8 Optical I/O per Couplers</a:t>
            </a:r>
          </a:p>
          <a:p>
            <a:r>
              <a:rPr lang="en-US" dirty="0" smtClean="0"/>
              <a:t>Four optical power supplies</a:t>
            </a:r>
          </a:p>
        </p:txBody>
      </p:sp>
      <p:sp>
        <p:nvSpPr>
          <p:cNvPr id="6" name="Content Placeholder 6"/>
          <p:cNvSpPr>
            <a:spLocks noGrp="1"/>
          </p:cNvSpPr>
          <p:nvPr>
            <p:ph idx="4294967295"/>
          </p:nvPr>
        </p:nvSpPr>
        <p:spPr>
          <a:xfrm>
            <a:off x="4724400" y="3810000"/>
            <a:ext cx="4038600" cy="2491152"/>
          </a:xfrm>
          <a:prstGeom prst="rect">
            <a:avLst/>
          </a:prstGeom>
        </p:spPr>
        <p:txBody>
          <a:bodyPr/>
          <a:lstStyle/>
          <a:p>
            <a:r>
              <a:rPr lang="en-US" sz="2400" dirty="0" smtClean="0"/>
              <a:t>Photonic Interposer with TSVs</a:t>
            </a:r>
          </a:p>
        </p:txBody>
      </p:sp>
      <p:pic>
        <p:nvPicPr>
          <p:cNvPr id="7" name="Content Placeholder 7"/>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1143000"/>
            <a:ext cx="5334000" cy="2438400"/>
          </a:xfrm>
          <a:prstGeom prst="rect">
            <a:avLst/>
          </a:prstGeom>
          <a:noFill/>
          <a:ln>
            <a:noFill/>
          </a:ln>
          <a:extLst/>
        </p:spPr>
      </p:pic>
      <p:sp>
        <p:nvSpPr>
          <p:cNvPr id="9" name="TextBox 8"/>
          <p:cNvSpPr txBox="1"/>
          <p:nvPr/>
        </p:nvSpPr>
        <p:spPr>
          <a:xfrm>
            <a:off x="7848600" y="1066800"/>
            <a:ext cx="1143000" cy="533400"/>
          </a:xfrm>
          <a:prstGeom prst="rect">
            <a:avLst/>
          </a:prstGeom>
        </p:spPr>
        <p:txBody>
          <a:bodyPr wrap="square" rtlCol="0">
            <a:normAutofit fontScale="6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uLnTx/>
                <a:uFillTx/>
                <a:ea typeface="+mj-ea"/>
                <a:cs typeface="Arial" pitchFamily="34" charset="0"/>
              </a:rPr>
              <a:t>14nm FF Chip</a:t>
            </a:r>
          </a:p>
        </p:txBody>
      </p:sp>
      <p:cxnSp>
        <p:nvCxnSpPr>
          <p:cNvPr id="10" name="Straight Arrow Connector 9"/>
          <p:cNvCxnSpPr/>
          <p:nvPr/>
        </p:nvCxnSpPr>
        <p:spPr>
          <a:xfrm flipH="1">
            <a:off x="6096000" y="1219200"/>
            <a:ext cx="1752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p:txBody>
          <a:bodyPr/>
          <a:lstStyle/>
          <a:p>
            <a:r>
              <a:rPr lang="en-US" dirty="0" smtClean="0"/>
              <a:t>Photonics for Short Haul</a:t>
            </a:r>
            <a:endParaRPr lang="en-US" dirty="0"/>
          </a:p>
        </p:txBody>
      </p:sp>
      <p:pic>
        <p:nvPicPr>
          <p:cNvPr id="12" name="Picture 4"/>
          <p:cNvPicPr>
            <a:picLocks noChangeAspect="1" noChangeArrowheads="1"/>
          </p:cNvPicPr>
          <p:nvPr/>
        </p:nvPicPr>
        <p:blipFill>
          <a:blip r:embed="rId3" cstate="print"/>
          <a:srcRect/>
          <a:stretch>
            <a:fillRect/>
          </a:stretch>
        </p:blipFill>
        <p:spPr bwMode="auto">
          <a:xfrm>
            <a:off x="7554002" y="2023094"/>
            <a:ext cx="1349366" cy="13628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Sided Silicon Interposer</a:t>
            </a:r>
            <a:endParaRPr lang="en-US" dirty="0"/>
          </a:p>
        </p:txBody>
      </p:sp>
      <p:pic>
        <p:nvPicPr>
          <p:cNvPr id="7" name="Content Placeholder 6" descr="6port1.png"/>
          <p:cNvPicPr>
            <a:picLocks noGrp="1"/>
          </p:cNvPicPr>
          <p:nvPr>
            <p:ph idx="1"/>
          </p:nvPr>
        </p:nvPicPr>
        <p:blipFill>
          <a:blip r:embed="rId2" cstate="print"/>
          <a:stretch>
            <a:fillRect/>
          </a:stretch>
        </p:blipFill>
        <p:spPr>
          <a:xfrm>
            <a:off x="530001" y="1600200"/>
            <a:ext cx="8083998" cy="452596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Integrating Fluidics into 3D:</a:t>
            </a:r>
            <a:br>
              <a:rPr lang="en-US" dirty="0" smtClean="0"/>
            </a:br>
            <a:r>
              <a:rPr lang="en-US" dirty="0" smtClean="0"/>
              <a:t> Liquid Cooling</a:t>
            </a:r>
            <a:endParaRPr lang="en-US" dirty="0"/>
          </a:p>
        </p:txBody>
      </p:sp>
      <p:pic>
        <p:nvPicPr>
          <p:cNvPr id="49154" name="Picture 2" descr="C:\Users\patti2\Pictures\cooling stack1.png"/>
          <p:cNvPicPr>
            <a:picLocks noChangeAspect="1" noChangeArrowheads="1"/>
          </p:cNvPicPr>
          <p:nvPr/>
        </p:nvPicPr>
        <p:blipFill>
          <a:blip r:embed="rId3" cstate="print"/>
          <a:srcRect/>
          <a:stretch>
            <a:fillRect/>
          </a:stretch>
        </p:blipFill>
        <p:spPr bwMode="auto">
          <a:xfrm>
            <a:off x="2025750" y="1793630"/>
            <a:ext cx="4630504" cy="3688275"/>
          </a:xfrm>
          <a:prstGeom prst="rect">
            <a:avLst/>
          </a:prstGeom>
          <a:noFill/>
        </p:spPr>
      </p:pic>
      <p:sp>
        <p:nvSpPr>
          <p:cNvPr id="4" name="TextBox 3"/>
          <p:cNvSpPr txBox="1"/>
          <p:nvPr/>
        </p:nvSpPr>
        <p:spPr>
          <a:xfrm>
            <a:off x="3392905" y="5883442"/>
            <a:ext cx="5751095" cy="523220"/>
          </a:xfrm>
          <a:prstGeom prst="rect">
            <a:avLst/>
          </a:prstGeom>
          <a:noFill/>
        </p:spPr>
        <p:txBody>
          <a:bodyPr wrap="square" rtlCol="0">
            <a:spAutoFit/>
          </a:bodyPr>
          <a:lstStyle/>
          <a:p>
            <a:r>
              <a:rPr lang="en-US" dirty="0" smtClean="0"/>
              <a:t>It’s a MEMS, 2.5D SOC/SIP future…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86862" y="1110784"/>
            <a:ext cx="3679812" cy="2967921"/>
          </a:xfrm>
          <a:prstGeom prst="rect">
            <a:avLst/>
          </a:prstGeom>
        </p:spPr>
        <p:txBody>
          <a:bodyPr/>
          <a:lstStyle/>
          <a:p>
            <a:r>
              <a:rPr lang="en-US" sz="2400" dirty="0" smtClean="0"/>
              <a:t>SIP/SSIP</a:t>
            </a:r>
          </a:p>
          <a:p>
            <a:pPr lvl="1"/>
            <a:r>
              <a:rPr lang="en-US" sz="2000" dirty="0" smtClean="0"/>
              <a:t>Power Conversion</a:t>
            </a:r>
          </a:p>
          <a:p>
            <a:pPr lvl="1"/>
            <a:r>
              <a:rPr lang="en-US" sz="2000" dirty="0" smtClean="0"/>
              <a:t>Cooling</a:t>
            </a:r>
          </a:p>
          <a:p>
            <a:pPr lvl="1"/>
            <a:r>
              <a:rPr lang="en-US" sz="2000" dirty="0" smtClean="0"/>
              <a:t>Photonics</a:t>
            </a:r>
          </a:p>
          <a:p>
            <a:r>
              <a:rPr lang="en-US" sz="2400" dirty="0" smtClean="0"/>
              <a:t>Optimization</a:t>
            </a:r>
          </a:p>
          <a:p>
            <a:pPr lvl="1"/>
            <a:r>
              <a:rPr lang="en-US" sz="2000" dirty="0" smtClean="0"/>
              <a:t>Extending to power</a:t>
            </a:r>
          </a:p>
          <a:p>
            <a:r>
              <a:rPr lang="en-US" sz="2400" dirty="0" smtClean="0"/>
              <a:t>Mixed PCB/IC Metaphor</a:t>
            </a:r>
            <a:endParaRPr lang="en-US" sz="2400" dirty="0"/>
          </a:p>
        </p:txBody>
      </p:sp>
      <p:sp>
        <p:nvSpPr>
          <p:cNvPr id="4" name="Title 3"/>
          <p:cNvSpPr>
            <a:spLocks noGrp="1"/>
          </p:cNvSpPr>
          <p:nvPr>
            <p:ph type="title"/>
          </p:nvPr>
        </p:nvSpPr>
        <p:spPr/>
        <p:txBody>
          <a:bodyPr>
            <a:normAutofit/>
          </a:bodyPr>
          <a:lstStyle/>
          <a:p>
            <a:r>
              <a:rPr lang="en-US" dirty="0" smtClean="0"/>
              <a:t>“5.5D” Systems</a:t>
            </a:r>
            <a:endParaRPr lang="en-US" dirty="0"/>
          </a:p>
        </p:txBody>
      </p:sp>
      <p:pic>
        <p:nvPicPr>
          <p:cNvPr id="7" name="Content Placeholder 6" descr="IMN1.png"/>
          <p:cNvPicPr>
            <a:picLocks noGrp="1"/>
          </p:cNvPicPr>
          <p:nvPr>
            <p:ph sz="half" idx="4294967295"/>
          </p:nvPr>
        </p:nvPicPr>
        <p:blipFill>
          <a:blip r:embed="rId2" cstate="print"/>
          <a:stretch>
            <a:fillRect/>
          </a:stretch>
        </p:blipFill>
        <p:spPr>
          <a:xfrm>
            <a:off x="4827588" y="1143000"/>
            <a:ext cx="4010025" cy="2268015"/>
          </a:xfrm>
          <a:prstGeom prst="rect">
            <a:avLst/>
          </a:prstGeom>
        </p:spPr>
      </p:pic>
      <p:pic>
        <p:nvPicPr>
          <p:cNvPr id="8" name="Picture 7" descr="Picture1.png"/>
          <p:cNvPicPr/>
          <p:nvPr/>
        </p:nvPicPr>
        <p:blipFill>
          <a:blip r:embed="rId3" cstate="print"/>
          <a:stretch>
            <a:fillRect/>
          </a:stretch>
        </p:blipFill>
        <p:spPr>
          <a:xfrm>
            <a:off x="4876800" y="3657600"/>
            <a:ext cx="3733800" cy="2438400"/>
          </a:xfrm>
          <a:prstGeom prst="rect">
            <a:avLst/>
          </a:prstGeom>
        </p:spPr>
      </p:pic>
      <p:pic>
        <p:nvPicPr>
          <p:cNvPr id="6" name="Content Placeholder 4" descr="64GB Memory Module A.jpg"/>
          <p:cNvPicPr>
            <a:picLocks noGrp="1" noChangeAspect="1"/>
          </p:cNvPicPr>
          <p:nvPr>
            <p:ph idx="1"/>
          </p:nvPr>
        </p:nvPicPr>
        <p:blipFill>
          <a:blip r:embed="rId4" cstate="print">
            <a:clrChange>
              <a:clrFrom>
                <a:srgbClr val="FFFFFF"/>
              </a:clrFrom>
              <a:clrTo>
                <a:srgbClr val="FFFFFF">
                  <a:alpha val="0"/>
                </a:srgbClr>
              </a:clrTo>
            </a:clrChange>
          </a:blip>
          <a:srcRect t="21333"/>
          <a:stretch>
            <a:fillRect/>
          </a:stretch>
        </p:blipFill>
        <p:spPr>
          <a:xfrm>
            <a:off x="386862" y="4046428"/>
            <a:ext cx="4185138" cy="2469208"/>
          </a:xfrm>
        </p:spPr>
      </p:pic>
    </p:spTree>
    <p:extLst>
      <p:ext uri="{BB962C8B-B14F-4D97-AF65-F5344CB8AC3E}">
        <p14:creationId xmlns="" xmlns:p14="http://schemas.microsoft.com/office/powerpoint/2010/main" val="188834992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Summary</a:t>
            </a:r>
          </a:p>
        </p:txBody>
      </p:sp>
      <p:sp>
        <p:nvSpPr>
          <p:cNvPr id="40963" name="Content Placeholder 5"/>
          <p:cNvSpPr>
            <a:spLocks noGrp="1"/>
          </p:cNvSpPr>
          <p:nvPr>
            <p:ph idx="1"/>
          </p:nvPr>
        </p:nvSpPr>
        <p:spPr>
          <a:xfrm>
            <a:off x="457201" y="1371600"/>
            <a:ext cx="5245768" cy="4724400"/>
          </a:xfrm>
        </p:spPr>
        <p:txBody>
          <a:bodyPr/>
          <a:lstStyle/>
          <a:p>
            <a:r>
              <a:rPr lang="en-US" sz="2000" dirty="0" smtClean="0"/>
              <a:t>Industry has the momentum</a:t>
            </a:r>
          </a:p>
          <a:p>
            <a:pPr lvl="1"/>
            <a:r>
              <a:rPr lang="en-US" sz="1600" dirty="0" smtClean="0"/>
              <a:t>Generating tools and technology</a:t>
            </a:r>
          </a:p>
          <a:p>
            <a:pPr lvl="1"/>
            <a:r>
              <a:rPr lang="en-US" sz="1600" dirty="0" smtClean="0"/>
              <a:t>Problems are now deemed solvable</a:t>
            </a:r>
          </a:p>
          <a:p>
            <a:r>
              <a:rPr lang="en-US" sz="2000" dirty="0" smtClean="0"/>
              <a:t>3D is proving value</a:t>
            </a:r>
          </a:p>
          <a:p>
            <a:pPr lvl="1"/>
            <a:r>
              <a:rPr lang="en-US" sz="1600" dirty="0" smtClean="0"/>
              <a:t>There is production and it is expanding</a:t>
            </a:r>
          </a:p>
          <a:p>
            <a:r>
              <a:rPr lang="en-US" sz="2000" dirty="0" smtClean="0"/>
              <a:t>CMOS to MEMS</a:t>
            </a:r>
          </a:p>
          <a:p>
            <a:r>
              <a:rPr lang="en-US" sz="2000" dirty="0" smtClean="0"/>
              <a:t>CMOS to sensors</a:t>
            </a:r>
            <a:endParaRPr lang="en-US" sz="1600" dirty="0" smtClean="0"/>
          </a:p>
          <a:p>
            <a:pPr>
              <a:buNone/>
            </a:pPr>
            <a:endParaRPr lang="en-US" sz="2000" dirty="0" smtClean="0"/>
          </a:p>
        </p:txBody>
      </p:sp>
      <p:sp>
        <p:nvSpPr>
          <p:cNvPr id="40965" name="Rectangle 4"/>
          <p:cNvSpPr>
            <a:spLocks noChangeArrowheads="1"/>
          </p:cNvSpPr>
          <p:nvPr/>
        </p:nvSpPr>
        <p:spPr bwMode="auto">
          <a:xfrm>
            <a:off x="1114425" y="881063"/>
            <a:ext cx="9144000" cy="0"/>
          </a:xfrm>
          <a:prstGeom prst="rect">
            <a:avLst/>
          </a:prstGeom>
          <a:noFill/>
          <a:ln w="9525">
            <a:noFill/>
            <a:miter lim="800000"/>
            <a:headEnd/>
            <a:tailEnd/>
          </a:ln>
        </p:spPr>
        <p:txBody>
          <a:bodyPr>
            <a:spAutoFit/>
          </a:bodyPr>
          <a:lstStyle/>
          <a:p>
            <a:pPr algn="ctr" eaLnBrk="0" hangingPunct="0"/>
            <a:endParaRPr lang="en-US"/>
          </a:p>
        </p:txBody>
      </p:sp>
      <p:sp>
        <p:nvSpPr>
          <p:cNvPr id="40966" name="TextBox 7"/>
          <p:cNvSpPr txBox="1">
            <a:spLocks noChangeArrowheads="1"/>
          </p:cNvSpPr>
          <p:nvPr/>
        </p:nvSpPr>
        <p:spPr bwMode="auto">
          <a:xfrm>
            <a:off x="0" y="4905375"/>
            <a:ext cx="5035550" cy="1323975"/>
          </a:xfrm>
          <a:prstGeom prst="rect">
            <a:avLst/>
          </a:prstGeom>
          <a:noFill/>
          <a:ln w="9525">
            <a:noFill/>
            <a:miter lim="800000"/>
            <a:headEnd/>
            <a:tailEnd/>
          </a:ln>
        </p:spPr>
        <p:txBody>
          <a:bodyPr>
            <a:spAutoFit/>
          </a:bodyPr>
          <a:lstStyle/>
          <a:p>
            <a:r>
              <a:rPr lang="en-US" sz="2000" dirty="0"/>
              <a:t>Sensors</a:t>
            </a:r>
          </a:p>
          <a:p>
            <a:r>
              <a:rPr lang="en-US" sz="2000" dirty="0"/>
              <a:t>	Computing</a:t>
            </a:r>
          </a:p>
          <a:p>
            <a:r>
              <a:rPr lang="en-US" sz="2000" dirty="0"/>
              <a:t>		MEMS</a:t>
            </a:r>
          </a:p>
          <a:p>
            <a:r>
              <a:rPr lang="en-US" sz="2000" dirty="0"/>
              <a:t>			Communications</a:t>
            </a:r>
          </a:p>
        </p:txBody>
      </p:sp>
      <p:pic>
        <p:nvPicPr>
          <p:cNvPr id="40967" name="Picture 3"/>
          <p:cNvPicPr>
            <a:picLocks noChangeAspect="1" noChangeArrowheads="1"/>
          </p:cNvPicPr>
          <p:nvPr/>
        </p:nvPicPr>
        <p:blipFill>
          <a:blip r:embed="rId3" cstate="print"/>
          <a:srcRect/>
          <a:stretch>
            <a:fillRect/>
          </a:stretch>
        </p:blipFill>
        <p:spPr bwMode="auto">
          <a:xfrm>
            <a:off x="5592600" y="1975105"/>
            <a:ext cx="3128436" cy="2084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0.6um SOI TSV</a:t>
            </a:r>
          </a:p>
        </p:txBody>
      </p:sp>
      <p:pic>
        <p:nvPicPr>
          <p:cNvPr id="24580" name="Picture 2"/>
          <p:cNvPicPr>
            <a:picLocks noChangeAspect="1" noChangeArrowheads="1"/>
          </p:cNvPicPr>
          <p:nvPr/>
        </p:nvPicPr>
        <p:blipFill>
          <a:blip r:embed="rId2" cstate="print"/>
          <a:srcRect/>
          <a:stretch>
            <a:fillRect/>
          </a:stretch>
        </p:blipFill>
        <p:spPr bwMode="auto">
          <a:xfrm>
            <a:off x="227013" y="3632200"/>
            <a:ext cx="5729287" cy="2865438"/>
          </a:xfrm>
          <a:prstGeom prst="rect">
            <a:avLst/>
          </a:prstGeom>
          <a:noFill/>
          <a:ln w="9525">
            <a:noFill/>
            <a:miter lim="800000"/>
            <a:headEnd/>
            <a:tailEnd/>
          </a:ln>
        </p:spPr>
      </p:pic>
      <p:pic>
        <p:nvPicPr>
          <p:cNvPr id="24581" name="Picture 1"/>
          <p:cNvPicPr>
            <a:picLocks noGrp="1" noChangeAspect="1" noChangeArrowheads="1"/>
          </p:cNvPicPr>
          <p:nvPr>
            <p:ph idx="1"/>
          </p:nvPr>
        </p:nvPicPr>
        <p:blipFill>
          <a:blip r:embed="rId3" cstate="print"/>
          <a:srcRect/>
          <a:stretch>
            <a:fillRect/>
          </a:stretch>
        </p:blipFill>
        <p:spPr>
          <a:xfrm>
            <a:off x="214313" y="825500"/>
            <a:ext cx="5734050" cy="2863850"/>
          </a:xfrm>
          <a:noFill/>
        </p:spPr>
      </p:pic>
      <p:pic>
        <p:nvPicPr>
          <p:cNvPr id="24582" name="Picture 15"/>
          <p:cNvPicPr>
            <a:picLocks noChangeAspect="1" noChangeArrowheads="1"/>
          </p:cNvPicPr>
          <p:nvPr/>
        </p:nvPicPr>
        <p:blipFill>
          <a:blip r:embed="rId4" cstate="print"/>
          <a:srcRect/>
          <a:stretch>
            <a:fillRect/>
          </a:stretch>
        </p:blipFill>
        <p:spPr bwMode="auto">
          <a:xfrm>
            <a:off x="5989638" y="925513"/>
            <a:ext cx="3048000" cy="2286000"/>
          </a:xfrm>
          <a:prstGeom prst="rect">
            <a:avLst/>
          </a:prstGeom>
          <a:noFill/>
          <a:ln w="9525">
            <a:noFill/>
            <a:miter lim="800000"/>
            <a:headEnd/>
            <a:tailEnd/>
          </a:ln>
        </p:spPr>
      </p:pic>
      <p:grpSp>
        <p:nvGrpSpPr>
          <p:cNvPr id="2" name="Group 22"/>
          <p:cNvGrpSpPr>
            <a:grpSpLocks/>
          </p:cNvGrpSpPr>
          <p:nvPr/>
        </p:nvGrpSpPr>
        <p:grpSpPr bwMode="auto">
          <a:xfrm rot="5400000">
            <a:off x="6344444" y="3525044"/>
            <a:ext cx="2449513" cy="2898775"/>
            <a:chOff x="5893837" y="2600131"/>
            <a:chExt cx="3088432" cy="3651379"/>
          </a:xfrm>
        </p:grpSpPr>
        <p:pic>
          <p:nvPicPr>
            <p:cNvPr id="24585" name="Picture 16"/>
            <p:cNvPicPr>
              <a:picLocks noChangeAspect="1" noChangeArrowheads="1"/>
            </p:cNvPicPr>
            <p:nvPr/>
          </p:nvPicPr>
          <p:blipFill>
            <a:blip r:embed="rId5" cstate="print"/>
            <a:srcRect/>
            <a:stretch>
              <a:fillRect/>
            </a:stretch>
          </p:blipFill>
          <p:spPr bwMode="auto">
            <a:xfrm>
              <a:off x="5934269" y="3965510"/>
              <a:ext cx="3048000" cy="2286000"/>
            </a:xfrm>
            <a:prstGeom prst="rect">
              <a:avLst/>
            </a:prstGeom>
            <a:noFill/>
            <a:ln w="9525">
              <a:noFill/>
              <a:miter lim="800000"/>
              <a:headEnd/>
              <a:tailEnd/>
            </a:ln>
          </p:spPr>
        </p:pic>
        <p:pic>
          <p:nvPicPr>
            <p:cNvPr id="24586" name="Picture 18"/>
            <p:cNvPicPr>
              <a:picLocks noChangeAspect="1" noChangeArrowheads="1"/>
            </p:cNvPicPr>
            <p:nvPr/>
          </p:nvPicPr>
          <p:blipFill>
            <a:blip r:embed="rId6" cstate="print"/>
            <a:srcRect/>
            <a:stretch>
              <a:fillRect/>
            </a:stretch>
          </p:blipFill>
          <p:spPr bwMode="auto">
            <a:xfrm>
              <a:off x="5893837" y="2600131"/>
              <a:ext cx="3048000" cy="2286000"/>
            </a:xfrm>
            <a:prstGeom prst="rect">
              <a:avLst/>
            </a:prstGeom>
            <a:noFill/>
            <a:ln w="9525">
              <a:noFill/>
              <a:miter lim="800000"/>
              <a:headEnd/>
              <a:tailEnd/>
            </a:ln>
          </p:spPr>
        </p:pic>
      </p:grpSp>
      <p:sp>
        <p:nvSpPr>
          <p:cNvPr id="24584" name="TextBox 10"/>
          <p:cNvSpPr txBox="1">
            <a:spLocks noChangeArrowheads="1"/>
          </p:cNvSpPr>
          <p:nvPr/>
        </p:nvSpPr>
        <p:spPr bwMode="auto">
          <a:xfrm>
            <a:off x="6199188" y="3305175"/>
            <a:ext cx="2408237" cy="523875"/>
          </a:xfrm>
          <a:prstGeom prst="rect">
            <a:avLst/>
          </a:prstGeom>
          <a:noFill/>
          <a:ln w="9525">
            <a:noFill/>
            <a:miter lim="800000"/>
            <a:headEnd/>
            <a:tailEnd/>
          </a:ln>
        </p:spPr>
        <p:txBody>
          <a:bodyPr>
            <a:spAutoFit/>
          </a:bodyPr>
          <a:lstStyle/>
          <a:p>
            <a:r>
              <a:rPr lang="en-US"/>
              <a:t>120K TSVs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G_2872.JPG"/>
          <p:cNvPicPr>
            <a:picLocks noChangeAspect="1"/>
          </p:cNvPicPr>
          <p:nvPr/>
        </p:nvPicPr>
        <p:blipFill>
          <a:blip r:embed="rId3" cstate="print">
            <a:clrChange>
              <a:clrFrom>
                <a:srgbClr val="A8D1C3"/>
              </a:clrFrom>
              <a:clrTo>
                <a:srgbClr val="A8D1C3">
                  <a:alpha val="0"/>
                </a:srgbClr>
              </a:clrTo>
            </a:clrChange>
          </a:blip>
          <a:srcRect/>
          <a:stretch>
            <a:fillRect/>
          </a:stretch>
        </p:blipFill>
        <p:spPr bwMode="auto">
          <a:xfrm>
            <a:off x="3146425" y="228600"/>
            <a:ext cx="2341563" cy="1755775"/>
          </a:xfrm>
          <a:prstGeom prst="rect">
            <a:avLst/>
          </a:prstGeom>
          <a:noFill/>
          <a:ln w="9525">
            <a:noFill/>
            <a:miter lim="800000"/>
            <a:headEnd/>
            <a:tailEnd/>
          </a:ln>
        </p:spPr>
      </p:pic>
      <p:pic>
        <p:nvPicPr>
          <p:cNvPr id="33795" name="Picture 6" descr="IMG_2847.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629400" y="2362200"/>
            <a:ext cx="2341563" cy="1755775"/>
          </a:xfrm>
          <a:prstGeom prst="rect">
            <a:avLst/>
          </a:prstGeom>
          <a:noFill/>
          <a:ln w="9525">
            <a:noFill/>
            <a:miter lim="800000"/>
            <a:headEnd/>
            <a:tailEnd/>
          </a:ln>
        </p:spPr>
      </p:pic>
      <p:pic>
        <p:nvPicPr>
          <p:cNvPr id="33796" name="Picture 7" descr="IMG_2838.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400800" y="228600"/>
            <a:ext cx="2341563" cy="1755775"/>
          </a:xfrm>
          <a:prstGeom prst="rect">
            <a:avLst/>
          </a:prstGeom>
          <a:noFill/>
          <a:ln w="9525">
            <a:noFill/>
            <a:miter lim="800000"/>
            <a:headEnd/>
            <a:tailEnd/>
          </a:ln>
        </p:spPr>
      </p:pic>
      <p:pic>
        <p:nvPicPr>
          <p:cNvPr id="33797" name="Picture 8" descr="IMG_2832.JPG"/>
          <p:cNvPicPr>
            <a:picLocks noChangeAspect="1"/>
          </p:cNvPicPr>
          <p:nvPr/>
        </p:nvPicPr>
        <p:blipFill>
          <a:blip r:embed="rId6" cstate="print"/>
          <a:srcRect/>
          <a:stretch>
            <a:fillRect/>
          </a:stretch>
        </p:blipFill>
        <p:spPr bwMode="auto">
          <a:xfrm>
            <a:off x="6705600" y="4648200"/>
            <a:ext cx="2341563" cy="1755775"/>
          </a:xfrm>
          <a:prstGeom prst="rect">
            <a:avLst/>
          </a:prstGeom>
          <a:noFill/>
          <a:ln w="9525">
            <a:noFill/>
            <a:miter lim="800000"/>
            <a:headEnd/>
            <a:tailEnd/>
          </a:ln>
        </p:spPr>
      </p:pic>
      <p:pic>
        <p:nvPicPr>
          <p:cNvPr id="33798" name="Picture 10" descr="IMG_2819.JPG"/>
          <p:cNvPicPr>
            <a:picLocks noChangeAspect="1"/>
          </p:cNvPicPr>
          <p:nvPr/>
        </p:nvPicPr>
        <p:blipFill>
          <a:blip r:embed="rId7" cstate="print">
            <a:clrChange>
              <a:clrFrom>
                <a:srgbClr val="EEE4DA"/>
              </a:clrFrom>
              <a:clrTo>
                <a:srgbClr val="EEE4DA">
                  <a:alpha val="0"/>
                </a:srgbClr>
              </a:clrTo>
            </a:clrChange>
          </a:blip>
          <a:srcRect l="11719"/>
          <a:stretch>
            <a:fillRect/>
          </a:stretch>
        </p:blipFill>
        <p:spPr bwMode="auto">
          <a:xfrm>
            <a:off x="152400" y="1981200"/>
            <a:ext cx="2066925" cy="1755775"/>
          </a:xfrm>
          <a:prstGeom prst="rect">
            <a:avLst/>
          </a:prstGeom>
          <a:noFill/>
          <a:ln w="9525">
            <a:noFill/>
            <a:miter lim="800000"/>
            <a:headEnd/>
            <a:tailEnd/>
          </a:ln>
        </p:spPr>
      </p:pic>
      <p:pic>
        <p:nvPicPr>
          <p:cNvPr id="33799" name="Picture 11" descr="IMG_2817.JPG"/>
          <p:cNvPicPr>
            <a:picLocks noChangeAspect="1"/>
          </p:cNvPicPr>
          <p:nvPr/>
        </p:nvPicPr>
        <p:blipFill>
          <a:blip r:embed="rId8" cstate="print">
            <a:clrChange>
              <a:clrFrom>
                <a:srgbClr val="EAF0EE"/>
              </a:clrFrom>
              <a:clrTo>
                <a:srgbClr val="EAF0EE">
                  <a:alpha val="0"/>
                </a:srgbClr>
              </a:clrTo>
            </a:clrChange>
          </a:blip>
          <a:srcRect l="10547"/>
          <a:stretch>
            <a:fillRect/>
          </a:stretch>
        </p:blipFill>
        <p:spPr bwMode="auto">
          <a:xfrm>
            <a:off x="247650" y="0"/>
            <a:ext cx="2093913" cy="1755775"/>
          </a:xfrm>
          <a:prstGeom prst="rect">
            <a:avLst/>
          </a:prstGeom>
          <a:noFill/>
          <a:ln w="9525">
            <a:noFill/>
            <a:miter lim="800000"/>
            <a:headEnd/>
            <a:tailEnd/>
          </a:ln>
        </p:spPr>
      </p:pic>
      <p:pic>
        <p:nvPicPr>
          <p:cNvPr id="33800" name="Picture 2"/>
          <p:cNvPicPr>
            <a:picLocks noChangeAspect="1" noChangeArrowheads="1"/>
          </p:cNvPicPr>
          <p:nvPr/>
        </p:nvPicPr>
        <p:blipFill>
          <a:blip r:embed="rId9" cstate="print"/>
          <a:srcRect/>
          <a:stretch>
            <a:fillRect/>
          </a:stretch>
        </p:blipFill>
        <p:spPr bwMode="auto">
          <a:xfrm>
            <a:off x="2611438" y="2667000"/>
            <a:ext cx="3773487" cy="1422400"/>
          </a:xfrm>
          <a:prstGeom prst="rect">
            <a:avLst/>
          </a:prstGeom>
          <a:noFill/>
          <a:ln w="9525">
            <a:noFill/>
            <a:miter lim="800000"/>
            <a:headEnd/>
            <a:tailEnd/>
          </a:ln>
        </p:spPr>
      </p:pic>
      <p:pic>
        <p:nvPicPr>
          <p:cNvPr id="33801" name="Picture 5" descr="IMG_2863.JPG"/>
          <p:cNvPicPr>
            <a:picLocks noChangeAspect="1"/>
          </p:cNvPicPr>
          <p:nvPr/>
        </p:nvPicPr>
        <p:blipFill>
          <a:blip r:embed="rId10" cstate="print"/>
          <a:srcRect/>
          <a:stretch>
            <a:fillRect/>
          </a:stretch>
        </p:blipFill>
        <p:spPr bwMode="auto">
          <a:xfrm>
            <a:off x="4287838" y="4648200"/>
            <a:ext cx="2341562" cy="1755775"/>
          </a:xfrm>
          <a:prstGeom prst="rect">
            <a:avLst/>
          </a:prstGeom>
          <a:noFill/>
          <a:ln w="9525">
            <a:noFill/>
            <a:miter lim="800000"/>
            <a:headEnd/>
            <a:tailEnd/>
          </a:ln>
        </p:spPr>
      </p:pic>
      <p:pic>
        <p:nvPicPr>
          <p:cNvPr id="33802" name="Picture 3" descr="IMG_2876.JPG"/>
          <p:cNvPicPr>
            <a:picLocks noChangeAspect="1"/>
          </p:cNvPicPr>
          <p:nvPr/>
        </p:nvPicPr>
        <p:blipFill>
          <a:blip r:embed="rId11" cstate="print">
            <a:clrChange>
              <a:clrFrom>
                <a:srgbClr val="EFE5DB"/>
              </a:clrFrom>
              <a:clrTo>
                <a:srgbClr val="EFE5DB">
                  <a:alpha val="0"/>
                </a:srgbClr>
              </a:clrTo>
            </a:clrChange>
          </a:blip>
          <a:srcRect l="4688"/>
          <a:stretch>
            <a:fillRect/>
          </a:stretch>
        </p:blipFill>
        <p:spPr bwMode="auto">
          <a:xfrm>
            <a:off x="55563" y="3873500"/>
            <a:ext cx="2230437" cy="1755775"/>
          </a:xfrm>
          <a:prstGeom prst="rect">
            <a:avLst/>
          </a:prstGeom>
          <a:noFill/>
          <a:ln w="9525">
            <a:noFill/>
            <a:miter lim="800000"/>
            <a:headEnd/>
            <a:tailEnd/>
          </a:ln>
        </p:spPr>
      </p:pic>
      <p:pic>
        <p:nvPicPr>
          <p:cNvPr id="33803" name="Picture 9" descr="IMG_2824.JPG"/>
          <p:cNvPicPr>
            <a:picLocks noChangeAspect="1"/>
          </p:cNvPicPr>
          <p:nvPr/>
        </p:nvPicPr>
        <p:blipFill>
          <a:blip r:embed="rId12" cstate="print">
            <a:clrChange>
              <a:clrFrom>
                <a:srgbClr val="FFFFFF"/>
              </a:clrFrom>
              <a:clrTo>
                <a:srgbClr val="FFFFFF">
                  <a:alpha val="0"/>
                </a:srgbClr>
              </a:clrTo>
            </a:clrChange>
          </a:blip>
          <a:srcRect l="3516" r="5859"/>
          <a:stretch>
            <a:fillRect/>
          </a:stretch>
        </p:blipFill>
        <p:spPr bwMode="auto">
          <a:xfrm>
            <a:off x="2139950" y="4572000"/>
            <a:ext cx="2120900" cy="1755775"/>
          </a:xfrm>
          <a:prstGeom prst="rect">
            <a:avLst/>
          </a:prstGeom>
          <a:noFill/>
          <a:ln w="9525">
            <a:noFill/>
            <a:miter lim="800000"/>
            <a:headEnd/>
            <a:tailEnd/>
          </a:ln>
        </p:spPr>
      </p:pic>
      <p:sp>
        <p:nvSpPr>
          <p:cNvPr id="33804" name="TextBox 13"/>
          <p:cNvSpPr txBox="1">
            <a:spLocks noChangeArrowheads="1"/>
          </p:cNvSpPr>
          <p:nvPr/>
        </p:nvSpPr>
        <p:spPr bwMode="auto">
          <a:xfrm>
            <a:off x="0" y="5654675"/>
            <a:ext cx="2136775" cy="646331"/>
          </a:xfrm>
          <a:prstGeom prst="rect">
            <a:avLst/>
          </a:prstGeom>
          <a:noFill/>
          <a:ln w="9525">
            <a:noFill/>
            <a:miter lim="800000"/>
            <a:headEnd/>
            <a:tailEnd/>
          </a:ln>
        </p:spPr>
        <p:txBody>
          <a:bodyPr>
            <a:spAutoFit/>
          </a:bodyPr>
          <a:lstStyle/>
          <a:p>
            <a:r>
              <a:rPr lang="en-US" sz="1800" dirty="0"/>
              <a:t>Tezzaron 3D </a:t>
            </a:r>
            <a:r>
              <a:rPr lang="en-US" sz="1800" dirty="0" smtClean="0"/>
              <a:t>Devices</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81050"/>
          </a:xfrm>
        </p:spPr>
        <p:txBody>
          <a:bodyPr/>
          <a:lstStyle/>
          <a:p>
            <a:r>
              <a:rPr lang="en-US" smtClean="0"/>
              <a:t>3D DRAMs</a:t>
            </a:r>
          </a:p>
        </p:txBody>
      </p:sp>
      <p:sp>
        <p:nvSpPr>
          <p:cNvPr id="28675" name="Rectangle 3"/>
          <p:cNvSpPr>
            <a:spLocks noGrp="1" noChangeArrowheads="1"/>
          </p:cNvSpPr>
          <p:nvPr>
            <p:ph type="body" idx="1"/>
          </p:nvPr>
        </p:nvSpPr>
        <p:spPr>
          <a:xfrm>
            <a:off x="465138" y="673100"/>
            <a:ext cx="8150225" cy="4724400"/>
          </a:xfrm>
        </p:spPr>
        <p:txBody>
          <a:bodyPr/>
          <a:lstStyle/>
          <a:p>
            <a:pPr>
              <a:lnSpc>
                <a:spcPct val="90000"/>
              </a:lnSpc>
              <a:buFontTx/>
              <a:buNone/>
            </a:pPr>
            <a:r>
              <a:rPr lang="en-US" dirty="0" smtClean="0"/>
              <a:t>Octopus I</a:t>
            </a:r>
          </a:p>
          <a:p>
            <a:pPr>
              <a:lnSpc>
                <a:spcPct val="90000"/>
              </a:lnSpc>
            </a:pPr>
            <a:r>
              <a:rPr lang="en-US" sz="1800" dirty="0" smtClean="0"/>
              <a:t>1-4Gb</a:t>
            </a:r>
            <a:endParaRPr lang="en-US" sz="1600" dirty="0" smtClean="0"/>
          </a:p>
          <a:p>
            <a:pPr>
              <a:lnSpc>
                <a:spcPct val="90000"/>
              </a:lnSpc>
            </a:pPr>
            <a:r>
              <a:rPr lang="en-US" sz="1800" dirty="0" smtClean="0"/>
              <a:t>16 Ports x 128bits (each way) </a:t>
            </a:r>
          </a:p>
          <a:p>
            <a:pPr>
              <a:lnSpc>
                <a:spcPct val="90000"/>
              </a:lnSpc>
            </a:pPr>
            <a:r>
              <a:rPr lang="en-US" sz="1800" dirty="0" smtClean="0"/>
              <a:t>@1GHz</a:t>
            </a:r>
          </a:p>
          <a:p>
            <a:pPr lvl="1">
              <a:lnSpc>
                <a:spcPct val="90000"/>
              </a:lnSpc>
            </a:pPr>
            <a:r>
              <a:rPr lang="en-US" sz="1400" dirty="0" smtClean="0"/>
              <a:t>CWL=0 CRL=2 SDR format</a:t>
            </a:r>
          </a:p>
          <a:p>
            <a:pPr lvl="1">
              <a:lnSpc>
                <a:spcPct val="90000"/>
              </a:lnSpc>
            </a:pPr>
            <a:r>
              <a:rPr lang="en-US" sz="1400" dirty="0" smtClean="0"/>
              <a:t>5ns closed page access to first data (aligned)</a:t>
            </a:r>
          </a:p>
          <a:p>
            <a:pPr lvl="1">
              <a:lnSpc>
                <a:spcPct val="90000"/>
              </a:lnSpc>
            </a:pPr>
            <a:r>
              <a:rPr lang="en-US" sz="1400" dirty="0" smtClean="0"/>
              <a:t>12ns full cycle memory time</a:t>
            </a:r>
          </a:p>
          <a:p>
            <a:pPr lvl="1">
              <a:lnSpc>
                <a:spcPct val="90000"/>
              </a:lnSpc>
            </a:pPr>
            <a:r>
              <a:rPr lang="en-US" sz="1400" dirty="0" smtClean="0"/>
              <a:t>&gt;2Tb/s data transfer rate</a:t>
            </a:r>
          </a:p>
          <a:p>
            <a:pPr>
              <a:lnSpc>
                <a:spcPct val="90000"/>
              </a:lnSpc>
            </a:pPr>
            <a:r>
              <a:rPr lang="en-US" sz="1800" dirty="0" smtClean="0"/>
              <a:t>Max </a:t>
            </a:r>
            <a:r>
              <a:rPr lang="en-US" sz="1800" dirty="0" err="1" smtClean="0"/>
              <a:t>clk</a:t>
            </a:r>
            <a:r>
              <a:rPr lang="en-US" sz="1800" dirty="0" smtClean="0"/>
              <a:t>=1.6GHz</a:t>
            </a:r>
          </a:p>
          <a:p>
            <a:pPr>
              <a:lnSpc>
                <a:spcPct val="90000"/>
              </a:lnSpc>
            </a:pPr>
            <a:r>
              <a:rPr lang="en-US" sz="1800" dirty="0" smtClean="0"/>
              <a:t>Internally ECC protected, Dynamic self-repair, Post attach repair</a:t>
            </a:r>
          </a:p>
          <a:p>
            <a:pPr>
              <a:lnSpc>
                <a:spcPct val="90000"/>
              </a:lnSpc>
            </a:pPr>
            <a:r>
              <a:rPr lang="en-US" sz="1800" dirty="0" smtClean="0"/>
              <a:t>115C die full function operating temperature</a:t>
            </a:r>
          </a:p>
          <a:p>
            <a:pPr>
              <a:lnSpc>
                <a:spcPct val="90000"/>
              </a:lnSpc>
              <a:buFontTx/>
              <a:buNone/>
            </a:pPr>
            <a:r>
              <a:rPr lang="en-US" dirty="0" smtClean="0"/>
              <a:t>Octopus II</a:t>
            </a:r>
          </a:p>
          <a:p>
            <a:pPr>
              <a:lnSpc>
                <a:spcPct val="90000"/>
              </a:lnSpc>
            </a:pPr>
            <a:r>
              <a:rPr lang="en-US" sz="1800" dirty="0" smtClean="0"/>
              <a:t>4-64Gb</a:t>
            </a:r>
          </a:p>
          <a:p>
            <a:pPr>
              <a:lnSpc>
                <a:spcPct val="90000"/>
              </a:lnSpc>
            </a:pPr>
            <a:r>
              <a:rPr lang="en-US" sz="1800" dirty="0" smtClean="0"/>
              <a:t>64-256 Ports x 64bits (each way)</a:t>
            </a:r>
          </a:p>
          <a:p>
            <a:pPr>
              <a:lnSpc>
                <a:spcPct val="90000"/>
              </a:lnSpc>
            </a:pPr>
            <a:r>
              <a:rPr lang="en-US" sz="1800" dirty="0" smtClean="0"/>
              <a:t>@1GHz</a:t>
            </a:r>
          </a:p>
          <a:p>
            <a:pPr lvl="1">
              <a:lnSpc>
                <a:spcPct val="90000"/>
              </a:lnSpc>
            </a:pPr>
            <a:r>
              <a:rPr lang="en-US" sz="1400" dirty="0" smtClean="0"/>
              <a:t>5-7ns closed page access to first data (aligned)</a:t>
            </a:r>
          </a:p>
          <a:p>
            <a:pPr lvl="1">
              <a:lnSpc>
                <a:spcPct val="90000"/>
              </a:lnSpc>
            </a:pPr>
            <a:r>
              <a:rPr lang="en-US" sz="1400" dirty="0" smtClean="0"/>
              <a:t>12ns full cycle memory time</a:t>
            </a:r>
          </a:p>
          <a:p>
            <a:pPr lvl="1">
              <a:lnSpc>
                <a:spcPct val="90000"/>
              </a:lnSpc>
            </a:pPr>
            <a:r>
              <a:rPr lang="en-US" sz="1400" dirty="0" smtClean="0"/>
              <a:t>&gt;16Tb/s data transfer rate</a:t>
            </a:r>
          </a:p>
          <a:p>
            <a:pPr lvl="1">
              <a:lnSpc>
                <a:spcPct val="90000"/>
              </a:lnSpc>
            </a:pPr>
            <a:r>
              <a:rPr lang="en-US" sz="1400" dirty="0" smtClean="0"/>
              <a:t>4096 banks</a:t>
            </a:r>
          </a:p>
          <a:p>
            <a:pPr lvl="1">
              <a:lnSpc>
                <a:spcPct val="90000"/>
              </a:lnSpc>
            </a:pPr>
            <a:r>
              <a:rPr lang="en-US" sz="1400" dirty="0" smtClean="0"/>
              <a:t>2+2pJ/bit</a:t>
            </a:r>
          </a:p>
          <a:p>
            <a:pPr>
              <a:lnSpc>
                <a:spcPct val="90000"/>
              </a:lnSpc>
            </a:pPr>
            <a:endParaRPr lang="en-US" sz="1800" dirty="0" smtClean="0"/>
          </a:p>
          <a:p>
            <a:pPr>
              <a:lnSpc>
                <a:spcPct val="90000"/>
              </a:lnSpc>
            </a:pPr>
            <a:endParaRPr lang="en-US" sz="1800" dirty="0" smtClean="0"/>
          </a:p>
          <a:p>
            <a:pPr>
              <a:lnSpc>
                <a:spcPct val="90000"/>
              </a:lnSpc>
              <a:buFontTx/>
              <a:buNone/>
            </a:pPr>
            <a:endParaRPr lang="en-US" sz="1800" dirty="0" smtClean="0"/>
          </a:p>
        </p:txBody>
      </p:sp>
      <p:pic>
        <p:nvPicPr>
          <p:cNvPr id="28676" name="Picture 4" descr="IMG_0944.JPG"/>
          <p:cNvPicPr>
            <a:picLocks noChangeAspect="1"/>
          </p:cNvPicPr>
          <p:nvPr/>
        </p:nvPicPr>
        <p:blipFill>
          <a:blip r:embed="rId3" cstate="print">
            <a:clrChange>
              <a:clrFrom>
                <a:srgbClr val="F4ECE1"/>
              </a:clrFrom>
              <a:clrTo>
                <a:srgbClr val="F4ECE1">
                  <a:alpha val="0"/>
                </a:srgbClr>
              </a:clrTo>
            </a:clrChange>
          </a:blip>
          <a:srcRect l="25195" t="31250" r="32227" b="32813"/>
          <a:stretch>
            <a:fillRect/>
          </a:stretch>
        </p:blipFill>
        <p:spPr bwMode="auto">
          <a:xfrm>
            <a:off x="5196746" y="2683004"/>
            <a:ext cx="4451350" cy="281781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016" t="6649" r="4013" b="1330"/>
          <a:stretch>
            <a:fillRect/>
          </a:stretch>
        </p:blipFill>
        <p:spPr bwMode="auto">
          <a:xfrm>
            <a:off x="5985258" y="608057"/>
            <a:ext cx="2906948" cy="2218423"/>
          </a:xfrm>
          <a:prstGeom prst="rect">
            <a:avLst/>
          </a:prstGeom>
          <a:noFill/>
          <a:ln w="9525">
            <a:noFill/>
            <a:miter lim="800000"/>
            <a:headEnd/>
            <a:tailEnd/>
          </a:ln>
        </p:spPr>
      </p:pic>
      <p:pic>
        <p:nvPicPr>
          <p:cNvPr id="7" name="Picture 2" descr="\\192.168.129.222\d\FTD\R00003\20121107_052240_M0E-TD_E22506516A-M0_MO\E22506416A-S9-10004.jpg"/>
          <p:cNvPicPr>
            <a:picLocks noChangeAspect="1" noChangeArrowheads="1"/>
          </p:cNvPicPr>
          <p:nvPr/>
        </p:nvPicPr>
        <p:blipFill>
          <a:blip r:embed="rId5" cstate="print"/>
          <a:srcRect/>
          <a:stretch>
            <a:fillRect/>
          </a:stretch>
        </p:blipFill>
        <p:spPr bwMode="auto">
          <a:xfrm>
            <a:off x="7601381" y="4990629"/>
            <a:ext cx="1410176" cy="1410175"/>
          </a:xfrm>
          <a:prstGeom prst="rect">
            <a:avLst/>
          </a:prstGeom>
          <a:noFill/>
          <a:ln w="9525">
            <a:noFill/>
            <a:miter lim="800000"/>
            <a:headEnd/>
            <a:tailEnd/>
          </a:ln>
        </p:spPr>
      </p:pic>
      <p:pic>
        <p:nvPicPr>
          <p:cNvPr id="8" name="Picture 3" descr="\\192.168.129.222\d\FTD\R00003\20121107_052240_M0E-TD_E22506516A-M0_MO\E22506416A-S9-30002.jpg"/>
          <p:cNvPicPr>
            <a:picLocks noChangeAspect="1" noChangeArrowheads="1"/>
          </p:cNvPicPr>
          <p:nvPr/>
        </p:nvPicPr>
        <p:blipFill>
          <a:blip r:embed="rId6" cstate="print"/>
          <a:srcRect/>
          <a:stretch>
            <a:fillRect/>
          </a:stretch>
        </p:blipFill>
        <p:spPr bwMode="auto">
          <a:xfrm>
            <a:off x="6126250" y="4995546"/>
            <a:ext cx="1411372" cy="1411372"/>
          </a:xfrm>
          <a:prstGeom prst="rect">
            <a:avLst/>
          </a:prstGeom>
          <a:noFill/>
          <a:ln w="9525">
            <a:noFill/>
            <a:miter lim="800000"/>
            <a:headEnd/>
            <a:tailEnd/>
          </a:ln>
        </p:spPr>
      </p:pic>
      <p:pic>
        <p:nvPicPr>
          <p:cNvPr id="9" name="Picture 4" descr="\\192.168.129.222\d\FTD\R00003\20121107_052240_M0E-TD_E22506516A-M0_MO\E22506416A-S9-60001.jpg"/>
          <p:cNvPicPr>
            <a:picLocks noChangeAspect="1" noChangeArrowheads="1"/>
          </p:cNvPicPr>
          <p:nvPr/>
        </p:nvPicPr>
        <p:blipFill>
          <a:blip r:embed="rId7" cstate="print"/>
          <a:srcRect/>
          <a:stretch>
            <a:fillRect/>
          </a:stretch>
        </p:blipFill>
        <p:spPr bwMode="auto">
          <a:xfrm>
            <a:off x="4652705" y="4995546"/>
            <a:ext cx="1410175" cy="1411372"/>
          </a:xfrm>
          <a:prstGeom prst="rect">
            <a:avLst/>
          </a:prstGeom>
          <a:noFill/>
          <a:ln w="9525">
            <a:noFill/>
            <a:miter lim="800000"/>
            <a:headEnd/>
            <a:tailEnd/>
          </a:ln>
        </p:spPr>
      </p:pic>
      <p:pic>
        <p:nvPicPr>
          <p:cNvPr id="10" name="Picture 2" descr="C:\Users\patti2\Documents\Air Force\UltraDense Phase 2\finalreport\20130515_081921.jpg"/>
          <p:cNvPicPr>
            <a:picLocks noChangeAspect="1" noChangeArrowheads="1"/>
          </p:cNvPicPr>
          <p:nvPr/>
        </p:nvPicPr>
        <p:blipFill>
          <a:blip r:embed="rId8" cstate="print"/>
          <a:srcRect l="15441" b="29412"/>
          <a:stretch>
            <a:fillRect/>
          </a:stretch>
        </p:blipFill>
        <p:spPr bwMode="auto">
          <a:xfrm flipV="1">
            <a:off x="4200500" y="4094719"/>
            <a:ext cx="1784758" cy="1117403"/>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971800" y="4038600"/>
            <a:ext cx="2514600" cy="1905000"/>
          </a:xfrm>
          <a:prstGeom prst="rect">
            <a:avLst/>
          </a:prstGeom>
          <a:solidFill>
            <a:schemeClr val="accent2">
              <a:lumMod val="60000"/>
              <a:lumOff val="40000"/>
            </a:schemeClr>
          </a:solidFill>
          <a:ln>
            <a:solidFill>
              <a:schemeClr val="accent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971800" y="3581400"/>
            <a:ext cx="2514600" cy="1905000"/>
          </a:xfrm>
          <a:prstGeom prst="rect">
            <a:avLst/>
          </a:prstGeom>
          <a:solidFill>
            <a:srgbClr val="92D050"/>
          </a:solidFill>
          <a:ln>
            <a:solidFill>
              <a:srgbClr val="00B050"/>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0"/>
          <p:cNvGrpSpPr/>
          <p:nvPr/>
        </p:nvGrpSpPr>
        <p:grpSpPr>
          <a:xfrm>
            <a:off x="2971800" y="1905000"/>
            <a:ext cx="2514600" cy="2971800"/>
            <a:chOff x="2971800" y="1219200"/>
            <a:chExt cx="2514600" cy="2971800"/>
          </a:xfrm>
        </p:grpSpPr>
        <p:grpSp>
          <p:nvGrpSpPr>
            <p:cNvPr id="4" name="Group 14"/>
            <p:cNvGrpSpPr/>
            <p:nvPr/>
          </p:nvGrpSpPr>
          <p:grpSpPr>
            <a:xfrm>
              <a:off x="2971800" y="1828800"/>
              <a:ext cx="2514600" cy="2362200"/>
              <a:chOff x="2971800" y="1219200"/>
              <a:chExt cx="2514600" cy="2362200"/>
            </a:xfrm>
          </p:grpSpPr>
          <p:sp>
            <p:nvSpPr>
              <p:cNvPr id="28" name="Rectangle 27"/>
              <p:cNvSpPr/>
              <p:nvPr/>
            </p:nvSpPr>
            <p:spPr>
              <a:xfrm>
                <a:off x="2971800" y="16764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971800" y="15240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971800" y="13716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71800" y="12192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3"/>
            <p:cNvGrpSpPr/>
            <p:nvPr/>
          </p:nvGrpSpPr>
          <p:grpSpPr>
            <a:xfrm>
              <a:off x="2971800" y="1219200"/>
              <a:ext cx="2514600" cy="2362200"/>
              <a:chOff x="2971800" y="1219200"/>
              <a:chExt cx="2514600" cy="2362200"/>
            </a:xfrm>
          </p:grpSpPr>
          <p:sp>
            <p:nvSpPr>
              <p:cNvPr id="24" name="Rectangle 23"/>
              <p:cNvSpPr/>
              <p:nvPr/>
            </p:nvSpPr>
            <p:spPr>
              <a:xfrm>
                <a:off x="2971800" y="16764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71800" y="15240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71800" y="13716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71800" y="12192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Gen4 “</a:t>
            </a:r>
            <a:r>
              <a:rPr lang="en-US" dirty="0" err="1" smtClean="0"/>
              <a:t>Dis</a:t>
            </a:r>
            <a:r>
              <a:rPr lang="en-US" dirty="0" smtClean="0"/>
              <a:t>-Integrated” 3D Memory</a:t>
            </a:r>
            <a:endParaRPr lang="en-US" dirty="0"/>
          </a:p>
        </p:txBody>
      </p:sp>
      <p:grpSp>
        <p:nvGrpSpPr>
          <p:cNvPr id="7" name="Group 19"/>
          <p:cNvGrpSpPr/>
          <p:nvPr/>
        </p:nvGrpSpPr>
        <p:grpSpPr>
          <a:xfrm>
            <a:off x="2971800" y="685800"/>
            <a:ext cx="2514600" cy="2971800"/>
            <a:chOff x="2971800" y="1219200"/>
            <a:chExt cx="2514600" cy="2971800"/>
          </a:xfrm>
        </p:grpSpPr>
        <p:grpSp>
          <p:nvGrpSpPr>
            <p:cNvPr id="8" name="Group 14"/>
            <p:cNvGrpSpPr/>
            <p:nvPr/>
          </p:nvGrpSpPr>
          <p:grpSpPr>
            <a:xfrm>
              <a:off x="2971800" y="1828800"/>
              <a:ext cx="2514600" cy="2362200"/>
              <a:chOff x="2971800" y="1219200"/>
              <a:chExt cx="2514600" cy="2362200"/>
            </a:xfrm>
          </p:grpSpPr>
          <p:sp>
            <p:nvSpPr>
              <p:cNvPr id="16" name="Rectangle 15"/>
              <p:cNvSpPr/>
              <p:nvPr/>
            </p:nvSpPr>
            <p:spPr>
              <a:xfrm>
                <a:off x="2971800" y="16764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15240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71800" y="13716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71800" y="12192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3"/>
            <p:cNvGrpSpPr/>
            <p:nvPr/>
          </p:nvGrpSpPr>
          <p:grpSpPr>
            <a:xfrm>
              <a:off x="2971800" y="1219200"/>
              <a:ext cx="2514600" cy="2362200"/>
              <a:chOff x="2971800" y="1219200"/>
              <a:chExt cx="2514600" cy="2362200"/>
            </a:xfrm>
          </p:grpSpPr>
          <p:sp>
            <p:nvSpPr>
              <p:cNvPr id="5" name="Rectangle 4"/>
              <p:cNvSpPr/>
              <p:nvPr/>
            </p:nvSpPr>
            <p:spPr>
              <a:xfrm>
                <a:off x="2971800" y="16764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15240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13716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1219200"/>
                <a:ext cx="2514600" cy="1905000"/>
              </a:xfrm>
              <a:prstGeom prst="rect">
                <a:avLst/>
              </a:prstGeom>
              <a:ln>
                <a:solidFill>
                  <a:schemeClr val="tx2">
                    <a:lumMod val="75000"/>
                  </a:schemeClr>
                </a:solidFill>
              </a:ln>
              <a:scene3d>
                <a:camera prst="isometricOffAxis1Top"/>
                <a:lightRig rig="threePt" dir="t"/>
              </a:scene3d>
              <a:sp3d prstMaterial="metal">
                <a:bevelT w="0" h="1270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ight Brace 32"/>
          <p:cNvSpPr/>
          <p:nvPr/>
        </p:nvSpPr>
        <p:spPr>
          <a:xfrm>
            <a:off x="6019800" y="1295400"/>
            <a:ext cx="457200" cy="2895600"/>
          </a:xfrm>
          <a:prstGeom prst="rightBrace">
            <a:avLst>
              <a:gd name="adj1" fmla="val 8333"/>
              <a:gd name="adj2" fmla="val 2799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6705600" y="1905000"/>
            <a:ext cx="1905000" cy="707886"/>
          </a:xfrm>
          <a:prstGeom prst="rect">
            <a:avLst/>
          </a:prstGeom>
          <a:noFill/>
        </p:spPr>
        <p:txBody>
          <a:bodyPr wrap="square" rtlCol="0">
            <a:spAutoFit/>
          </a:bodyPr>
          <a:lstStyle/>
          <a:p>
            <a:r>
              <a:rPr lang="en-US" sz="2000" dirty="0" smtClean="0"/>
              <a:t>DRAM layers</a:t>
            </a:r>
          </a:p>
          <a:p>
            <a:r>
              <a:rPr lang="en-US" sz="2000" dirty="0" smtClean="0"/>
              <a:t>4xnm node</a:t>
            </a:r>
            <a:endParaRPr lang="en-US" sz="2000" dirty="0"/>
          </a:p>
        </p:txBody>
      </p:sp>
      <p:sp>
        <p:nvSpPr>
          <p:cNvPr id="35" name="TextBox 34"/>
          <p:cNvSpPr txBox="1"/>
          <p:nvPr/>
        </p:nvSpPr>
        <p:spPr>
          <a:xfrm>
            <a:off x="6452936" y="4620126"/>
            <a:ext cx="2667000" cy="1631216"/>
          </a:xfrm>
          <a:prstGeom prst="rect">
            <a:avLst/>
          </a:prstGeom>
          <a:noFill/>
        </p:spPr>
        <p:txBody>
          <a:bodyPr wrap="square" rtlCol="0">
            <a:spAutoFit/>
          </a:bodyPr>
          <a:lstStyle/>
          <a:p>
            <a:r>
              <a:rPr lang="en-US" sz="2000" dirty="0" smtClean="0"/>
              <a:t>Controller layer contains: </a:t>
            </a:r>
            <a:r>
              <a:rPr lang="en-US" sz="2000" dirty="0" err="1" smtClean="0"/>
              <a:t>senseamps</a:t>
            </a:r>
            <a:r>
              <a:rPr lang="en-US" sz="2000" dirty="0" smtClean="0"/>
              <a:t>, CAMs, row/column decodes and test engines. 40nm node</a:t>
            </a:r>
            <a:endParaRPr lang="en-US" sz="2000" dirty="0"/>
          </a:p>
        </p:txBody>
      </p:sp>
      <p:cxnSp>
        <p:nvCxnSpPr>
          <p:cNvPr id="37" name="Straight Arrow Connector 36"/>
          <p:cNvCxnSpPr>
            <a:stCxn id="35" idx="1"/>
          </p:cNvCxnSpPr>
          <p:nvPr/>
        </p:nvCxnSpPr>
        <p:spPr>
          <a:xfrm flipH="1" flipV="1">
            <a:off x="5823284" y="4716379"/>
            <a:ext cx="629652" cy="7193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4904873"/>
            <a:ext cx="2667000" cy="1323439"/>
          </a:xfrm>
          <a:prstGeom prst="rect">
            <a:avLst/>
          </a:prstGeom>
          <a:noFill/>
        </p:spPr>
        <p:txBody>
          <a:bodyPr wrap="square" rtlCol="0">
            <a:spAutoFit/>
          </a:bodyPr>
          <a:lstStyle/>
          <a:p>
            <a:r>
              <a:rPr lang="en-US" sz="2000" dirty="0" smtClean="0"/>
              <a:t>I/O layer contains: I/O, interface logic and R&amp;R control CPU. 65nm node</a:t>
            </a:r>
            <a:endParaRPr lang="en-US" sz="2000" dirty="0"/>
          </a:p>
        </p:txBody>
      </p:sp>
      <p:cxnSp>
        <p:nvCxnSpPr>
          <p:cNvPr id="40" name="Straight Arrow Connector 39"/>
          <p:cNvCxnSpPr/>
          <p:nvPr/>
        </p:nvCxnSpPr>
        <p:spPr>
          <a:xfrm flipV="1">
            <a:off x="2177716" y="5334000"/>
            <a:ext cx="870284"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24"/>
          <p:cNvSpPr txBox="1">
            <a:spLocks noChangeArrowheads="1"/>
          </p:cNvSpPr>
          <p:nvPr/>
        </p:nvSpPr>
        <p:spPr bwMode="auto">
          <a:xfrm>
            <a:off x="0" y="3477795"/>
            <a:ext cx="2809875" cy="1015663"/>
          </a:xfrm>
          <a:prstGeom prst="rect">
            <a:avLst/>
          </a:prstGeom>
          <a:noFill/>
          <a:ln w="9525">
            <a:noFill/>
            <a:miter lim="800000"/>
            <a:headEnd/>
            <a:tailEnd/>
          </a:ln>
        </p:spPr>
        <p:txBody>
          <a:bodyPr>
            <a:spAutoFit/>
          </a:bodyPr>
          <a:lstStyle/>
          <a:p>
            <a:r>
              <a:rPr lang="en-US" sz="2000" dirty="0"/>
              <a:t>2 million vertical connections per lay per die</a:t>
            </a:r>
          </a:p>
        </p:txBody>
      </p:sp>
      <p:sp>
        <p:nvSpPr>
          <p:cNvPr id="46" name="TextBox 45"/>
          <p:cNvSpPr txBox="1"/>
          <p:nvPr/>
        </p:nvSpPr>
        <p:spPr>
          <a:xfrm>
            <a:off x="1843916" y="5987091"/>
            <a:ext cx="5561900" cy="461665"/>
          </a:xfrm>
          <a:prstGeom prst="rect">
            <a:avLst/>
          </a:prstGeom>
          <a:noFill/>
        </p:spPr>
        <p:txBody>
          <a:bodyPr wrap="square" rtlCol="0">
            <a:spAutoFit/>
          </a:bodyPr>
          <a:lstStyle/>
          <a:p>
            <a:r>
              <a:rPr lang="en-US" sz="2400" dirty="0" smtClean="0"/>
              <a:t>Better yielding than 2D equivalent!</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dirty="0" smtClean="0"/>
              <a:t>2.5/3D in Combination</a:t>
            </a:r>
          </a:p>
        </p:txBody>
      </p:sp>
      <p:pic>
        <p:nvPicPr>
          <p:cNvPr id="34820" name="Picture 2"/>
          <p:cNvPicPr>
            <a:picLocks noChangeAspect="1" noChangeArrowheads="1"/>
          </p:cNvPicPr>
          <p:nvPr/>
        </p:nvPicPr>
        <p:blipFill>
          <a:blip r:embed="rId2" cstate="print"/>
          <a:srcRect/>
          <a:stretch>
            <a:fillRect/>
          </a:stretch>
        </p:blipFill>
        <p:spPr bwMode="auto">
          <a:xfrm>
            <a:off x="331788" y="2460654"/>
            <a:ext cx="8499475" cy="4022725"/>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5066270" y="89875"/>
            <a:ext cx="3950724" cy="1744980"/>
          </a:xfrm>
          <a:prstGeom prst="rect">
            <a:avLst/>
          </a:prstGeom>
          <a:noFill/>
          <a:ln w="9525">
            <a:noFill/>
            <a:miter lim="800000"/>
            <a:headEnd/>
            <a:tailEnd/>
          </a:ln>
        </p:spPr>
      </p:pic>
      <p:sp>
        <p:nvSpPr>
          <p:cNvPr id="8" name="TextBox 7"/>
          <p:cNvSpPr txBox="1"/>
          <p:nvPr/>
        </p:nvSpPr>
        <p:spPr>
          <a:xfrm>
            <a:off x="3962367" y="1879600"/>
            <a:ext cx="3877733" cy="246221"/>
          </a:xfrm>
          <a:prstGeom prst="rect">
            <a:avLst/>
          </a:prstGeom>
          <a:noFill/>
        </p:spPr>
        <p:txBody>
          <a:bodyPr wrap="square" rtlCol="0">
            <a:spAutoFit/>
          </a:bodyPr>
          <a:lstStyle/>
          <a:p>
            <a:r>
              <a:rPr lang="en-US" sz="1000" dirty="0" smtClean="0"/>
              <a:t>IME A-Star / Tezzaron Collaboration</a:t>
            </a:r>
            <a:endParaRPr lang="en-US" sz="1000" dirty="0"/>
          </a:p>
        </p:txBody>
      </p:sp>
      <p:pic>
        <p:nvPicPr>
          <p:cNvPr id="9" name="Picture 2"/>
          <p:cNvPicPr>
            <a:picLocks noChangeAspect="1" noChangeArrowheads="1"/>
          </p:cNvPicPr>
          <p:nvPr/>
        </p:nvPicPr>
        <p:blipFill>
          <a:blip r:embed="rId4" cstate="print"/>
          <a:srcRect/>
          <a:stretch>
            <a:fillRect/>
          </a:stretch>
        </p:blipFill>
        <p:spPr bwMode="auto">
          <a:xfrm>
            <a:off x="1283353" y="855134"/>
            <a:ext cx="2450447" cy="2294394"/>
          </a:xfrm>
          <a:prstGeom prst="rect">
            <a:avLst/>
          </a:prstGeom>
          <a:noFill/>
          <a:ln w="9525">
            <a:noFill/>
            <a:miter lim="800000"/>
            <a:headEnd/>
            <a:tailEnd/>
          </a:ln>
        </p:spPr>
      </p:pic>
      <p:sp>
        <p:nvSpPr>
          <p:cNvPr id="10" name="TextBox 9"/>
          <p:cNvSpPr txBox="1"/>
          <p:nvPr/>
        </p:nvSpPr>
        <p:spPr>
          <a:xfrm>
            <a:off x="381000" y="973668"/>
            <a:ext cx="1092201" cy="553998"/>
          </a:xfrm>
          <a:prstGeom prst="rect">
            <a:avLst/>
          </a:prstGeom>
          <a:noFill/>
        </p:spPr>
        <p:txBody>
          <a:bodyPr wrap="square" rtlCol="0">
            <a:spAutoFit/>
          </a:bodyPr>
          <a:lstStyle/>
          <a:p>
            <a:r>
              <a:rPr lang="en-US" sz="1000" dirty="0" smtClean="0"/>
              <a:t>IME A-Star / Tezzaron Collaboration</a:t>
            </a:r>
            <a:endParaRPr lang="en-US" sz="1000" dirty="0"/>
          </a:p>
        </p:txBody>
      </p:sp>
      <p:pic>
        <p:nvPicPr>
          <p:cNvPr id="11" name="Picture 3"/>
          <p:cNvPicPr>
            <a:picLocks noChangeAspect="1" noChangeArrowheads="1"/>
          </p:cNvPicPr>
          <p:nvPr/>
        </p:nvPicPr>
        <p:blipFill>
          <a:blip r:embed="rId5" cstate="print"/>
          <a:srcRect/>
          <a:stretch>
            <a:fillRect/>
          </a:stretch>
        </p:blipFill>
        <p:spPr bwMode="auto">
          <a:xfrm>
            <a:off x="5992733" y="1955800"/>
            <a:ext cx="3151267" cy="609600"/>
          </a:xfrm>
          <a:prstGeom prst="rect">
            <a:avLst/>
          </a:prstGeom>
          <a:noFill/>
          <a:ln w="9525">
            <a:noFill/>
            <a:miter lim="800000"/>
            <a:headEnd/>
            <a:tailEnd/>
          </a:ln>
        </p:spPr>
      </p:pic>
      <p:pic>
        <p:nvPicPr>
          <p:cNvPr id="12" name="Picture 11" descr="IMG_4362.JPG"/>
          <p:cNvPicPr>
            <a:picLocks noChangeAspect="1"/>
          </p:cNvPicPr>
          <p:nvPr/>
        </p:nvPicPr>
        <p:blipFill>
          <a:blip r:embed="rId6" cstate="print"/>
          <a:stretch>
            <a:fillRect/>
          </a:stretch>
        </p:blipFill>
        <p:spPr>
          <a:xfrm rot="5400000">
            <a:off x="-18800" y="1775409"/>
            <a:ext cx="1353553" cy="101516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 y="0"/>
            <a:ext cx="9143999" cy="584775"/>
          </a:xfrm>
          <a:prstGeom prst="rect">
            <a:avLst/>
          </a:prstGeom>
          <a:noFill/>
        </p:spPr>
        <p:txBody>
          <a:bodyPr wrap="square" rtlCol="0">
            <a:spAutoFit/>
          </a:bodyPr>
          <a:lstStyle/>
          <a:p>
            <a:pPr algn="ctr"/>
            <a:r>
              <a:rPr lang="en-US" sz="3200" b="1" dirty="0" smtClean="0">
                <a:solidFill>
                  <a:srgbClr val="1111FF"/>
                </a:solidFill>
                <a:latin typeface="Arial" pitchFamily="34" charset="0"/>
                <a:cs typeface="Arial" pitchFamily="34" charset="0"/>
              </a:rPr>
              <a:t>Tezzaron Dummy Chip C2C Assembly</a:t>
            </a:r>
            <a:endParaRPr lang="en-US" sz="3200" b="1" dirty="0">
              <a:solidFill>
                <a:srgbClr val="1111FF"/>
              </a:solidFill>
              <a:latin typeface="Arial" pitchFamily="34" charset="0"/>
              <a:cs typeface="Arial" pitchFamily="34" charset="0"/>
            </a:endParaRPr>
          </a:p>
        </p:txBody>
      </p:sp>
      <p:pic>
        <p:nvPicPr>
          <p:cNvPr id="25" name="Picture 2"/>
          <p:cNvPicPr>
            <a:picLocks noChangeAspect="1" noChangeArrowheads="1"/>
          </p:cNvPicPr>
          <p:nvPr/>
        </p:nvPicPr>
        <p:blipFill>
          <a:blip r:embed="rId2" cstate="print"/>
          <a:srcRect/>
          <a:stretch>
            <a:fillRect/>
          </a:stretch>
        </p:blipFill>
        <p:spPr bwMode="auto">
          <a:xfrm>
            <a:off x="231349" y="771366"/>
            <a:ext cx="3266817" cy="1850995"/>
          </a:xfrm>
          <a:prstGeom prst="rect">
            <a:avLst/>
          </a:prstGeom>
          <a:noFill/>
          <a:ln w="9525">
            <a:noFill/>
            <a:miter lim="800000"/>
            <a:headEnd/>
            <a:tailEnd/>
          </a:ln>
        </p:spPr>
      </p:pic>
      <p:sp>
        <p:nvSpPr>
          <p:cNvPr id="26" name="TextBox 25"/>
          <p:cNvSpPr txBox="1"/>
          <p:nvPr/>
        </p:nvSpPr>
        <p:spPr>
          <a:xfrm>
            <a:off x="1109037" y="2649233"/>
            <a:ext cx="1191450" cy="338554"/>
          </a:xfrm>
          <a:prstGeom prst="rect">
            <a:avLst/>
          </a:prstGeom>
          <a:noFill/>
        </p:spPr>
        <p:txBody>
          <a:bodyPr wrap="none" rtlCol="0">
            <a:spAutoFit/>
          </a:bodyPr>
          <a:lstStyle/>
          <a:p>
            <a:r>
              <a:rPr lang="en-US" sz="1600" dirty="0" smtClean="0"/>
              <a:t>Memory die</a:t>
            </a:r>
            <a:endParaRPr lang="en-US" sz="1600" dirty="0"/>
          </a:p>
        </p:txBody>
      </p:sp>
      <p:pic>
        <p:nvPicPr>
          <p:cNvPr id="2050" name="Picture 2"/>
          <p:cNvPicPr>
            <a:picLocks noChangeAspect="1" noChangeArrowheads="1"/>
          </p:cNvPicPr>
          <p:nvPr/>
        </p:nvPicPr>
        <p:blipFill>
          <a:blip r:embed="rId3" cstate="print"/>
          <a:srcRect/>
          <a:stretch>
            <a:fillRect/>
          </a:stretch>
        </p:blipFill>
        <p:spPr bwMode="auto">
          <a:xfrm>
            <a:off x="256976" y="3445492"/>
            <a:ext cx="2376156" cy="2112028"/>
          </a:xfrm>
          <a:prstGeom prst="rect">
            <a:avLst/>
          </a:prstGeom>
          <a:noFill/>
          <a:ln w="9525">
            <a:noFill/>
            <a:miter lim="800000"/>
            <a:headEnd/>
            <a:tailEnd/>
          </a:ln>
        </p:spPr>
      </p:pic>
      <p:sp>
        <p:nvSpPr>
          <p:cNvPr id="28" name="TextBox 27"/>
          <p:cNvSpPr txBox="1"/>
          <p:nvPr/>
        </p:nvSpPr>
        <p:spPr>
          <a:xfrm>
            <a:off x="93785" y="5601664"/>
            <a:ext cx="2541563" cy="584775"/>
          </a:xfrm>
          <a:prstGeom prst="rect">
            <a:avLst/>
          </a:prstGeom>
          <a:noFill/>
        </p:spPr>
        <p:txBody>
          <a:bodyPr wrap="square" rtlCol="0">
            <a:spAutoFit/>
          </a:bodyPr>
          <a:lstStyle/>
          <a:p>
            <a:pPr algn="ctr"/>
            <a:r>
              <a:rPr lang="en-US" sz="1600" dirty="0" smtClean="0"/>
              <a:t>X-ray inspection indicated no significant solder voids</a:t>
            </a:r>
            <a:endParaRPr lang="en-US" sz="1600" dirty="0"/>
          </a:p>
        </p:txBody>
      </p:sp>
      <p:pic>
        <p:nvPicPr>
          <p:cNvPr id="30" name="Picture 3"/>
          <p:cNvPicPr>
            <a:picLocks noChangeAspect="1" noChangeArrowheads="1"/>
          </p:cNvPicPr>
          <p:nvPr/>
        </p:nvPicPr>
        <p:blipFill>
          <a:blip r:embed="rId4" cstate="print"/>
          <a:srcRect/>
          <a:stretch>
            <a:fillRect/>
          </a:stretch>
        </p:blipFill>
        <p:spPr bwMode="auto">
          <a:xfrm>
            <a:off x="4407878" y="877219"/>
            <a:ext cx="3135659" cy="1924186"/>
          </a:xfrm>
          <a:prstGeom prst="rect">
            <a:avLst/>
          </a:prstGeom>
          <a:noFill/>
          <a:ln w="9525">
            <a:noFill/>
            <a:miter lim="800000"/>
            <a:headEnd/>
            <a:tailEnd/>
          </a:ln>
        </p:spPr>
      </p:pic>
      <p:sp>
        <p:nvSpPr>
          <p:cNvPr id="32" name="TextBox 31"/>
          <p:cNvSpPr txBox="1"/>
          <p:nvPr/>
        </p:nvSpPr>
        <p:spPr>
          <a:xfrm>
            <a:off x="5200472" y="2824080"/>
            <a:ext cx="1241760" cy="338554"/>
          </a:xfrm>
          <a:prstGeom prst="rect">
            <a:avLst/>
          </a:prstGeom>
          <a:noFill/>
        </p:spPr>
        <p:txBody>
          <a:bodyPr wrap="none" rtlCol="0">
            <a:spAutoFit/>
          </a:bodyPr>
          <a:lstStyle/>
          <a:p>
            <a:r>
              <a:rPr lang="en-US" sz="1600" dirty="0" smtClean="0"/>
              <a:t>C2C sample</a:t>
            </a:r>
            <a:endParaRPr lang="en-US" sz="1600" dirty="0"/>
          </a:p>
        </p:txBody>
      </p:sp>
      <p:pic>
        <p:nvPicPr>
          <p:cNvPr id="2055" name="Picture 7"/>
          <p:cNvPicPr>
            <a:picLocks noChangeAspect="1" noChangeArrowheads="1"/>
          </p:cNvPicPr>
          <p:nvPr/>
        </p:nvPicPr>
        <p:blipFill>
          <a:blip r:embed="rId5" cstate="print"/>
          <a:srcRect/>
          <a:stretch>
            <a:fillRect/>
          </a:stretch>
        </p:blipFill>
        <p:spPr bwMode="auto">
          <a:xfrm>
            <a:off x="2778157" y="3677921"/>
            <a:ext cx="2923074" cy="1585749"/>
          </a:xfrm>
          <a:prstGeom prst="rect">
            <a:avLst/>
          </a:prstGeom>
          <a:noFill/>
          <a:ln w="9525">
            <a:noFill/>
            <a:miter lim="800000"/>
            <a:headEnd/>
            <a:tailEnd/>
          </a:ln>
        </p:spPr>
      </p:pic>
      <p:sp>
        <p:nvSpPr>
          <p:cNvPr id="37" name="TextBox 36"/>
          <p:cNvSpPr txBox="1"/>
          <p:nvPr/>
        </p:nvSpPr>
        <p:spPr>
          <a:xfrm>
            <a:off x="3104596" y="5333299"/>
            <a:ext cx="1912881" cy="584775"/>
          </a:xfrm>
          <a:prstGeom prst="rect">
            <a:avLst/>
          </a:prstGeom>
          <a:noFill/>
        </p:spPr>
        <p:txBody>
          <a:bodyPr wrap="square" rtlCol="0">
            <a:spAutoFit/>
          </a:bodyPr>
          <a:lstStyle/>
          <a:p>
            <a:pPr algn="ctr"/>
            <a:r>
              <a:rPr lang="en-US" sz="1600" dirty="0" smtClean="0"/>
              <a:t>X-section of good micro bump</a:t>
            </a:r>
          </a:p>
        </p:txBody>
      </p:sp>
      <p:sp>
        <p:nvSpPr>
          <p:cNvPr id="27" name="Rectangle 26"/>
          <p:cNvSpPr/>
          <p:nvPr/>
        </p:nvSpPr>
        <p:spPr>
          <a:xfrm>
            <a:off x="6168722" y="5362248"/>
            <a:ext cx="2637654" cy="923330"/>
          </a:xfrm>
          <a:prstGeom prst="rect">
            <a:avLst/>
          </a:prstGeom>
          <a:solidFill>
            <a:schemeClr val="bg1"/>
          </a:solidFill>
        </p:spPr>
        <p:txBody>
          <a:bodyPr wrap="square">
            <a:spAutoFit/>
          </a:bodyPr>
          <a:lstStyle/>
          <a:p>
            <a:pPr algn="ctr"/>
            <a:r>
              <a:rPr lang="en-US" sz="1800" dirty="0" smtClean="0">
                <a:solidFill>
                  <a:prstClr val="black"/>
                </a:solidFill>
                <a:latin typeface="Calibri"/>
                <a:cs typeface="+mn-cs"/>
                <a:sym typeface="Symbol"/>
              </a:rPr>
              <a:t>CSCAN showed no </a:t>
            </a:r>
            <a:r>
              <a:rPr lang="en-US" sz="1800" dirty="0" err="1" smtClean="0">
                <a:solidFill>
                  <a:prstClr val="black"/>
                </a:solidFill>
                <a:latin typeface="Calibri"/>
                <a:cs typeface="+mn-cs"/>
                <a:sym typeface="Symbol"/>
              </a:rPr>
              <a:t>underfill</a:t>
            </a:r>
            <a:r>
              <a:rPr lang="en-US" sz="1800" dirty="0" smtClean="0">
                <a:solidFill>
                  <a:prstClr val="black"/>
                </a:solidFill>
                <a:latin typeface="Calibri"/>
                <a:cs typeface="+mn-cs"/>
                <a:sym typeface="Symbol"/>
              </a:rPr>
              <a:t> voids (UF: </a:t>
            </a:r>
            <a:r>
              <a:rPr lang="en-US" sz="1800" dirty="0" err="1" smtClean="0">
                <a:solidFill>
                  <a:prstClr val="black"/>
                </a:solidFill>
                <a:latin typeface="Calibri"/>
                <a:cs typeface="+mn-cs"/>
                <a:sym typeface="Symbol"/>
              </a:rPr>
              <a:t>Namics</a:t>
            </a:r>
            <a:r>
              <a:rPr lang="en-US" sz="1800" dirty="0" smtClean="0">
                <a:solidFill>
                  <a:prstClr val="black"/>
                </a:solidFill>
                <a:latin typeface="Calibri"/>
                <a:cs typeface="+mn-cs"/>
                <a:sym typeface="Symbol"/>
              </a:rPr>
              <a:t> 8443-14)</a:t>
            </a:r>
            <a:endParaRPr lang="en-US" dirty="0"/>
          </a:p>
        </p:txBody>
      </p:sp>
      <p:pic>
        <p:nvPicPr>
          <p:cNvPr id="29" name="Picture 2" descr="\\imesrv\imecommon\Michelle\FY12-Dec-546\1-15_G1.jpg"/>
          <p:cNvPicPr>
            <a:picLocks noChangeAspect="1" noChangeArrowheads="1"/>
          </p:cNvPicPr>
          <p:nvPr/>
        </p:nvPicPr>
        <p:blipFill>
          <a:blip r:embed="rId6" cstate="print"/>
          <a:srcRect l="3948" t="5536" r="3224" b="5798"/>
          <a:stretch>
            <a:fillRect/>
          </a:stretch>
        </p:blipFill>
        <p:spPr bwMode="auto">
          <a:xfrm>
            <a:off x="5970913" y="3840480"/>
            <a:ext cx="3083212" cy="147099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CC"/>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Settings\patti2\Application Data\Microsoft\Templates\Tachyon1.pot</Template>
  <TotalTime>110681</TotalTime>
  <Words>867</Words>
  <Application>Microsoft Office PowerPoint</Application>
  <PresentationFormat>On-screen Show (4:3)</PresentationFormat>
  <Paragraphs>215</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Blank Presentation</vt:lpstr>
      <vt:lpstr>Slide 1</vt:lpstr>
      <vt:lpstr>Span of 3D Integration Rich and Varied Technologies</vt:lpstr>
      <vt:lpstr>Slide 3</vt:lpstr>
      <vt:lpstr>0.6um SOI TSV</vt:lpstr>
      <vt:lpstr>Slide 5</vt:lpstr>
      <vt:lpstr>3D DRAMs</vt:lpstr>
      <vt:lpstr>Gen4 “Dis-Integrated” 3D Memory</vt:lpstr>
      <vt:lpstr>2.5/3D in Combination</vt:lpstr>
      <vt:lpstr>Slide 9</vt:lpstr>
      <vt:lpstr>What is Important?</vt:lpstr>
      <vt:lpstr>TSV Pitch ≠ Area ÷ Number of TSVs</vt:lpstr>
      <vt:lpstr>Die to Wafer – 2.5D</vt:lpstr>
      <vt:lpstr>Slide 13</vt:lpstr>
      <vt:lpstr>Tezzaron/Novati  2.5/3D Technologies</vt:lpstr>
      <vt:lpstr>Facility Overview</vt:lpstr>
      <vt:lpstr>The Road Ahead…</vt:lpstr>
      <vt:lpstr>Near End-of-Line TSV Insertion</vt:lpstr>
      <vt:lpstr>3082901CMP1 - Edge</vt:lpstr>
      <vt:lpstr>100mm InP/CMOS</vt:lpstr>
      <vt:lpstr>Slide 20</vt:lpstr>
      <vt:lpstr>Embedded Die to Wafer with Wafer Cap</vt:lpstr>
      <vt:lpstr>Slide 22</vt:lpstr>
      <vt:lpstr>DBI Die to Wafer Attach</vt:lpstr>
      <vt:lpstr>Die to Wafer in Process</vt:lpstr>
      <vt:lpstr>Die Placement Finished</vt:lpstr>
      <vt:lpstr>DBI Add TSV Silicon Strips for Receiving Sensor Driver Connections</vt:lpstr>
      <vt:lpstr>DBI Add Dummy Silicon Strips with TSVs at pads for Wire Bonding and to Prevent Thinning Process Rounding Off Die Edges</vt:lpstr>
      <vt:lpstr>Thin Die and Dummy Strips to Analog TSVs and then Backside Process Analog Layer and Sensor Driver Connection Strips</vt:lpstr>
      <vt:lpstr>Populate Sensor Die using Microbump or DBI </vt:lpstr>
      <vt:lpstr>Photonics for Short Haul</vt:lpstr>
      <vt:lpstr>Double Sided Silicon Interposer</vt:lpstr>
      <vt:lpstr>Integrating Fluidics into 3D:  Liquid Cooling</vt:lpstr>
      <vt:lpstr>“5.5D” Systems</vt:lpstr>
      <vt:lpstr>Summary</vt:lpstr>
    </vt:vector>
  </TitlesOfParts>
  <Company>Tezzaron Semiconductor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IMAPS</dc:title>
  <dc:creator>R Patti</dc:creator>
  <cp:lastModifiedBy>patti2</cp:lastModifiedBy>
  <cp:revision>899</cp:revision>
  <cp:lastPrinted>1999-09-28T20:18:30Z</cp:lastPrinted>
  <dcterms:created xsi:type="dcterms:W3CDTF">1999-09-19T16:31:17Z</dcterms:created>
  <dcterms:modified xsi:type="dcterms:W3CDTF">2013-11-15T16:21:58Z</dcterms:modified>
</cp:coreProperties>
</file>