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57" r:id="rId2"/>
    <p:sldId id="358" r:id="rId3"/>
    <p:sldId id="336" r:id="rId4"/>
    <p:sldId id="337" r:id="rId5"/>
    <p:sldId id="319" r:id="rId6"/>
    <p:sldId id="328" r:id="rId7"/>
    <p:sldId id="347" r:id="rId8"/>
    <p:sldId id="291" r:id="rId9"/>
    <p:sldId id="323" r:id="rId10"/>
    <p:sldId id="277" r:id="rId11"/>
    <p:sldId id="288" r:id="rId12"/>
    <p:sldId id="349" r:id="rId13"/>
    <p:sldId id="292" r:id="rId14"/>
    <p:sldId id="269" r:id="rId15"/>
    <p:sldId id="270" r:id="rId16"/>
    <p:sldId id="326" r:id="rId17"/>
    <p:sldId id="282" r:id="rId18"/>
    <p:sldId id="300" r:id="rId19"/>
    <p:sldId id="296" r:id="rId20"/>
    <p:sldId id="309" r:id="rId21"/>
    <p:sldId id="354" r:id="rId22"/>
    <p:sldId id="314" r:id="rId23"/>
    <p:sldId id="315" r:id="rId24"/>
    <p:sldId id="312" r:id="rId25"/>
    <p:sldId id="313" r:id="rId26"/>
    <p:sldId id="271" r:id="rId27"/>
    <p:sldId id="329" r:id="rId28"/>
    <p:sldId id="275" r:id="rId29"/>
    <p:sldId id="330" r:id="rId30"/>
    <p:sldId id="301" r:id="rId31"/>
    <p:sldId id="310" r:id="rId32"/>
    <p:sldId id="355" r:id="rId33"/>
    <p:sldId id="350" r:id="rId34"/>
    <p:sldId id="325" r:id="rId35"/>
    <p:sldId id="267" r:id="rId36"/>
    <p:sldId id="333" r:id="rId37"/>
    <p:sldId id="345" r:id="rId38"/>
    <p:sldId id="335" r:id="rId39"/>
    <p:sldId id="343" r:id="rId40"/>
    <p:sldId id="352" r:id="rId41"/>
    <p:sldId id="346" r:id="rId42"/>
    <p:sldId id="356" r:id="rId43"/>
    <p:sldId id="289" r:id="rId44"/>
    <p:sldId id="353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653BA91-A453-4B4A-8B63-7856AF8A1F50}">
          <p14:sldIdLst>
            <p14:sldId id="357"/>
            <p14:sldId id="358"/>
            <p14:sldId id="336"/>
            <p14:sldId id="337"/>
            <p14:sldId id="319"/>
            <p14:sldId id="328"/>
            <p14:sldId id="347"/>
            <p14:sldId id="291"/>
            <p14:sldId id="323"/>
            <p14:sldId id="277"/>
            <p14:sldId id="288"/>
            <p14:sldId id="349"/>
            <p14:sldId id="292"/>
            <p14:sldId id="269"/>
            <p14:sldId id="270"/>
            <p14:sldId id="326"/>
            <p14:sldId id="282"/>
            <p14:sldId id="300"/>
            <p14:sldId id="296"/>
            <p14:sldId id="309"/>
            <p14:sldId id="354"/>
            <p14:sldId id="314"/>
            <p14:sldId id="315"/>
            <p14:sldId id="312"/>
            <p14:sldId id="313"/>
            <p14:sldId id="271"/>
            <p14:sldId id="329"/>
            <p14:sldId id="275"/>
            <p14:sldId id="330"/>
            <p14:sldId id="301"/>
            <p14:sldId id="310"/>
            <p14:sldId id="355"/>
            <p14:sldId id="350"/>
            <p14:sldId id="325"/>
            <p14:sldId id="267"/>
            <p14:sldId id="333"/>
            <p14:sldId id="345"/>
            <p14:sldId id="335"/>
            <p14:sldId id="343"/>
            <p14:sldId id="352"/>
            <p14:sldId id="346"/>
            <p14:sldId id="356"/>
            <p14:sldId id="289"/>
            <p14:sldId id="35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1F87"/>
    <a:srgbClr val="5DC653"/>
    <a:srgbClr val="691E21"/>
    <a:srgbClr val="DB3FF9"/>
    <a:srgbClr val="3C7F1C"/>
    <a:srgbClr val="232D88"/>
    <a:srgbClr val="DD7E40"/>
    <a:srgbClr val="463857"/>
    <a:srgbClr val="021674"/>
    <a:srgbClr val="D96B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5257" autoAdjust="0"/>
  </p:normalViewPr>
  <p:slideViewPr>
    <p:cSldViewPr snapToGrid="0" snapToObjects="1">
      <p:cViewPr>
        <p:scale>
          <a:sx n="54" d="100"/>
          <a:sy n="54" d="100"/>
        </p:scale>
        <p:origin x="-2056" y="-6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407E8-FD27-244B-ABE8-01157CF1FD03}" type="datetimeFigureOut">
              <a:rPr lang="en-US" smtClean="0"/>
              <a:t>2/18/13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9819F-1C18-944B-BC22-37A93B1D7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630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FEC36-97B4-734B-B7AF-8EB657A6E0C6}" type="datetimeFigureOut">
              <a:rPr lang="en-US" smtClean="0"/>
              <a:t>2/18/13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844741-295E-9B41-ADDE-EB8932C4E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47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44741-295E-9B41-ADDE-EB8932C4E40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93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8CCD7-3B19-4A47-A1ED-2915A3C033C7}" type="datetime1">
              <a:rPr lang="en-US" smtClean="0"/>
              <a:t>2/18/13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8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5037-22EF-C341-BF17-B5D20E03C00E}" type="datetime1">
              <a:rPr lang="en-US" smtClean="0"/>
              <a:t>2/18/13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4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CDA2-98FE-2C4B-98CB-52685160FD87}" type="datetime1">
              <a:rPr lang="en-US" smtClean="0"/>
              <a:t>2/18/13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23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D4F7D-1380-074A-AE29-E9CF6EEF38ED}" type="datetime1">
              <a:rPr lang="en-US" smtClean="0"/>
              <a:t>2/18/13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40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0BE7-4876-7643-9267-19B9443CD753}" type="datetime1">
              <a:rPr lang="en-US" smtClean="0"/>
              <a:t>2/18/13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8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3FD52-07DD-D441-8595-984639EF27FF}" type="datetime1">
              <a:rPr lang="en-US" smtClean="0"/>
              <a:t>2/18/13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5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F1A-59F1-2648-8952-4823764308DE}" type="datetime1">
              <a:rPr lang="en-US" smtClean="0"/>
              <a:t>2/18/13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3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F424A-3E99-6A40-832B-19D27825A40F}" type="datetime1">
              <a:rPr lang="en-US" smtClean="0"/>
              <a:t>2/18/13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8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50AC-32DD-4342-8092-C80EF818CC73}" type="datetime1">
              <a:rPr lang="en-US" smtClean="0"/>
              <a:t>2/18/13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0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D8EF-533C-0B47-BD64-832F3FA47127}" type="datetime1">
              <a:rPr lang="en-US" smtClean="0"/>
              <a:t>2/18/13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5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46D4-3D32-1F43-8246-A3634E9F1E57}" type="datetime1">
              <a:rPr lang="en-US" smtClean="0"/>
              <a:t>2/18/13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8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7BC0A-6E51-5746-9363-35149389B7FC}" type="datetime1">
              <a:rPr lang="en-US" smtClean="0"/>
              <a:t>2/18/13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57D07-B0C6-C344-BBDC-92DE4F26F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5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png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Relationship Id="rId3" Type="http://schemas.openxmlformats.org/officeDocument/2006/relationships/image" Target="../media/image8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5.emf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dmtpc.mit.ed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0506" y="497935"/>
            <a:ext cx="860298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Surface Commissioning of the DMTPC 4-Shooter Directional Dark Matter Detector</a:t>
            </a:r>
          </a:p>
          <a:p>
            <a:pPr algn="ctr"/>
            <a:endParaRPr lang="en-US" sz="4000" dirty="0">
              <a:latin typeface="Verdana"/>
              <a:cs typeface="Verdana"/>
            </a:endParaRPr>
          </a:p>
          <a:p>
            <a:pPr algn="ctr"/>
            <a:r>
              <a:rPr lang="en-US" sz="2800" dirty="0" smtClean="0">
                <a:latin typeface="Verdana"/>
                <a:cs typeface="Verdana"/>
              </a:rPr>
              <a:t>Shawn Henderson</a:t>
            </a:r>
          </a:p>
          <a:p>
            <a:pPr algn="ctr"/>
            <a:endParaRPr lang="en-US" sz="4000" dirty="0">
              <a:latin typeface="Verdana"/>
              <a:cs typeface="Verdana"/>
            </a:endParaRPr>
          </a:p>
          <a:p>
            <a:pPr algn="ctr"/>
            <a:r>
              <a:rPr lang="en-US" sz="2000" dirty="0">
                <a:latin typeface="Verdana"/>
                <a:cs typeface="Verdana"/>
              </a:rPr>
              <a:t>o</a:t>
            </a:r>
            <a:r>
              <a:rPr lang="en-US" sz="2000" dirty="0" smtClean="0">
                <a:latin typeface="Verdana"/>
                <a:cs typeface="Verdana"/>
              </a:rPr>
              <a:t>n behalf of the </a:t>
            </a:r>
          </a:p>
          <a:p>
            <a:pPr algn="ctr"/>
            <a:r>
              <a:rPr lang="en-US" sz="2000" dirty="0" smtClean="0">
                <a:latin typeface="Verdana"/>
                <a:cs typeface="Verdana"/>
              </a:rPr>
              <a:t>DMTPC Collaboration</a:t>
            </a:r>
          </a:p>
          <a:p>
            <a:pPr algn="ctr"/>
            <a:endParaRPr lang="en-US" sz="2000" dirty="0">
              <a:latin typeface="Verdana"/>
              <a:cs typeface="Verdana"/>
            </a:endParaRPr>
          </a:p>
          <a:p>
            <a:pPr algn="ctr"/>
            <a:endParaRPr lang="en-US" sz="2000" dirty="0" smtClean="0">
              <a:latin typeface="Verdana"/>
              <a:cs typeface="Verdana"/>
            </a:endParaRPr>
          </a:p>
          <a:p>
            <a:pPr algn="ctr"/>
            <a:r>
              <a:rPr lang="en-US" sz="2000" dirty="0" smtClean="0">
                <a:latin typeface="Verdana"/>
                <a:cs typeface="Verdana"/>
              </a:rPr>
              <a:t>February 19, 2013</a:t>
            </a:r>
            <a:endParaRPr lang="en-US" sz="2000" dirty="0">
              <a:latin typeface="Verdana"/>
              <a:cs typeface="Verdan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0560" y="4366322"/>
            <a:ext cx="2243219" cy="2490548"/>
            <a:chOff x="0" y="4367452"/>
            <a:chExt cx="2243219" cy="2490548"/>
          </a:xfrm>
        </p:grpSpPr>
        <p:pic>
          <p:nvPicPr>
            <p:cNvPr id="12" name="Picture 11" descr="s2_r_g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7452"/>
              <a:ext cx="2243218" cy="2177143"/>
            </a:xfrm>
            <a:prstGeom prst="rect">
              <a:avLst/>
            </a:prstGeom>
          </p:spPr>
        </p:pic>
        <p:pic>
          <p:nvPicPr>
            <p:cNvPr id="13" name="Picture 12" descr="s2_r_g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5585388"/>
              <a:ext cx="2243218" cy="127261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086509" y="5809996"/>
            <a:ext cx="2970982" cy="801085"/>
            <a:chOff x="3" y="6056915"/>
            <a:chExt cx="2970982" cy="801085"/>
          </a:xfrm>
        </p:grpSpPr>
        <p:sp>
          <p:nvSpPr>
            <p:cNvPr id="2" name="Rectangle 1"/>
            <p:cNvSpPr/>
            <p:nvPr/>
          </p:nvSpPr>
          <p:spPr>
            <a:xfrm>
              <a:off x="3" y="6211669"/>
              <a:ext cx="29709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dirty="0" smtClean="0"/>
            </a:p>
            <a:p>
              <a:r>
                <a:rPr lang="en-US" dirty="0" smtClean="0">
                  <a:solidFill>
                    <a:srgbClr val="FF0000"/>
                  </a:solidFill>
                </a:rPr>
                <a:t>Research Techniques Seminar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898" y="6056915"/>
              <a:ext cx="2570480" cy="48768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688" y="4783973"/>
            <a:ext cx="2743200" cy="165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17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fix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" y="158427"/>
            <a:ext cx="9143391" cy="6390884"/>
          </a:xfrm>
          <a:prstGeom prst="rect">
            <a:avLst/>
          </a:prstGeom>
        </p:spPr>
      </p:pic>
      <p:sp>
        <p:nvSpPr>
          <p:cNvPr id="112" name="Rectangle 111"/>
          <p:cNvSpPr/>
          <p:nvPr/>
        </p:nvSpPr>
        <p:spPr>
          <a:xfrm>
            <a:off x="1202229" y="5654972"/>
            <a:ext cx="1297117" cy="5493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56228" y="499154"/>
            <a:ext cx="8355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3x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5299539" y="39481"/>
            <a:ext cx="8355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x4</a:t>
            </a:r>
            <a:endParaRPr lang="en-US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91766" y="1479545"/>
            <a:ext cx="16467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660066"/>
                </a:solidFill>
              </a:rPr>
              <a:t>CF</a:t>
            </a:r>
            <a:r>
              <a:rPr lang="en-US" sz="6000" baseline="-25000" dirty="0" smtClean="0">
                <a:solidFill>
                  <a:srgbClr val="660066"/>
                </a:solidFill>
              </a:rPr>
              <a:t>4</a:t>
            </a:r>
            <a:r>
              <a:rPr lang="en-US" sz="4800" dirty="0" smtClean="0">
                <a:solidFill>
                  <a:srgbClr val="660066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660066"/>
                </a:solidFill>
              </a:rPr>
              <a:t>@ 75 </a:t>
            </a:r>
            <a:r>
              <a:rPr lang="en-US" sz="2800" dirty="0" err="1" smtClean="0">
                <a:solidFill>
                  <a:srgbClr val="660066"/>
                </a:solidFill>
              </a:rPr>
              <a:t>Torr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006742" y="117145"/>
            <a:ext cx="4781688" cy="1293931"/>
          </a:xfrm>
          <a:custGeom>
            <a:avLst/>
            <a:gdLst>
              <a:gd name="connsiteX0" fmla="*/ 0 w 4781688"/>
              <a:gd name="connsiteY0" fmla="*/ 1066234 h 1458231"/>
              <a:gd name="connsiteX1" fmla="*/ 313553 w 4781688"/>
              <a:gd name="connsiteY1" fmla="*/ 1442551 h 1458231"/>
              <a:gd name="connsiteX2" fmla="*/ 3088500 w 4781688"/>
              <a:gd name="connsiteY2" fmla="*/ 1458231 h 1458231"/>
              <a:gd name="connsiteX3" fmla="*/ 4781688 w 4781688"/>
              <a:gd name="connsiteY3" fmla="*/ 391998 h 1458231"/>
              <a:gd name="connsiteX4" fmla="*/ 3841028 w 4781688"/>
              <a:gd name="connsiteY4" fmla="*/ 125439 h 1458231"/>
              <a:gd name="connsiteX5" fmla="*/ 501685 w 4781688"/>
              <a:gd name="connsiteY5" fmla="*/ 0 h 1458231"/>
              <a:gd name="connsiteX6" fmla="*/ 0 w 4781688"/>
              <a:gd name="connsiteY6" fmla="*/ 1066234 h 1458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81688" h="1458231">
                <a:moveTo>
                  <a:pt x="0" y="1066234"/>
                </a:moveTo>
                <a:lnTo>
                  <a:pt x="313553" y="1442551"/>
                </a:lnTo>
                <a:lnTo>
                  <a:pt x="3088500" y="1458231"/>
                </a:lnTo>
                <a:lnTo>
                  <a:pt x="4781688" y="391998"/>
                </a:lnTo>
                <a:lnTo>
                  <a:pt x="3841028" y="125439"/>
                </a:lnTo>
                <a:lnTo>
                  <a:pt x="501685" y="0"/>
                </a:lnTo>
                <a:lnTo>
                  <a:pt x="0" y="10662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19267" y="5539425"/>
            <a:ext cx="211672" cy="1339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756985" y="5539425"/>
            <a:ext cx="211672" cy="1339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07958" y="4763435"/>
            <a:ext cx="1297117" cy="5493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999861" y="5587484"/>
            <a:ext cx="1432234" cy="729539"/>
          </a:xfrm>
          <a:custGeom>
            <a:avLst/>
            <a:gdLst>
              <a:gd name="connsiteX0" fmla="*/ 0 w 1432234"/>
              <a:gd name="connsiteY0" fmla="*/ 175630 h 729539"/>
              <a:gd name="connsiteX1" fmla="*/ 283744 w 1432234"/>
              <a:gd name="connsiteY1" fmla="*/ 729539 h 729539"/>
              <a:gd name="connsiteX2" fmla="*/ 1432234 w 1432234"/>
              <a:gd name="connsiteY2" fmla="*/ 526889 h 729539"/>
              <a:gd name="connsiteX3" fmla="*/ 1364675 w 1432234"/>
              <a:gd name="connsiteY3" fmla="*/ 189140 h 729539"/>
              <a:gd name="connsiteX4" fmla="*/ 864745 w 1432234"/>
              <a:gd name="connsiteY4" fmla="*/ 0 h 729539"/>
              <a:gd name="connsiteX5" fmla="*/ 0 w 1432234"/>
              <a:gd name="connsiteY5" fmla="*/ 175630 h 729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234" h="729539">
                <a:moveTo>
                  <a:pt x="0" y="175630"/>
                </a:moveTo>
                <a:lnTo>
                  <a:pt x="283744" y="729539"/>
                </a:lnTo>
                <a:lnTo>
                  <a:pt x="1432234" y="526889"/>
                </a:lnTo>
                <a:lnTo>
                  <a:pt x="1364675" y="189140"/>
                </a:lnTo>
                <a:lnTo>
                  <a:pt x="864745" y="0"/>
                </a:lnTo>
                <a:lnTo>
                  <a:pt x="0" y="1756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fasta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705762" y="4492110"/>
            <a:ext cx="2438238" cy="1487325"/>
          </a:xfrm>
          <a:prstGeom prst="rect">
            <a:avLst/>
          </a:prstGeom>
        </p:spPr>
      </p:pic>
      <p:pic>
        <p:nvPicPr>
          <p:cNvPr id="41" name="Picture 40" descr="chargeamplifi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0604" y="5380028"/>
            <a:ext cx="2450429" cy="1164258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1748010" y="6169695"/>
            <a:ext cx="1586379" cy="0"/>
          </a:xfrm>
          <a:prstGeom prst="line">
            <a:avLst/>
          </a:prstGeom>
          <a:ln w="508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321099" y="5603646"/>
            <a:ext cx="0" cy="570806"/>
          </a:xfrm>
          <a:prstGeom prst="line">
            <a:avLst/>
          </a:prstGeom>
          <a:ln w="508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133600" y="1238597"/>
            <a:ext cx="5109482" cy="5252770"/>
          </a:xfrm>
          <a:prstGeom prst="rect">
            <a:avLst/>
          </a:prstGeom>
          <a:noFill/>
          <a:ln w="381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detect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924" y="-96338"/>
            <a:ext cx="2718635" cy="1334935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>
          <a:xfrm flipV="1">
            <a:off x="3809674" y="499154"/>
            <a:ext cx="4138904" cy="1774317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camera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523" y="100463"/>
            <a:ext cx="1292245" cy="1091094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3625240" y="588800"/>
            <a:ext cx="666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3x</a:t>
            </a:r>
            <a:endParaRPr lang="en-US" sz="4000" dirty="0"/>
          </a:p>
        </p:txBody>
      </p:sp>
      <p:sp>
        <p:nvSpPr>
          <p:cNvPr id="62" name="TextBox 61"/>
          <p:cNvSpPr txBox="1"/>
          <p:nvPr/>
        </p:nvSpPr>
        <p:spPr>
          <a:xfrm>
            <a:off x="2178012" y="158427"/>
            <a:ext cx="666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4x</a:t>
            </a:r>
            <a:endParaRPr lang="en-US" sz="4000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4116917" y="2759769"/>
            <a:ext cx="0" cy="518584"/>
          </a:xfrm>
          <a:prstGeom prst="straightConnector1">
            <a:avLst/>
          </a:prstGeom>
          <a:ln>
            <a:solidFill>
              <a:srgbClr val="AAAAA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708525" y="3019061"/>
            <a:ext cx="0" cy="518584"/>
          </a:xfrm>
          <a:prstGeom prst="straightConnector1">
            <a:avLst/>
          </a:prstGeom>
          <a:ln>
            <a:solidFill>
              <a:srgbClr val="AAAAA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299539" y="3340795"/>
            <a:ext cx="0" cy="518584"/>
          </a:xfrm>
          <a:prstGeom prst="straightConnector1">
            <a:avLst/>
          </a:prstGeom>
          <a:ln>
            <a:solidFill>
              <a:srgbClr val="AAAAA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5795897" y="3600087"/>
            <a:ext cx="0" cy="518584"/>
          </a:xfrm>
          <a:prstGeom prst="straightConnector1">
            <a:avLst/>
          </a:prstGeom>
          <a:ln>
            <a:solidFill>
              <a:srgbClr val="AAAAA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Picture 76" descr="301px-Resistors_in_paralle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288" y="3630825"/>
            <a:ext cx="711200" cy="1498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424435" y="3501242"/>
            <a:ext cx="912624" cy="698511"/>
            <a:chOff x="7424435" y="3501242"/>
            <a:chExt cx="912624" cy="698511"/>
          </a:xfrm>
        </p:grpSpPr>
        <p:cxnSp>
          <p:nvCxnSpPr>
            <p:cNvPr id="80" name="Straight Connector 79"/>
            <p:cNvCxnSpPr/>
            <p:nvPr/>
          </p:nvCxnSpPr>
          <p:spPr>
            <a:xfrm>
              <a:off x="7424435" y="3850498"/>
              <a:ext cx="692710" cy="0"/>
            </a:xfrm>
            <a:prstGeom prst="line">
              <a:avLst/>
            </a:prstGeom>
            <a:ln w="412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8111113" y="3501242"/>
              <a:ext cx="0" cy="698511"/>
            </a:xfrm>
            <a:prstGeom prst="line">
              <a:avLst/>
            </a:prstGeom>
            <a:ln w="412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8227990" y="3630825"/>
              <a:ext cx="0" cy="427997"/>
            </a:xfrm>
            <a:prstGeom prst="line">
              <a:avLst/>
            </a:prstGeom>
            <a:ln w="412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8337059" y="3743170"/>
              <a:ext cx="0" cy="213133"/>
            </a:xfrm>
            <a:prstGeom prst="line">
              <a:avLst/>
            </a:prstGeom>
            <a:ln w="412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6" name="Picture 95" descr="chi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803" y="117145"/>
            <a:ext cx="304775" cy="316966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8191849" y="6249148"/>
            <a:ext cx="951847" cy="3698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8229201" y="3093525"/>
            <a:ext cx="9124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GND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91766" y="6124710"/>
            <a:ext cx="12058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Anode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127204" y="6132387"/>
            <a:ext cx="9261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Veto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111113" y="4852426"/>
            <a:ext cx="10576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Mesh</a:t>
            </a:r>
          </a:p>
        </p:txBody>
      </p:sp>
      <p:pic>
        <p:nvPicPr>
          <p:cNvPr id="113" name="Picture 112" descr="plusV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8659" y="6491712"/>
            <a:ext cx="487090" cy="340142"/>
          </a:xfrm>
          <a:prstGeom prst="rect">
            <a:avLst/>
          </a:prstGeom>
        </p:spPr>
      </p:pic>
      <p:sp>
        <p:nvSpPr>
          <p:cNvPr id="115" name="Freeform 114"/>
          <p:cNvSpPr/>
          <p:nvPr/>
        </p:nvSpPr>
        <p:spPr>
          <a:xfrm>
            <a:off x="5020236" y="6245412"/>
            <a:ext cx="1733176" cy="493058"/>
          </a:xfrm>
          <a:custGeom>
            <a:avLst/>
            <a:gdLst>
              <a:gd name="connsiteX0" fmla="*/ 0 w 1733176"/>
              <a:gd name="connsiteY0" fmla="*/ 478117 h 493058"/>
              <a:gd name="connsiteX1" fmla="*/ 1060823 w 1733176"/>
              <a:gd name="connsiteY1" fmla="*/ 493058 h 493058"/>
              <a:gd name="connsiteX2" fmla="*/ 1733176 w 1733176"/>
              <a:gd name="connsiteY2" fmla="*/ 14941 h 493058"/>
              <a:gd name="connsiteX3" fmla="*/ 1733176 w 1733176"/>
              <a:gd name="connsiteY3" fmla="*/ 0 h 49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3176" h="493058">
                <a:moveTo>
                  <a:pt x="0" y="478117"/>
                </a:moveTo>
                <a:lnTo>
                  <a:pt x="1060823" y="493058"/>
                </a:lnTo>
                <a:lnTo>
                  <a:pt x="1733176" y="14941"/>
                </a:lnTo>
                <a:lnTo>
                  <a:pt x="1733176" y="0"/>
                </a:lnTo>
              </a:path>
            </a:pathLst>
          </a:cu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115"/>
          <p:cNvSpPr/>
          <p:nvPr/>
        </p:nvSpPr>
        <p:spPr>
          <a:xfrm flipH="1">
            <a:off x="2755706" y="6245412"/>
            <a:ext cx="1733176" cy="493058"/>
          </a:xfrm>
          <a:custGeom>
            <a:avLst/>
            <a:gdLst>
              <a:gd name="connsiteX0" fmla="*/ 0 w 1733176"/>
              <a:gd name="connsiteY0" fmla="*/ 478117 h 493058"/>
              <a:gd name="connsiteX1" fmla="*/ 1060823 w 1733176"/>
              <a:gd name="connsiteY1" fmla="*/ 493058 h 493058"/>
              <a:gd name="connsiteX2" fmla="*/ 1733176 w 1733176"/>
              <a:gd name="connsiteY2" fmla="*/ 14941 h 493058"/>
              <a:gd name="connsiteX3" fmla="*/ 1733176 w 1733176"/>
              <a:gd name="connsiteY3" fmla="*/ 0 h 49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3176" h="493058">
                <a:moveTo>
                  <a:pt x="0" y="478117"/>
                </a:moveTo>
                <a:lnTo>
                  <a:pt x="1060823" y="493058"/>
                </a:lnTo>
                <a:lnTo>
                  <a:pt x="1733176" y="14941"/>
                </a:lnTo>
                <a:lnTo>
                  <a:pt x="1733176" y="0"/>
                </a:lnTo>
              </a:path>
            </a:pathLst>
          </a:cu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82518" y="1087545"/>
            <a:ext cx="142949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Sensors </a:t>
            </a:r>
          </a:p>
          <a:p>
            <a:r>
              <a:rPr lang="en-US" sz="2800" dirty="0" smtClean="0"/>
              <a:t>outside</a:t>
            </a:r>
          </a:p>
          <a:p>
            <a:r>
              <a:rPr lang="en-US" sz="2800" dirty="0" smtClean="0"/>
              <a:t>of active </a:t>
            </a:r>
          </a:p>
          <a:p>
            <a:r>
              <a:rPr lang="en-US" sz="2800" dirty="0" smtClean="0"/>
              <a:t>volume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544754"/>
            <a:ext cx="2133600" cy="365125"/>
          </a:xfrm>
        </p:spPr>
        <p:txBody>
          <a:bodyPr/>
          <a:lstStyle/>
          <a:p>
            <a:fld id="{63D57D07-B0C6-C344-BBDC-92DE4F26FD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2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52" y="37630"/>
            <a:ext cx="8602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The “4-Shooter”</a:t>
            </a:r>
            <a:endParaRPr lang="en-US" sz="2000" dirty="0">
              <a:latin typeface="Verdana"/>
              <a:cs typeface="Verdan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701" y="972895"/>
            <a:ext cx="4345961" cy="5981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45-75 </a:t>
            </a:r>
            <a:r>
              <a:rPr lang="en-US" sz="4000" dirty="0" err="1" smtClean="0"/>
              <a:t>Torr</a:t>
            </a:r>
            <a:r>
              <a:rPr lang="en-US" sz="4000" dirty="0" smtClean="0"/>
              <a:t> CF</a:t>
            </a:r>
            <a:r>
              <a:rPr lang="en-US" sz="4000" baseline="-25000" dirty="0" smtClean="0"/>
              <a:t>4</a:t>
            </a:r>
          </a:p>
          <a:p>
            <a:r>
              <a:rPr lang="en-US" sz="2800" dirty="0" smtClean="0"/>
              <a:t>    18L,  6.6 </a:t>
            </a:r>
            <a:r>
              <a:rPr lang="en-US" sz="2800" dirty="0" err="1" smtClean="0"/>
              <a:t>gm</a:t>
            </a:r>
            <a:r>
              <a:rPr lang="en-US" sz="2800" dirty="0" smtClean="0"/>
              <a:t> </a:t>
            </a:r>
          </a:p>
          <a:p>
            <a:endParaRPr lang="en-US" sz="1000" baseline="-25000" dirty="0" smtClean="0"/>
          </a:p>
          <a:p>
            <a:r>
              <a:rPr lang="en-US" sz="4800" dirty="0" smtClean="0"/>
              <a:t>-5 kV drift</a:t>
            </a:r>
          </a:p>
          <a:p>
            <a:endParaRPr lang="en-US" sz="1000" dirty="0" smtClean="0"/>
          </a:p>
          <a:p>
            <a:r>
              <a:rPr lang="en-US" sz="3600" dirty="0" smtClean="0"/>
              <a:t>650V-720V anode</a:t>
            </a:r>
          </a:p>
          <a:p>
            <a:endParaRPr lang="en-US" sz="1000" dirty="0"/>
          </a:p>
          <a:p>
            <a:r>
              <a:rPr lang="en-US" sz="4000" dirty="0" smtClean="0"/>
              <a:t>Spin-dependent </a:t>
            </a:r>
          </a:p>
          <a:p>
            <a:r>
              <a:rPr lang="en-US" sz="4000" dirty="0" smtClean="0"/>
              <a:t>WIMP</a:t>
            </a:r>
            <a:r>
              <a:rPr lang="en-US" sz="4000" dirty="0"/>
              <a:t> </a:t>
            </a:r>
            <a:r>
              <a:rPr lang="en-US" sz="4000" dirty="0" smtClean="0"/>
              <a:t>Search on </a:t>
            </a:r>
            <a:r>
              <a:rPr lang="en-US" sz="4000" baseline="30000" dirty="0" smtClean="0"/>
              <a:t>19</a:t>
            </a:r>
            <a:r>
              <a:rPr lang="en-US" sz="4000" dirty="0" smtClean="0"/>
              <a:t>F</a:t>
            </a:r>
          </a:p>
          <a:p>
            <a:r>
              <a:rPr lang="en-US" sz="4000" dirty="0"/>
              <a:t> </a:t>
            </a:r>
            <a:r>
              <a:rPr lang="en-US" sz="4000" dirty="0" smtClean="0"/>
              <a:t>  </a:t>
            </a:r>
            <a:r>
              <a:rPr lang="en-US" sz="2800" dirty="0" smtClean="0"/>
              <a:t> large spin-dependent-p</a:t>
            </a:r>
          </a:p>
          <a:p>
            <a:r>
              <a:rPr lang="en-US" sz="2800" dirty="0" smtClean="0"/>
              <a:t>  </a:t>
            </a:r>
            <a:r>
              <a:rPr lang="en-US" sz="2800" dirty="0"/>
              <a:t> </a:t>
            </a:r>
            <a:r>
              <a:rPr lang="en-US" sz="2800" dirty="0" smtClean="0"/>
              <a:t>  coupling </a:t>
            </a:r>
            <a:endParaRPr lang="en-US" sz="2800" dirty="0"/>
          </a:p>
          <a:p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769" y="1384"/>
            <a:ext cx="3434366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383646" y="881529"/>
            <a:ext cx="1368707" cy="73350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43279" y="1468130"/>
            <a:ext cx="1347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4x CCDs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86828" y="3402540"/>
            <a:ext cx="894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TPC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515811" y="3402540"/>
            <a:ext cx="1693186" cy="42335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738471" y="1807882"/>
            <a:ext cx="1309160" cy="138645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00167" y="1567992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PMTs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4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4506" y="547375"/>
            <a:ext cx="8433695" cy="5507464"/>
            <a:chOff x="484506" y="664359"/>
            <a:chExt cx="8433695" cy="5507464"/>
          </a:xfrm>
        </p:grpSpPr>
        <p:pic>
          <p:nvPicPr>
            <p:cNvPr id="5" name="Picture 4" descr="FieldCages2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3401" y="664359"/>
              <a:ext cx="4114800" cy="5486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4506" y="667278"/>
              <a:ext cx="4297680" cy="5504545"/>
            </a:xfrm>
            <a:prstGeom prst="rect">
              <a:avLst/>
            </a:prstGeom>
          </p:spPr>
        </p:pic>
      </p:grpSp>
      <p:cxnSp>
        <p:nvCxnSpPr>
          <p:cNvPr id="7" name="Straight Arrow Connector 6"/>
          <p:cNvCxnSpPr/>
          <p:nvPr/>
        </p:nvCxnSpPr>
        <p:spPr>
          <a:xfrm flipV="1">
            <a:off x="2455514" y="3409675"/>
            <a:ext cx="0" cy="1670631"/>
          </a:xfrm>
          <a:prstGeom prst="straightConnector1">
            <a:avLst/>
          </a:prstGeom>
          <a:ln w="38100" cmpd="sng"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55514" y="3910451"/>
            <a:ext cx="128945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</a:rPr>
              <a:t>29 cm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229" y="5938243"/>
            <a:ext cx="8713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Minimal materials –</a:t>
            </a:r>
            <a:r>
              <a:rPr lang="en-US" sz="3200" dirty="0"/>
              <a:t> m</a:t>
            </a:r>
            <a:r>
              <a:rPr lang="en-US" sz="3200" dirty="0" smtClean="0"/>
              <a:t>uch lower backgrounds</a:t>
            </a:r>
          </a:p>
          <a:p>
            <a:pPr algn="ctr"/>
            <a:r>
              <a:rPr lang="en-US" sz="2000" dirty="0" smtClean="0"/>
              <a:t>Environmental α rate 19x smaller</a:t>
            </a:r>
          </a:p>
          <a:p>
            <a:pPr algn="ctr"/>
            <a:r>
              <a:rPr lang="en-US" sz="2800" dirty="0" smtClean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0672" y="-29218"/>
            <a:ext cx="83426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Verdana"/>
                <a:cs typeface="Verdana"/>
              </a:rPr>
              <a:t>Careful cleaning and materials selection</a:t>
            </a:r>
            <a:endParaRPr lang="en-US" sz="3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3546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Isosceles Triangle 42"/>
          <p:cNvSpPr/>
          <p:nvPr/>
        </p:nvSpPr>
        <p:spPr>
          <a:xfrm>
            <a:off x="5685692" y="612468"/>
            <a:ext cx="1416288" cy="890156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>
            <a:spLocks/>
          </p:cNvSpPr>
          <p:nvPr/>
        </p:nvSpPr>
        <p:spPr>
          <a:xfrm>
            <a:off x="4992077" y="646174"/>
            <a:ext cx="418745" cy="418745"/>
          </a:xfrm>
          <a:prstGeom prst="ellipse">
            <a:avLst/>
          </a:prstGeom>
          <a:pattFill prst="ltDnDiag">
            <a:fgClr>
              <a:schemeClr val="tx1"/>
            </a:fgClr>
            <a:bgClr>
              <a:prstClr val="white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7375519" y="634823"/>
            <a:ext cx="430096" cy="430096"/>
          </a:xfrm>
          <a:prstGeom prst="ellipse">
            <a:avLst/>
          </a:prstGeom>
          <a:pattFill prst="ltDnDiag">
            <a:fgClr>
              <a:schemeClr val="tx1"/>
            </a:fgClr>
            <a:bgClr>
              <a:prstClr val="white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9712" y="2111433"/>
            <a:ext cx="5294376" cy="469360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6439044" y="3168438"/>
            <a:ext cx="0" cy="3078644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465550" y="4334200"/>
            <a:ext cx="163024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</a:rPr>
              <a:t>29.2 </a:t>
            </a:r>
            <a:r>
              <a:rPr lang="en-US" sz="3500" dirty="0">
                <a:solidFill>
                  <a:schemeClr val="bg1"/>
                </a:solidFill>
              </a:rPr>
              <a:t>cm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919416" y="626418"/>
            <a:ext cx="5015537" cy="0"/>
          </a:xfrm>
          <a:prstGeom prst="line">
            <a:avLst/>
          </a:prstGeom>
          <a:ln w="28575" cmpd="sng">
            <a:solidFill>
              <a:srgbClr val="0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6252308" y="104205"/>
            <a:ext cx="141528" cy="51563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606420" y="189076"/>
            <a:ext cx="261349" cy="696498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747908" y="113975"/>
            <a:ext cx="588534" cy="950944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5921868" y="78327"/>
            <a:ext cx="234462" cy="820615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5573059" y="352023"/>
            <a:ext cx="466706" cy="712897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659923" y="646174"/>
            <a:ext cx="0" cy="41874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23099" y="649138"/>
            <a:ext cx="899142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430 </a:t>
            </a:r>
            <a:r>
              <a:rPr lang="en-US" dirty="0" err="1" smtClean="0"/>
              <a:t>μm</a:t>
            </a:r>
            <a:endParaRPr lang="en-US" dirty="0"/>
          </a:p>
        </p:txBody>
      </p:sp>
      <p:cxnSp>
        <p:nvCxnSpPr>
          <p:cNvPr id="45" name="Straight Connector 44"/>
          <p:cNvCxnSpPr>
            <a:stCxn id="43" idx="0"/>
          </p:cNvCxnSpPr>
          <p:nvPr/>
        </p:nvCxnSpPr>
        <p:spPr>
          <a:xfrm flipH="1">
            <a:off x="6113825" y="612468"/>
            <a:ext cx="280011" cy="57670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43" idx="0"/>
          </p:cNvCxnSpPr>
          <p:nvPr/>
        </p:nvCxnSpPr>
        <p:spPr>
          <a:xfrm flipH="1">
            <a:off x="6179098" y="612468"/>
            <a:ext cx="214738" cy="68649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3" idx="0"/>
          </p:cNvCxnSpPr>
          <p:nvPr/>
        </p:nvCxnSpPr>
        <p:spPr>
          <a:xfrm flipH="1">
            <a:off x="5939692" y="612468"/>
            <a:ext cx="454144" cy="57087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3" idx="0"/>
          </p:cNvCxnSpPr>
          <p:nvPr/>
        </p:nvCxnSpPr>
        <p:spPr>
          <a:xfrm flipH="1">
            <a:off x="5971228" y="612468"/>
            <a:ext cx="422608" cy="68649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3" idx="0"/>
          </p:cNvCxnSpPr>
          <p:nvPr/>
        </p:nvCxnSpPr>
        <p:spPr>
          <a:xfrm flipH="1">
            <a:off x="6296526" y="612468"/>
            <a:ext cx="97310" cy="68649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390771" y="612468"/>
            <a:ext cx="280011" cy="57670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390771" y="612468"/>
            <a:ext cx="214738" cy="68649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390771" y="612468"/>
            <a:ext cx="454144" cy="57087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390771" y="612468"/>
            <a:ext cx="422608" cy="68649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390771" y="612468"/>
            <a:ext cx="97310" cy="68649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43" idx="0"/>
          </p:cNvCxnSpPr>
          <p:nvPr/>
        </p:nvCxnSpPr>
        <p:spPr>
          <a:xfrm flipH="1">
            <a:off x="6390771" y="612468"/>
            <a:ext cx="3065" cy="68649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919416" y="1119043"/>
            <a:ext cx="5015537" cy="4860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19416" y="1079030"/>
            <a:ext cx="5015537" cy="541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19416" y="1607205"/>
            <a:ext cx="5015537" cy="54124"/>
          </a:xfrm>
          <a:prstGeom prst="rect">
            <a:avLst/>
          </a:prstGeom>
          <a:solidFill>
            <a:srgbClr val="E46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252308" y="-44279"/>
            <a:ext cx="441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263840" y="-102865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solidFill>
                  <a:srgbClr val="0000FF"/>
                </a:solidFill>
                <a:latin typeface="Times"/>
                <a:cs typeface="Times"/>
              </a:rPr>
              <a:t>γ</a:t>
            </a:r>
            <a:endParaRPr lang="en-US" sz="30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5207000" y="1737269"/>
            <a:ext cx="2383567" cy="0"/>
          </a:xfrm>
          <a:prstGeom prst="straightConnector1">
            <a:avLst/>
          </a:prstGeom>
          <a:ln w="9525" cmpd="sng">
            <a:solidFill>
              <a:srgbClr val="000000"/>
            </a:solidFill>
            <a:prstDash val="solid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5" idx="4"/>
          </p:cNvCxnSpPr>
          <p:nvPr/>
        </p:nvCxnSpPr>
        <p:spPr>
          <a:xfrm>
            <a:off x="5201450" y="1064919"/>
            <a:ext cx="0" cy="752924"/>
          </a:xfrm>
          <a:prstGeom prst="line">
            <a:avLst/>
          </a:prstGeom>
          <a:ln w="9525" cmpd="sng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587792" y="1055690"/>
            <a:ext cx="5550" cy="762153"/>
          </a:xfrm>
          <a:prstGeom prst="line">
            <a:avLst/>
          </a:prstGeom>
          <a:ln w="9525" cmpd="sng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6271348" y="1659669"/>
            <a:ext cx="398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1”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7946725" y="281468"/>
            <a:ext cx="972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 Mesh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8490443" y="742586"/>
            <a:ext cx="429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Cu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919416" y="1723158"/>
            <a:ext cx="1969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used silica spacers</a:t>
            </a:r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>
          <a:xfrm flipV="1">
            <a:off x="4862032" y="1036698"/>
            <a:ext cx="277520" cy="75701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310703" y="1183339"/>
            <a:ext cx="63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G-10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1868" y="2112514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Cathode mesh 80% transparent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20022" y="157469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en-US" b="1" dirty="0" smtClean="0">
                <a:solidFill>
                  <a:srgbClr val="FF0000"/>
                </a:solidFill>
              </a:rPr>
              <a:t>ot to scale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12</a:t>
            </a:fld>
            <a:endParaRPr lang="en-US"/>
          </a:p>
        </p:txBody>
      </p:sp>
      <p:pic>
        <p:nvPicPr>
          <p:cNvPr id="16" name="Picture 15" descr="AnodeMaking-IMAGE032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7" y="2313058"/>
            <a:ext cx="3723099" cy="2226559"/>
          </a:xfrm>
          <a:prstGeom prst="rect">
            <a:avLst/>
          </a:prstGeom>
        </p:spPr>
      </p:pic>
      <p:pic>
        <p:nvPicPr>
          <p:cNvPr id="19" name="Picture 18" descr="AnodeMaking-IMAGE032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0" y="4573041"/>
            <a:ext cx="3714455" cy="222139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8642" y="-5732"/>
            <a:ext cx="834265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Verdana"/>
                <a:cs typeface="Verdana"/>
              </a:rPr>
              <a:t>Amplification Stage</a:t>
            </a:r>
          </a:p>
          <a:p>
            <a:endParaRPr lang="en-US" sz="2000" dirty="0" smtClean="0">
              <a:latin typeface="Verdana"/>
              <a:cs typeface="Verdana"/>
            </a:endParaRPr>
          </a:p>
          <a:p>
            <a:r>
              <a:rPr lang="en-US" sz="2200" dirty="0" smtClean="0">
                <a:latin typeface="Verdana"/>
                <a:cs typeface="Verdana"/>
              </a:rPr>
              <a:t>Home-brew</a:t>
            </a:r>
          </a:p>
          <a:p>
            <a:r>
              <a:rPr lang="en-US" sz="2200" dirty="0" smtClean="0">
                <a:latin typeface="Verdana"/>
                <a:cs typeface="Verdana"/>
              </a:rPr>
              <a:t>Small # of materials</a:t>
            </a:r>
          </a:p>
          <a:p>
            <a:r>
              <a:rPr lang="en-US" sz="2200" dirty="0" smtClean="0">
                <a:latin typeface="Verdana"/>
                <a:cs typeface="Verdana"/>
              </a:rPr>
              <a:t>Assembled in cleanroom</a:t>
            </a:r>
            <a:endParaRPr lang="en-US" sz="2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4247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03538_evt3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0" y="69850"/>
            <a:ext cx="8674100" cy="67183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17248" y="2338910"/>
            <a:ext cx="429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Alazar</a:t>
            </a:r>
            <a:r>
              <a:rPr lang="en-US" dirty="0" smtClean="0"/>
              <a:t> ATS860 </a:t>
            </a:r>
            <a:r>
              <a:rPr lang="en-US" dirty="0"/>
              <a:t>- 8 Bit, 250 MS/s PCI Digitizer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63970"/>
            <a:ext cx="2133600" cy="365125"/>
          </a:xfrm>
        </p:spPr>
        <p:txBody>
          <a:bodyPr/>
          <a:lstStyle/>
          <a:p>
            <a:fld id="{63D57D07-B0C6-C344-BBDC-92DE4F26FD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87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03538_evt351_z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0" y="69850"/>
            <a:ext cx="8674100" cy="6718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83760" y="6507018"/>
            <a:ext cx="2133600" cy="365125"/>
          </a:xfrm>
        </p:spPr>
        <p:txBody>
          <a:bodyPr/>
          <a:lstStyle/>
          <a:p>
            <a:fld id="{63D57D07-B0C6-C344-BBDC-92DE4F26FD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2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r03538_evt351_cc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0" y="69850"/>
            <a:ext cx="8674100" cy="67183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3765" y="2483617"/>
            <a:ext cx="2552244" cy="4115649"/>
            <a:chOff x="480855" y="2383345"/>
            <a:chExt cx="2552244" cy="4115649"/>
          </a:xfrm>
        </p:grpSpPr>
        <p:sp>
          <p:nvSpPr>
            <p:cNvPr id="6" name="Rectangle 5"/>
            <p:cNvSpPr/>
            <p:nvPr/>
          </p:nvSpPr>
          <p:spPr>
            <a:xfrm>
              <a:off x="480855" y="3293457"/>
              <a:ext cx="2552244" cy="320553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7E7F7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659636" y="6018165"/>
              <a:ext cx="2194683" cy="0"/>
            </a:xfrm>
            <a:prstGeom prst="line">
              <a:avLst/>
            </a:prstGeom>
            <a:ln w="5715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59636" y="6199676"/>
              <a:ext cx="2194683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9636" y="3507504"/>
              <a:ext cx="2194683" cy="0"/>
            </a:xfrm>
            <a:prstGeom prst="line">
              <a:avLst/>
            </a:prstGeom>
            <a:ln w="5715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1026284" y="6145169"/>
              <a:ext cx="196821" cy="1183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90850" y="6140483"/>
              <a:ext cx="196821" cy="1183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6681" y="2765712"/>
              <a:ext cx="384307" cy="40107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0855" y="2383345"/>
              <a:ext cx="1035958" cy="38236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CCD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22967" y="2765713"/>
              <a:ext cx="384307" cy="40107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97141" y="2383346"/>
              <a:ext cx="1035958" cy="38236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CCD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482496" y="2849274"/>
              <a:ext cx="548962" cy="40107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PMT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94064" y="2466907"/>
              <a:ext cx="325826" cy="38236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48344" y="6528542"/>
            <a:ext cx="2133600" cy="365125"/>
          </a:xfrm>
        </p:spPr>
        <p:txBody>
          <a:bodyPr/>
          <a:lstStyle/>
          <a:p>
            <a:fld id="{63D57D07-B0C6-C344-BBDC-92DE4F26FD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88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506" y="943791"/>
            <a:ext cx="2743200" cy="2804113"/>
          </a:xfrm>
          <a:prstGeom prst="rect">
            <a:avLst/>
          </a:prstGeom>
        </p:spPr>
      </p:pic>
      <p:pic>
        <p:nvPicPr>
          <p:cNvPr id="6" name="Picture 5" descr="4shanodeill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351" y="676137"/>
            <a:ext cx="5943600" cy="527018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135419" y="4835788"/>
            <a:ext cx="788107" cy="788107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8276" y="4098424"/>
            <a:ext cx="3254323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Alta U6 CCDs</a:t>
            </a:r>
          </a:p>
          <a:p>
            <a:pPr algn="ctr"/>
            <a:r>
              <a:rPr lang="en-US" b="1" dirty="0" smtClean="0"/>
              <a:t>1024x1024, 24μm pixels  </a:t>
            </a:r>
          </a:p>
          <a:p>
            <a:pPr algn="ctr"/>
            <a:r>
              <a:rPr lang="en-US" b="1" dirty="0" smtClean="0"/>
              <a:t>1”x1”, 1.05 </a:t>
            </a:r>
            <a:r>
              <a:rPr lang="en-US" b="1" dirty="0" err="1" smtClean="0"/>
              <a:t>Mpixel</a:t>
            </a:r>
            <a:r>
              <a:rPr lang="en-US" b="1" dirty="0" smtClean="0"/>
              <a:t> chip</a:t>
            </a:r>
          </a:p>
          <a:p>
            <a:pPr algn="ctr"/>
            <a:r>
              <a:rPr lang="en-US" b="1" dirty="0" smtClean="0"/>
              <a:t>Binned 4x4 in hardware</a:t>
            </a:r>
          </a:p>
          <a:p>
            <a:pPr algn="ctr"/>
            <a:r>
              <a:rPr lang="en-US" b="1" dirty="0" smtClean="0"/>
              <a:t>Shutter-less operation</a:t>
            </a:r>
            <a:endParaRPr lang="en-US" b="1" dirty="0"/>
          </a:p>
          <a:p>
            <a:pPr algn="ctr"/>
            <a:endParaRPr lang="en-US" sz="1200" b="1" dirty="0" smtClean="0"/>
          </a:p>
          <a:p>
            <a:pPr algn="ctr"/>
            <a:r>
              <a:rPr lang="en-US" sz="2500" dirty="0" smtClean="0"/>
              <a:t>Canon telephoto lenses</a:t>
            </a:r>
          </a:p>
          <a:p>
            <a:pPr algn="ctr"/>
            <a:r>
              <a:rPr lang="en-US" b="1" dirty="0"/>
              <a:t>FD 85mm f/</a:t>
            </a:r>
            <a:r>
              <a:rPr lang="en-US" b="1" dirty="0" smtClean="0"/>
              <a:t>1.2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0506" y="97394"/>
            <a:ext cx="8602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CCD Readout</a:t>
            </a:r>
            <a:endParaRPr lang="en-US" sz="2000" dirty="0"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8328" y="5925417"/>
            <a:ext cx="43648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Must stitch 4 camera images </a:t>
            </a:r>
          </a:p>
          <a:p>
            <a:pPr algn="ctr"/>
            <a:r>
              <a:rPr lang="en-US" sz="2800" dirty="0"/>
              <a:t>i</a:t>
            </a:r>
            <a:r>
              <a:rPr lang="en-US" sz="2800" dirty="0" smtClean="0"/>
              <a:t>nto </a:t>
            </a:r>
            <a:r>
              <a:rPr lang="en-US" sz="2800" dirty="0"/>
              <a:t>1</a:t>
            </a:r>
            <a:r>
              <a:rPr lang="en-US" sz="2800" dirty="0" smtClean="0"/>
              <a:t> composite image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6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inmap_stitch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40"/>
          <a:stretch/>
        </p:blipFill>
        <p:spPr>
          <a:xfrm>
            <a:off x="3102118" y="805280"/>
            <a:ext cx="5943600" cy="5432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506" y="97394"/>
            <a:ext cx="8602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CCD Spatial Gain Correction</a:t>
            </a:r>
            <a:endParaRPr lang="en-US" sz="2000" dirty="0"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785" y="3384714"/>
            <a:ext cx="2441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CCD optical flat field</a:t>
            </a:r>
          </a:p>
          <a:p>
            <a:r>
              <a:rPr lang="en-US" sz="2000" dirty="0"/>
              <a:t>s</a:t>
            </a:r>
            <a:r>
              <a:rPr lang="en-US" sz="2000" dirty="0" smtClean="0"/>
              <a:t>howing radial fall-off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114880" y="5796273"/>
            <a:ext cx="59481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smtClean="0"/>
              <a:t>CCD gain(X,Y) measured using a </a:t>
            </a:r>
            <a:r>
              <a:rPr lang="en-US" sz="2600" baseline="30000" dirty="0" smtClean="0"/>
              <a:t>57</a:t>
            </a:r>
            <a:r>
              <a:rPr lang="en-US" sz="2600" dirty="0" smtClean="0"/>
              <a:t>Co </a:t>
            </a:r>
            <a:r>
              <a:rPr lang="en-US" sz="2600" dirty="0" err="1" smtClean="0"/>
              <a:t>γ</a:t>
            </a:r>
            <a:r>
              <a:rPr lang="en-US" sz="2600" dirty="0" smtClean="0"/>
              <a:t> </a:t>
            </a:r>
          </a:p>
          <a:p>
            <a:pPr algn="ctr"/>
            <a:r>
              <a:rPr lang="en-US" sz="2600" dirty="0" smtClean="0"/>
              <a:t>source to generate spatially uniform signal</a:t>
            </a:r>
            <a:endParaRPr lang="en-US" sz="2600" dirty="0"/>
          </a:p>
        </p:txBody>
      </p:sp>
      <p:pic>
        <p:nvPicPr>
          <p:cNvPr id="9" name="Picture 8" descr="ccdflatfi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24" y="805280"/>
            <a:ext cx="2743200" cy="2534717"/>
          </a:xfrm>
          <a:prstGeom prst="rect">
            <a:avLst/>
          </a:prstGeom>
        </p:spPr>
      </p:pic>
      <p:pic>
        <p:nvPicPr>
          <p:cNvPr id="10" name="Picture 9" descr="ccdflatfield_1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18" y="4176160"/>
            <a:ext cx="2743200" cy="253471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800693" y="2947823"/>
            <a:ext cx="627196" cy="627196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842422" y="3059668"/>
            <a:ext cx="585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FFFFFF"/>
                </a:solidFill>
              </a:rPr>
              <a:t>57</a:t>
            </a:r>
            <a:r>
              <a:rPr lang="en-US" dirty="0">
                <a:solidFill>
                  <a:srgbClr val="FFFFFF"/>
                </a:solidFill>
              </a:rPr>
              <a:t>Co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26816" y="6571590"/>
            <a:ext cx="2133600" cy="365125"/>
          </a:xfrm>
        </p:spPr>
        <p:txBody>
          <a:bodyPr/>
          <a:lstStyle/>
          <a:p>
            <a:fld id="{63D57D07-B0C6-C344-BBDC-92DE4F26FDDC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88096" y="996862"/>
            <a:ext cx="13591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122 </a:t>
            </a:r>
            <a:r>
              <a:rPr lang="en-US" sz="2000" dirty="0" err="1" smtClean="0">
                <a:solidFill>
                  <a:schemeClr val="bg1"/>
                </a:solidFill>
              </a:rPr>
              <a:t>keV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γ’s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r"/>
            <a:r>
              <a:rPr lang="en-US" sz="2000" dirty="0" err="1" smtClean="0">
                <a:solidFill>
                  <a:schemeClr val="bg1"/>
                </a:solidFill>
              </a:rPr>
              <a:t>λ</a:t>
            </a:r>
            <a:r>
              <a:rPr lang="en-US" sz="2000" dirty="0" smtClean="0">
                <a:solidFill>
                  <a:schemeClr val="bg1"/>
                </a:solidFill>
              </a:rPr>
              <a:t>=4.2 m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13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sh_4alphas_r03061_evt1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529719"/>
            <a:ext cx="5943600" cy="52701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86709" y="578479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aseline="30000" dirty="0" smtClean="0"/>
              <a:t>241</a:t>
            </a:r>
            <a:r>
              <a:rPr lang="en-US" sz="2800" dirty="0" smtClean="0"/>
              <a:t>Am α source calibration; α’s in all 4 cameras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70506" y="97394"/>
            <a:ext cx="8602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CCD Energy Calibration</a:t>
            </a:r>
            <a:endParaRPr lang="en-US" sz="2000" dirty="0">
              <a:latin typeface="Verdana"/>
              <a:cs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506" y="3225972"/>
            <a:ext cx="2877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Crystal ball fit to 1 CCD’s</a:t>
            </a:r>
          </a:p>
          <a:p>
            <a:pPr algn="ctr"/>
            <a:r>
              <a:rPr lang="en-US" sz="2000" baseline="30000" dirty="0"/>
              <a:t>241</a:t>
            </a:r>
            <a:r>
              <a:rPr lang="en-US" sz="2000" dirty="0"/>
              <a:t>Am α </a:t>
            </a:r>
            <a:r>
              <a:rPr lang="en-US" sz="2000" dirty="0" smtClean="0"/>
              <a:t> energy spectrum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28806" y="6018121"/>
            <a:ext cx="2761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aseline="30000" dirty="0" smtClean="0"/>
              <a:t>241</a:t>
            </a:r>
            <a:r>
              <a:rPr lang="en-US" sz="2000" dirty="0" smtClean="0"/>
              <a:t>Am </a:t>
            </a:r>
            <a:r>
              <a:rPr lang="en-US" sz="2000" dirty="0"/>
              <a:t>α </a:t>
            </a:r>
            <a:r>
              <a:rPr lang="en-US" sz="2000" dirty="0" smtClean="0"/>
              <a:t> energy </a:t>
            </a:r>
            <a:r>
              <a:rPr lang="en-US" sz="2000" dirty="0" err="1" smtClean="0"/>
              <a:t>vs</a:t>
            </a:r>
            <a:r>
              <a:rPr lang="en-US" sz="2000" dirty="0" smtClean="0"/>
              <a:t> range </a:t>
            </a:r>
          </a:p>
          <a:p>
            <a:pPr algn="ctr"/>
            <a:r>
              <a:rPr lang="en-US" sz="2000" dirty="0" smtClean="0"/>
              <a:t>data-MC agreement</a:t>
            </a:r>
            <a:endParaRPr lang="en-US" sz="2000" dirty="0"/>
          </a:p>
        </p:txBody>
      </p:sp>
      <p:pic>
        <p:nvPicPr>
          <p:cNvPr id="10" name="Picture 9" descr="alpha_ccd_energy_calibr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56" y="986682"/>
            <a:ext cx="3200400" cy="22392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6284" y="1034731"/>
            <a:ext cx="75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CCD B</a:t>
            </a:r>
            <a:endParaRPr lang="en-US" dirty="0"/>
          </a:p>
        </p:txBody>
      </p:sp>
      <p:pic>
        <p:nvPicPr>
          <p:cNvPr id="13" name="Picture 12" descr="eproj_1camera_idm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54" y="3962532"/>
            <a:ext cx="3027608" cy="20532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1612" y="3915500"/>
            <a:ext cx="702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CCD D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47720" y="4733732"/>
            <a:ext cx="467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ADU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411612" y="1347201"/>
            <a:ext cx="1287860" cy="377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4426" y="127883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baseline="-25000" dirty="0" err="1" smtClean="0"/>
              <a:t>E</a:t>
            </a:r>
            <a:r>
              <a:rPr lang="en-US" dirty="0" smtClean="0"/>
              <a:t>=5.4%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4426" y="1591480"/>
            <a:ext cx="91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3.8 MeVα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65026" y="5844906"/>
            <a:ext cx="1505042" cy="1699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6537" y="5774811"/>
            <a:ext cx="3092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Projected distance from start of track (mm)</a:t>
            </a:r>
            <a:endParaRPr lang="en-US" sz="1200" dirty="0">
              <a:latin typeface="Helvetica"/>
              <a:cs typeface="Helvetica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052655" y="4261837"/>
            <a:ext cx="955034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01071" y="3920197"/>
            <a:ext cx="120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α direction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80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0506" y="497935"/>
            <a:ext cx="860298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Surface Commissioning of the DMTPC 4-Shooter Directional Dark Matter Detector</a:t>
            </a:r>
          </a:p>
          <a:p>
            <a:pPr algn="ctr"/>
            <a:endParaRPr lang="en-US" sz="4000" dirty="0">
              <a:latin typeface="Verdana"/>
              <a:cs typeface="Verdana"/>
            </a:endParaRPr>
          </a:p>
          <a:p>
            <a:pPr algn="ctr"/>
            <a:r>
              <a:rPr lang="en-US" sz="2800" dirty="0" smtClean="0">
                <a:latin typeface="Verdana"/>
                <a:cs typeface="Verdana"/>
              </a:rPr>
              <a:t>Shawn Henderson</a:t>
            </a:r>
          </a:p>
          <a:p>
            <a:pPr algn="ctr"/>
            <a:endParaRPr lang="en-US" sz="4000" dirty="0">
              <a:latin typeface="Verdana"/>
              <a:cs typeface="Verdana"/>
            </a:endParaRPr>
          </a:p>
          <a:p>
            <a:pPr algn="ctr"/>
            <a:r>
              <a:rPr lang="en-US" sz="2000" dirty="0">
                <a:latin typeface="Verdana"/>
                <a:cs typeface="Verdana"/>
              </a:rPr>
              <a:t>o</a:t>
            </a:r>
            <a:r>
              <a:rPr lang="en-US" sz="2000" dirty="0" smtClean="0">
                <a:latin typeface="Verdana"/>
                <a:cs typeface="Verdana"/>
              </a:rPr>
              <a:t>n behalf of the </a:t>
            </a:r>
          </a:p>
          <a:p>
            <a:pPr algn="ctr"/>
            <a:r>
              <a:rPr lang="en-US" sz="2000" dirty="0" smtClean="0">
                <a:latin typeface="Verdana"/>
                <a:cs typeface="Verdana"/>
              </a:rPr>
              <a:t>DMTPC Collaboration</a:t>
            </a:r>
          </a:p>
          <a:p>
            <a:pPr algn="ctr"/>
            <a:endParaRPr lang="en-US" sz="2000" dirty="0">
              <a:latin typeface="Verdana"/>
              <a:cs typeface="Verdana"/>
            </a:endParaRPr>
          </a:p>
          <a:p>
            <a:pPr algn="ctr"/>
            <a:endParaRPr lang="en-US" sz="2000" dirty="0" smtClean="0">
              <a:latin typeface="Verdana"/>
              <a:cs typeface="Verdana"/>
            </a:endParaRPr>
          </a:p>
          <a:p>
            <a:pPr algn="ctr"/>
            <a:r>
              <a:rPr lang="en-US" sz="2000" dirty="0" smtClean="0">
                <a:latin typeface="Verdana"/>
                <a:cs typeface="Verdana"/>
              </a:rPr>
              <a:t>February 19, 2013</a:t>
            </a:r>
            <a:endParaRPr lang="en-US" sz="2000" dirty="0">
              <a:latin typeface="Verdana"/>
              <a:cs typeface="Verdan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0560" y="4366322"/>
            <a:ext cx="2243219" cy="2490548"/>
            <a:chOff x="0" y="4367452"/>
            <a:chExt cx="2243219" cy="2490548"/>
          </a:xfrm>
        </p:grpSpPr>
        <p:pic>
          <p:nvPicPr>
            <p:cNvPr id="12" name="Picture 11" descr="s2_r_g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7452"/>
              <a:ext cx="2243218" cy="2177143"/>
            </a:xfrm>
            <a:prstGeom prst="rect">
              <a:avLst/>
            </a:prstGeom>
          </p:spPr>
        </p:pic>
        <p:pic>
          <p:nvPicPr>
            <p:cNvPr id="13" name="Picture 12" descr="s2_r_g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5585388"/>
              <a:ext cx="2243218" cy="127261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086509" y="5809996"/>
            <a:ext cx="2970982" cy="801085"/>
            <a:chOff x="3" y="6056915"/>
            <a:chExt cx="2970982" cy="801085"/>
          </a:xfrm>
        </p:grpSpPr>
        <p:sp>
          <p:nvSpPr>
            <p:cNvPr id="2" name="Rectangle 1"/>
            <p:cNvSpPr/>
            <p:nvPr/>
          </p:nvSpPr>
          <p:spPr>
            <a:xfrm>
              <a:off x="3" y="6211669"/>
              <a:ext cx="29709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dirty="0" smtClean="0"/>
            </a:p>
            <a:p>
              <a:r>
                <a:rPr lang="en-US" dirty="0" smtClean="0">
                  <a:solidFill>
                    <a:srgbClr val="FF0000"/>
                  </a:solidFill>
                </a:rPr>
                <a:t>Research Techniques Seminar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898" y="6056915"/>
              <a:ext cx="2570480" cy="48768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688" y="4783973"/>
            <a:ext cx="2743200" cy="165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cdEquivalentNoiseEnergyPerPixel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5845" y="3483424"/>
            <a:ext cx="3657600" cy="2560407"/>
          </a:xfrm>
          <a:prstGeom prst="rect">
            <a:avLst/>
          </a:prstGeom>
        </p:spPr>
      </p:pic>
      <p:pic>
        <p:nvPicPr>
          <p:cNvPr id="12" name="Picture 11" descr="ccdADUvskeV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9" r="9132"/>
          <a:stretch/>
        </p:blipFill>
        <p:spPr>
          <a:xfrm>
            <a:off x="208844" y="691444"/>
            <a:ext cx="5029200" cy="36437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506" y="-7193"/>
            <a:ext cx="8602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CCD System Gain</a:t>
            </a:r>
            <a:endParaRPr lang="en-US" sz="2000" dirty="0">
              <a:latin typeface="Verdana"/>
              <a:cs typeface="Verdana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812128" y="4069486"/>
            <a:ext cx="0" cy="35069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747467" y="5822694"/>
            <a:ext cx="21528" cy="49504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094" y="50136"/>
            <a:ext cx="3200400" cy="3173072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>
            <a:off x="6872505" y="1637731"/>
            <a:ext cx="19290" cy="71095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92287" y="3090566"/>
            <a:ext cx="2813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CCD RMS noise VS exposure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654154" y="6057942"/>
            <a:ext cx="2839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CCD noise/gain, a rough 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stimate of N/S in energy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253979" y="4318244"/>
            <a:ext cx="466561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CCD gain from </a:t>
            </a:r>
            <a:r>
              <a:rPr lang="en-US" sz="2400" baseline="30000" dirty="0"/>
              <a:t>241</a:t>
            </a:r>
            <a:r>
              <a:rPr lang="en-US" sz="2400" dirty="0"/>
              <a:t>Am α 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calibrations at 720V on the anode is</a:t>
            </a:r>
          </a:p>
          <a:p>
            <a:pPr algn="ctr"/>
            <a:r>
              <a:rPr lang="en-US" sz="3200" dirty="0" smtClean="0">
                <a:solidFill>
                  <a:srgbClr val="FF6600"/>
                </a:solidFill>
              </a:rPr>
              <a:t>23, 34, 38 &amp; 39 ADU/</a:t>
            </a:r>
            <a:r>
              <a:rPr lang="en-US" sz="3200" dirty="0" err="1" smtClean="0">
                <a:solidFill>
                  <a:srgbClr val="FF6600"/>
                </a:solidFill>
              </a:rPr>
              <a:t>keV</a:t>
            </a:r>
            <a:endParaRPr lang="en-US" sz="3200" dirty="0">
              <a:solidFill>
                <a:srgbClr val="FF6600"/>
              </a:solidFill>
            </a:endParaRPr>
          </a:p>
          <a:p>
            <a:pPr algn="ctr"/>
            <a:r>
              <a:rPr lang="en-US" sz="2400" dirty="0" smtClean="0"/>
              <a:t>  Read noise for 1 sec exposures </a:t>
            </a:r>
          </a:p>
          <a:p>
            <a:pPr algn="ctr"/>
            <a:r>
              <a:rPr lang="en-US" sz="2400" dirty="0"/>
              <a:t>b</a:t>
            </a:r>
            <a:r>
              <a:rPr lang="en-US" sz="2400" dirty="0" smtClean="0"/>
              <a:t>inned 4x4 in hardware is</a:t>
            </a:r>
          </a:p>
          <a:p>
            <a:pPr algn="ctr"/>
            <a:r>
              <a:rPr lang="en-US" sz="3200" dirty="0" smtClean="0">
                <a:solidFill>
                  <a:srgbClr val="FF6600"/>
                </a:solidFill>
              </a:rPr>
              <a:t>9, 11, 12 &amp; 13 ADU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3681" y="1264429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perating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point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4243661" y="1222298"/>
            <a:ext cx="2499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CCD System </a:t>
            </a:r>
            <a:r>
              <a:rPr lang="en-US" dirty="0" smtClean="0"/>
              <a:t>Noise (ADU)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03896" y="6356350"/>
            <a:ext cx="2133600" cy="365125"/>
          </a:xfrm>
        </p:spPr>
        <p:txBody>
          <a:bodyPr/>
          <a:lstStyle/>
          <a:p>
            <a:fld id="{63D57D07-B0C6-C344-BBDC-92DE4F26FDDC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15845" y="3483424"/>
            <a:ext cx="257249" cy="22427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4206886" y="4471205"/>
            <a:ext cx="2608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Noise equivalent energy (</a:t>
            </a:r>
            <a:r>
              <a:rPr lang="en-US" sz="1200" dirty="0" err="1" smtClean="0">
                <a:latin typeface="Helvetica"/>
                <a:cs typeface="Helvetica"/>
              </a:rPr>
              <a:t>keV</a:t>
            </a:r>
            <a:r>
              <a:rPr lang="en-US" sz="1200" baseline="-25000" dirty="0" err="1" smtClean="0">
                <a:latin typeface="Helvetica"/>
                <a:cs typeface="Helvetica"/>
              </a:rPr>
              <a:t>ee</a:t>
            </a:r>
            <a:r>
              <a:rPr lang="en-US" sz="1200" dirty="0" smtClean="0">
                <a:latin typeface="Helvetica"/>
                <a:cs typeface="Helvetica"/>
              </a:rPr>
              <a:t>/bin)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2573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sh_envalpha_r02912_evt1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756760"/>
            <a:ext cx="5486400" cy="48647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506" y="-31750"/>
            <a:ext cx="860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Verdana"/>
                <a:cs typeface="Verdana"/>
              </a:rPr>
              <a:t>The benefits of material selection</a:t>
            </a:r>
            <a:endParaRPr lang="en-US" sz="3600" dirty="0">
              <a:latin typeface="Verdana"/>
              <a:cs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506" y="551302"/>
            <a:ext cx="338709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Mostly;</a:t>
            </a:r>
          </a:p>
          <a:p>
            <a:r>
              <a:rPr lang="en-US" sz="2000" dirty="0" smtClean="0"/>
              <a:t>   OFHC Cu, </a:t>
            </a:r>
            <a:r>
              <a:rPr lang="en-US" sz="2000" dirty="0" err="1" smtClean="0"/>
              <a:t>Acetal</a:t>
            </a:r>
            <a:r>
              <a:rPr lang="en-US" sz="2000" dirty="0" smtClean="0"/>
              <a:t>, 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SS and G-10</a:t>
            </a:r>
          </a:p>
          <a:p>
            <a:endParaRPr lang="en-US" sz="800" dirty="0"/>
          </a:p>
          <a:p>
            <a:r>
              <a:rPr lang="en-US" sz="2800" dirty="0" smtClean="0"/>
              <a:t>Some;</a:t>
            </a:r>
          </a:p>
          <a:p>
            <a:r>
              <a:rPr lang="en-US" sz="2000" dirty="0" smtClean="0"/>
              <a:t>   DP460EG epoxy, </a:t>
            </a:r>
            <a:r>
              <a:rPr lang="en-US" sz="2000" dirty="0" err="1" smtClean="0"/>
              <a:t>kodial</a:t>
            </a:r>
            <a:r>
              <a:rPr lang="en-US" sz="2000" dirty="0" smtClean="0"/>
              <a:t> glass,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fused silica, </a:t>
            </a:r>
            <a:r>
              <a:rPr lang="en-US" sz="2000" dirty="0" err="1" smtClean="0"/>
              <a:t>kapton</a:t>
            </a:r>
            <a:r>
              <a:rPr lang="en-US" sz="2000" dirty="0" smtClean="0"/>
              <a:t>, resistors</a:t>
            </a:r>
          </a:p>
          <a:p>
            <a:endParaRPr lang="en-US" sz="500" dirty="0"/>
          </a:p>
          <a:p>
            <a:r>
              <a:rPr lang="en-US" sz="2800" dirty="0" smtClean="0">
                <a:solidFill>
                  <a:srgbClr val="FF6600"/>
                </a:solidFill>
              </a:rPr>
              <a:t>Careful cleaning of </a:t>
            </a:r>
          </a:p>
          <a:p>
            <a:r>
              <a:rPr lang="en-US" sz="2800" dirty="0" smtClean="0">
                <a:solidFill>
                  <a:srgbClr val="FF6600"/>
                </a:solidFill>
              </a:rPr>
              <a:t>all parts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2824" y="564362"/>
            <a:ext cx="4397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We see the whole field cage!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6958" y="5729469"/>
            <a:ext cx="4324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     4sh α rate 11 </a:t>
            </a:r>
            <a:r>
              <a:rPr lang="en-US" sz="2800" dirty="0" err="1" smtClean="0"/>
              <a:t>mHz</a:t>
            </a:r>
            <a:endParaRPr lang="en-US" sz="2800" dirty="0" smtClean="0"/>
          </a:p>
          <a:p>
            <a:r>
              <a:rPr lang="en-US" sz="2800" dirty="0" smtClean="0"/>
              <a:t>           10L α rate 210 </a:t>
            </a:r>
            <a:r>
              <a:rPr lang="en-US" sz="2800" dirty="0" err="1" smtClean="0"/>
              <a:t>mHz</a:t>
            </a:r>
            <a:r>
              <a:rPr lang="en-US" sz="2800" dirty="0" smtClean="0"/>
              <a:t> 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6852" y="5562984"/>
            <a:ext cx="217239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FF0000"/>
                </a:solidFill>
              </a:rPr>
              <a:t>19x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i</a:t>
            </a:r>
            <a:r>
              <a:rPr lang="en-US" sz="2800" dirty="0" smtClean="0">
                <a:solidFill>
                  <a:srgbClr val="FF0000"/>
                </a:solidFill>
              </a:rPr>
              <a:t>mprovement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BottomVertexPosition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54500"/>
            <a:ext cx="3200400" cy="310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018" y="5775287"/>
            <a:ext cx="651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10L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data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40704" y="6463970"/>
            <a:ext cx="2133600" cy="365125"/>
          </a:xfrm>
        </p:spPr>
        <p:txBody>
          <a:bodyPr/>
          <a:lstStyle/>
          <a:p>
            <a:fld id="{63D57D07-B0C6-C344-BBDC-92DE4F26FDD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389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03538_evt351_ano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0" y="69850"/>
            <a:ext cx="8674100" cy="67183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3765" y="2483617"/>
            <a:ext cx="2552244" cy="4115649"/>
            <a:chOff x="480855" y="2383345"/>
            <a:chExt cx="2552244" cy="4115649"/>
          </a:xfrm>
        </p:grpSpPr>
        <p:sp>
          <p:nvSpPr>
            <p:cNvPr id="6" name="Rectangle 5"/>
            <p:cNvSpPr/>
            <p:nvPr/>
          </p:nvSpPr>
          <p:spPr>
            <a:xfrm>
              <a:off x="480855" y="3293457"/>
              <a:ext cx="2552244" cy="320553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7E7F7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659636" y="6018165"/>
              <a:ext cx="2194683" cy="0"/>
            </a:xfrm>
            <a:prstGeom prst="line">
              <a:avLst/>
            </a:prstGeom>
            <a:ln w="5715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59636" y="6199676"/>
              <a:ext cx="2194683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9636" y="3507504"/>
              <a:ext cx="2194683" cy="0"/>
            </a:xfrm>
            <a:prstGeom prst="line">
              <a:avLst/>
            </a:prstGeom>
            <a:ln w="5715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1026284" y="6145169"/>
              <a:ext cx="196821" cy="1183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90850" y="6140483"/>
              <a:ext cx="196821" cy="1183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6681" y="2765712"/>
              <a:ext cx="384307" cy="40107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0855" y="2383345"/>
              <a:ext cx="1035958" cy="38236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CCD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22967" y="2765713"/>
              <a:ext cx="384307" cy="40107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97141" y="2383346"/>
              <a:ext cx="1035958" cy="38236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CCD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482496" y="2849274"/>
              <a:ext cx="548962" cy="40107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PMT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94064" y="2466907"/>
              <a:ext cx="325826" cy="38236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040607" y="6190618"/>
            <a:ext cx="1131979" cy="3585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endCxn id="11" idx="1"/>
          </p:cNvCxnSpPr>
          <p:nvPr/>
        </p:nvCxnSpPr>
        <p:spPr>
          <a:xfrm flipV="1">
            <a:off x="1056015" y="6299948"/>
            <a:ext cx="1067745" cy="1692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05288" y="6550066"/>
            <a:ext cx="2133600" cy="365125"/>
          </a:xfrm>
        </p:spPr>
        <p:txBody>
          <a:bodyPr/>
          <a:lstStyle/>
          <a:p>
            <a:fld id="{63D57D07-B0C6-C344-BBDC-92DE4F26FD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45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730500" y="1924555"/>
            <a:ext cx="6413500" cy="4203700"/>
            <a:chOff x="2730500" y="1924555"/>
            <a:chExt cx="6413500" cy="42037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0500" y="1924555"/>
              <a:ext cx="6413500" cy="42037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104495" y="3507104"/>
              <a:ext cx="1091592" cy="987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049281" y="3628038"/>
              <a:ext cx="1091592" cy="987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816555" y="4152086"/>
              <a:ext cx="1091592" cy="515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nodechargeamplifier.ps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23" y="189618"/>
            <a:ext cx="8167964" cy="17349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63313" y="-106446"/>
            <a:ext cx="7780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Anode charge readout (Gain) </a:t>
            </a:r>
            <a:endParaRPr lang="en-US" sz="2000" dirty="0">
              <a:latin typeface="Verdana"/>
              <a:cs typeface="Verdana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152582" y="5849209"/>
            <a:ext cx="11677" cy="43037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983675" y="5741229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perating </a:t>
            </a:r>
          </a:p>
          <a:p>
            <a:pPr algn="r"/>
            <a:r>
              <a:rPr lang="en-US" b="1" dirty="0" smtClean="0">
                <a:solidFill>
                  <a:srgbClr val="FF0000"/>
                </a:solidFill>
              </a:rPr>
              <a:t>point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395198" y="1480698"/>
            <a:ext cx="1281210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422568" y="805656"/>
            <a:ext cx="0" cy="675042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35333" y="587751"/>
            <a:ext cx="1184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CREMAT</a:t>
            </a:r>
          </a:p>
          <a:p>
            <a:r>
              <a:rPr lang="en-US" dirty="0" smtClean="0"/>
              <a:t>CR-113</a:t>
            </a:r>
          </a:p>
          <a:p>
            <a:r>
              <a:rPr lang="en-US" dirty="0" smtClean="0"/>
              <a:t>1.5 mV/</a:t>
            </a:r>
            <a:r>
              <a:rPr lang="en-US" dirty="0" err="1" smtClean="0"/>
              <a:t>pC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1446" y="1599981"/>
            <a:ext cx="2503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Charge on anode using 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55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Fe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source and spectroscopy</a:t>
            </a:r>
          </a:p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amplifier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15179" y="829740"/>
            <a:ext cx="2496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ssumes W</a:t>
            </a:r>
            <a:r>
              <a:rPr lang="en-US" baseline="-25000" dirty="0" smtClean="0"/>
              <a:t>CF4</a:t>
            </a:r>
            <a:r>
              <a:rPr lang="en-US" dirty="0" smtClean="0"/>
              <a:t>=34 </a:t>
            </a:r>
            <a:r>
              <a:rPr lang="en-US" dirty="0" err="1" smtClean="0"/>
              <a:t>eV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</a:t>
            </a:r>
            <a:r>
              <a:rPr lang="en-US" baseline="-25000" dirty="0" smtClean="0"/>
              <a:t>CF4</a:t>
            </a:r>
            <a:r>
              <a:rPr lang="en-US" dirty="0" smtClean="0"/>
              <a:t>=54 </a:t>
            </a:r>
            <a:r>
              <a:rPr lang="en-US" dirty="0" err="1" smtClean="0"/>
              <a:t>eV</a:t>
            </a:r>
            <a:r>
              <a:rPr lang="en-US" dirty="0" smtClean="0"/>
              <a:t> also appears</a:t>
            </a:r>
          </a:p>
          <a:p>
            <a:r>
              <a:rPr lang="en-US" dirty="0"/>
              <a:t>i</a:t>
            </a:r>
            <a:r>
              <a:rPr lang="en-US" dirty="0" smtClean="0"/>
              <a:t>n the literature</a:t>
            </a:r>
          </a:p>
        </p:txBody>
      </p:sp>
      <p:pic>
        <p:nvPicPr>
          <p:cNvPr id="18" name="Picture 17" descr="fe55fit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" r="7273" b="4662"/>
          <a:stretch/>
        </p:blipFill>
        <p:spPr>
          <a:xfrm>
            <a:off x="111446" y="3236489"/>
            <a:ext cx="2743200" cy="35079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780" y="3321155"/>
            <a:ext cx="118974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σ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2400" dirty="0" smtClean="0">
                <a:solidFill>
                  <a:srgbClr val="FF0000"/>
                </a:solidFill>
              </a:rPr>
              <a:t>=8%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@720V</a:t>
            </a:r>
          </a:p>
          <a:p>
            <a:r>
              <a:rPr lang="en-US" sz="4800" baseline="30000" dirty="0" smtClean="0">
                <a:solidFill>
                  <a:srgbClr val="FF0000"/>
                </a:solidFill>
              </a:rPr>
              <a:t>55</a:t>
            </a:r>
            <a:r>
              <a:rPr lang="en-US" sz="4800" dirty="0" smtClean="0">
                <a:solidFill>
                  <a:srgbClr val="FF0000"/>
                </a:solidFill>
              </a:rPr>
              <a:t>Fe</a:t>
            </a:r>
          </a:p>
          <a:p>
            <a:endParaRPr lang="en-US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2615179" y="1119613"/>
            <a:ext cx="28251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G. F. </a:t>
            </a:r>
            <a:r>
              <a:rPr lang="en-US" sz="1000" i="1" dirty="0" err="1" smtClean="0">
                <a:solidFill>
                  <a:schemeClr val="accent4">
                    <a:lumMod val="75000"/>
                  </a:schemeClr>
                </a:solidFill>
              </a:rPr>
              <a:t>Reinking</a:t>
            </a:r>
            <a:r>
              <a:rPr lang="en-US" sz="10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000" i="1" dirty="0" smtClean="0">
                <a:solidFill>
                  <a:schemeClr val="accent4">
                    <a:lumMod val="75000"/>
                  </a:schemeClr>
                </a:solidFill>
              </a:rPr>
              <a:t>et al, </a:t>
            </a:r>
            <a:r>
              <a:rPr lang="hu-HU" sz="1000" i="1" dirty="0" smtClean="0">
                <a:solidFill>
                  <a:schemeClr val="accent4">
                    <a:lumMod val="75000"/>
                  </a:schemeClr>
                </a:solidFill>
              </a:rPr>
              <a:t>J</a:t>
            </a:r>
            <a:r>
              <a:rPr lang="hu-HU" sz="1000" i="1" dirty="0">
                <a:solidFill>
                  <a:schemeClr val="accent4">
                    <a:lumMod val="75000"/>
                  </a:schemeClr>
                </a:solidFill>
              </a:rPr>
              <a:t>. Appl. Phys. 60, 499 (1986)</a:t>
            </a:r>
            <a:endParaRPr lang="en-US" sz="10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77692" y="6377844"/>
            <a:ext cx="3870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Gas gain is 71,200 ± 1100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15179" y="1919791"/>
            <a:ext cx="24618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604A7B"/>
                </a:solidFill>
              </a:rPr>
              <a:t>A</a:t>
            </a:r>
            <a:r>
              <a:rPr lang="en-US" sz="1000" i="1" dirty="0" smtClean="0">
                <a:solidFill>
                  <a:srgbClr val="604A7B"/>
                </a:solidFill>
              </a:rPr>
              <a:t>. Sharma</a:t>
            </a:r>
            <a:r>
              <a:rPr lang="en-US" sz="1000" i="1" dirty="0">
                <a:solidFill>
                  <a:srgbClr val="604A7B"/>
                </a:solidFill>
              </a:rPr>
              <a:t>, SLAC-JOURNAL-ICFA-16-3, 1998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446" y="197556"/>
            <a:ext cx="1251867" cy="4785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3570767" y="2230584"/>
            <a:ext cx="38685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67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03538_evt351_vet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0" y="69850"/>
            <a:ext cx="8674100" cy="67183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3765" y="2483617"/>
            <a:ext cx="2552244" cy="4115649"/>
            <a:chOff x="480855" y="2383345"/>
            <a:chExt cx="2552244" cy="4115649"/>
          </a:xfrm>
        </p:grpSpPr>
        <p:sp>
          <p:nvSpPr>
            <p:cNvPr id="6" name="Rectangle 5"/>
            <p:cNvSpPr/>
            <p:nvPr/>
          </p:nvSpPr>
          <p:spPr>
            <a:xfrm>
              <a:off x="480855" y="3293457"/>
              <a:ext cx="2552244" cy="320553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7E7F7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659636" y="6018165"/>
              <a:ext cx="2194683" cy="0"/>
            </a:xfrm>
            <a:prstGeom prst="line">
              <a:avLst/>
            </a:prstGeom>
            <a:ln w="5715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59636" y="6199676"/>
              <a:ext cx="2194683" cy="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9636" y="3507504"/>
              <a:ext cx="2194683" cy="0"/>
            </a:xfrm>
            <a:prstGeom prst="line">
              <a:avLst/>
            </a:prstGeom>
            <a:ln w="5715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1026284" y="6145169"/>
              <a:ext cx="196821" cy="1183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90850" y="6140483"/>
              <a:ext cx="196821" cy="1183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6681" y="2765712"/>
              <a:ext cx="384307" cy="40107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0855" y="2383345"/>
              <a:ext cx="1035958" cy="38236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CCD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22967" y="2765713"/>
              <a:ext cx="384307" cy="40107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97141" y="2383346"/>
              <a:ext cx="1035958" cy="38236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CCD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482496" y="2849274"/>
              <a:ext cx="548962" cy="40107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PMT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94064" y="2466907"/>
              <a:ext cx="325826" cy="38236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76157" y="6183277"/>
            <a:ext cx="1296683" cy="3810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056015" y="6299948"/>
            <a:ext cx="1067745" cy="1692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83760" y="6550066"/>
            <a:ext cx="2133600" cy="365125"/>
          </a:xfrm>
        </p:spPr>
        <p:txBody>
          <a:bodyPr/>
          <a:lstStyle/>
          <a:p>
            <a:fld id="{63D57D07-B0C6-C344-BBDC-92DE4F26FD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6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etotrac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920624"/>
            <a:ext cx="8229052" cy="3980423"/>
          </a:xfrm>
          <a:prstGeom prst="rect">
            <a:avLst/>
          </a:prstGeom>
        </p:spPr>
      </p:pic>
      <p:pic>
        <p:nvPicPr>
          <p:cNvPr id="7" name="Picture 6" descr="anodechargeamplifier.ps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23" y="197556"/>
            <a:ext cx="8167964" cy="1734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61185" y="-129442"/>
            <a:ext cx="542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Veto charge readout </a:t>
            </a:r>
            <a:endParaRPr lang="en-US" sz="2000" dirty="0">
              <a:latin typeface="Verdana"/>
              <a:cs typeface="Verdan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840993" y="1481037"/>
            <a:ext cx="835416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871436" y="813701"/>
            <a:ext cx="0" cy="667336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88216" y="1636137"/>
            <a:ext cx="4451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J. Lopez </a:t>
            </a:r>
            <a:r>
              <a:rPr lang="en-US" sz="2000" i="1" dirty="0">
                <a:solidFill>
                  <a:srgbClr val="660066"/>
                </a:solidFill>
              </a:rPr>
              <a:t>et al. </a:t>
            </a:r>
            <a:r>
              <a:rPr lang="en-US" sz="2000" dirty="0">
                <a:solidFill>
                  <a:srgbClr val="660066"/>
                </a:solidFill>
              </a:rPr>
              <a:t>NIM A 696, 121-128 (2012)</a:t>
            </a:r>
            <a:endParaRPr lang="en-US" sz="2000" dirty="0">
              <a:solidFill>
                <a:srgbClr val="66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35333" y="587751"/>
            <a:ext cx="1120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CREMAT</a:t>
            </a:r>
          </a:p>
          <a:p>
            <a:r>
              <a:rPr lang="en-US" dirty="0" smtClean="0"/>
              <a:t>CR-112</a:t>
            </a:r>
          </a:p>
          <a:p>
            <a:r>
              <a:rPr lang="en-US" dirty="0" smtClean="0"/>
              <a:t>13 mV/</a:t>
            </a:r>
            <a:r>
              <a:rPr lang="en-US" dirty="0" err="1" smtClean="0"/>
              <a:t>pC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27941" y="3668890"/>
            <a:ext cx="14157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75 </a:t>
            </a:r>
            <a:r>
              <a:rPr lang="en-US" sz="2800" dirty="0" err="1" smtClean="0"/>
              <a:t>keV</a:t>
            </a:r>
            <a:r>
              <a:rPr lang="en-US" sz="2800" baseline="-25000" dirty="0" err="1" smtClean="0"/>
              <a:t>ee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α track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76408" y="3821290"/>
            <a:ext cx="14157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60 </a:t>
            </a:r>
            <a:r>
              <a:rPr lang="en-US" sz="2800" dirty="0" err="1" smtClean="0"/>
              <a:t>keV</a:t>
            </a:r>
            <a:r>
              <a:rPr lang="en-US" sz="2800" baseline="-25000" dirty="0" err="1" smtClean="0"/>
              <a:t>ee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e</a:t>
            </a:r>
            <a:r>
              <a:rPr lang="en-US" sz="2800" baseline="30000" dirty="0" smtClean="0"/>
              <a:t>-</a:t>
            </a:r>
          </a:p>
        </p:txBody>
      </p:sp>
      <p:sp>
        <p:nvSpPr>
          <p:cNvPr id="8" name="Rectangle 7"/>
          <p:cNvSpPr/>
          <p:nvPr/>
        </p:nvSpPr>
        <p:spPr>
          <a:xfrm>
            <a:off x="612508" y="5870198"/>
            <a:ext cx="791898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Demonstrated reduction of 17x for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40 </a:t>
            </a:r>
            <a:r>
              <a:rPr lang="en-US" sz="2800" dirty="0" err="1" smtClean="0">
                <a:solidFill>
                  <a:srgbClr val="FF0000"/>
                </a:solidFill>
              </a:rPr>
              <a:t>keV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ee</a:t>
            </a:r>
            <a:r>
              <a:rPr lang="en-US" sz="2800" dirty="0" smtClean="0">
                <a:solidFill>
                  <a:srgbClr val="FF0000"/>
                </a:solidFill>
              </a:rPr>
              <a:t> &lt; E &lt; 200 </a:t>
            </a:r>
            <a:r>
              <a:rPr lang="en-US" sz="2800" dirty="0" err="1" smtClean="0">
                <a:solidFill>
                  <a:srgbClr val="FF0000"/>
                </a:solidFill>
              </a:rPr>
              <a:t>keV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ee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baseline="30000" dirty="0" smtClean="0">
                <a:solidFill>
                  <a:srgbClr val="FF0000"/>
                </a:solidFill>
              </a:rPr>
              <a:t>137</a:t>
            </a:r>
            <a:r>
              <a:rPr lang="en-US" sz="2800" dirty="0" smtClean="0">
                <a:solidFill>
                  <a:srgbClr val="FF0000"/>
                </a:solidFill>
              </a:rPr>
              <a:t>Cs dataset using veto only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8686" y="2098069"/>
            <a:ext cx="771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R&amp;D </a:t>
            </a:r>
          </a:p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Data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27522" y="2098069"/>
            <a:ext cx="771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04A7B"/>
                </a:solidFill>
              </a:rPr>
              <a:t>R&amp;D </a:t>
            </a:r>
          </a:p>
          <a:p>
            <a:r>
              <a:rPr lang="en-US" sz="2400" dirty="0" smtClean="0">
                <a:solidFill>
                  <a:srgbClr val="604A7B"/>
                </a:solidFill>
              </a:rPr>
              <a:t>Data</a:t>
            </a:r>
            <a:endParaRPr lang="en-US" sz="2400" dirty="0">
              <a:solidFill>
                <a:srgbClr val="604A7B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6146" y="2819762"/>
            <a:ext cx="933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Anode</a:t>
            </a:r>
          </a:p>
          <a:p>
            <a:r>
              <a:rPr lang="en-US" sz="2200" dirty="0" smtClean="0">
                <a:solidFill>
                  <a:srgbClr val="DD7E40"/>
                </a:solidFill>
              </a:rPr>
              <a:t>Veto</a:t>
            </a:r>
            <a:endParaRPr lang="en-US" sz="2200" dirty="0">
              <a:solidFill>
                <a:srgbClr val="DD7E4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1446" y="197556"/>
            <a:ext cx="1251867" cy="4785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76120" y="6356350"/>
            <a:ext cx="2133600" cy="365125"/>
          </a:xfrm>
        </p:spPr>
        <p:txBody>
          <a:bodyPr/>
          <a:lstStyle/>
          <a:p>
            <a:fld id="{63D57D07-B0C6-C344-BBDC-92DE4F26FD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1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03538_evt351_mes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0" y="69850"/>
            <a:ext cx="8674100" cy="67183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3765" y="2483617"/>
            <a:ext cx="2552244" cy="4115649"/>
            <a:chOff x="480855" y="2383345"/>
            <a:chExt cx="2552244" cy="4115649"/>
          </a:xfrm>
        </p:grpSpPr>
        <p:sp>
          <p:nvSpPr>
            <p:cNvPr id="6" name="Rectangle 5"/>
            <p:cNvSpPr/>
            <p:nvPr/>
          </p:nvSpPr>
          <p:spPr>
            <a:xfrm>
              <a:off x="480855" y="3293457"/>
              <a:ext cx="2552244" cy="320553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7E7F7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659636" y="6018165"/>
              <a:ext cx="2194683" cy="0"/>
            </a:xfrm>
            <a:prstGeom prst="line">
              <a:avLst/>
            </a:prstGeom>
            <a:ln w="5715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59636" y="6199676"/>
              <a:ext cx="2194683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59636" y="3507504"/>
              <a:ext cx="2194683" cy="0"/>
            </a:xfrm>
            <a:prstGeom prst="line">
              <a:avLst/>
            </a:prstGeom>
            <a:ln w="5715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1026284" y="6145169"/>
              <a:ext cx="196821" cy="1183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90850" y="6140483"/>
              <a:ext cx="196821" cy="1183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6681" y="2765712"/>
              <a:ext cx="384307" cy="40107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0855" y="2383345"/>
              <a:ext cx="1035958" cy="38236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CCD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22967" y="2765713"/>
              <a:ext cx="384307" cy="40107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97141" y="2383346"/>
              <a:ext cx="1035958" cy="38236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CCD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482496" y="2849274"/>
              <a:ext cx="548962" cy="40107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PMT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94064" y="2466907"/>
              <a:ext cx="325826" cy="382367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26816" y="6528542"/>
            <a:ext cx="2133600" cy="365125"/>
          </a:xfrm>
        </p:spPr>
        <p:txBody>
          <a:bodyPr/>
          <a:lstStyle/>
          <a:p>
            <a:fld id="{63D57D07-B0C6-C344-BBDC-92DE4F26FD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9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0506" y="-31750"/>
            <a:ext cx="8602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Mesh Fast Readout</a:t>
            </a:r>
            <a:endParaRPr lang="en-US" sz="2000" dirty="0">
              <a:latin typeface="Verdana"/>
              <a:cs typeface="Verdan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86069" y="958320"/>
            <a:ext cx="4981707" cy="4421592"/>
          </a:xfrm>
          <a:prstGeom prst="rect">
            <a:avLst/>
          </a:prstGeom>
          <a:noFill/>
          <a:ln w="38100" cmpd="sng">
            <a:solidFill>
              <a:srgbClr val="7E7F7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4035030" y="1253568"/>
            <a:ext cx="4283786" cy="0"/>
          </a:xfrm>
          <a:prstGeom prst="line">
            <a:avLst/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5292884" y="2856722"/>
            <a:ext cx="691617" cy="727948"/>
            <a:chOff x="5292884" y="2856722"/>
            <a:chExt cx="691617" cy="727948"/>
          </a:xfrm>
        </p:grpSpPr>
        <p:sp>
          <p:nvSpPr>
            <p:cNvPr id="4" name="Oval 3"/>
            <p:cNvSpPr/>
            <p:nvPr/>
          </p:nvSpPr>
          <p:spPr>
            <a:xfrm>
              <a:off x="5292884" y="3056714"/>
              <a:ext cx="156278" cy="148771"/>
            </a:xfrm>
            <a:prstGeom prst="ellipse">
              <a:avLst/>
            </a:prstGeom>
            <a:solidFill>
              <a:srgbClr val="FFFFFF">
                <a:alpha val="34000"/>
              </a:srgbClr>
            </a:solidFill>
            <a:ln w="57150" cmpd="sng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449162" y="2856722"/>
              <a:ext cx="156278" cy="148771"/>
            </a:xfrm>
            <a:prstGeom prst="ellipse">
              <a:avLst/>
            </a:prstGeom>
            <a:solidFill>
              <a:srgbClr val="FFFFFF">
                <a:alpha val="34000"/>
              </a:srgbClr>
            </a:solidFill>
            <a:ln w="57150" cmpd="sng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445284" y="3209114"/>
              <a:ext cx="156278" cy="148771"/>
            </a:xfrm>
            <a:prstGeom prst="ellipse">
              <a:avLst/>
            </a:prstGeom>
            <a:solidFill>
              <a:srgbClr val="FFFFFF">
                <a:alpha val="34000"/>
              </a:srgbClr>
            </a:solidFill>
            <a:ln w="57150" cmpd="sng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567844" y="3032405"/>
              <a:ext cx="156278" cy="148771"/>
            </a:xfrm>
            <a:prstGeom prst="ellipse">
              <a:avLst/>
            </a:prstGeom>
            <a:solidFill>
              <a:srgbClr val="FFFFFF">
                <a:alpha val="34000"/>
              </a:srgbClr>
            </a:solidFill>
            <a:ln w="57150" cmpd="sng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597684" y="3361514"/>
              <a:ext cx="156278" cy="148771"/>
            </a:xfrm>
            <a:prstGeom prst="ellipse">
              <a:avLst/>
            </a:prstGeom>
            <a:solidFill>
              <a:srgbClr val="FFFFFF">
                <a:alpha val="34000"/>
              </a:srgbClr>
            </a:solidFill>
            <a:ln w="57150" cmpd="sng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753962" y="3237509"/>
              <a:ext cx="156278" cy="148771"/>
            </a:xfrm>
            <a:prstGeom prst="ellipse">
              <a:avLst/>
            </a:prstGeom>
            <a:solidFill>
              <a:srgbClr val="FFFFFF">
                <a:alpha val="34000"/>
              </a:srgbClr>
            </a:solidFill>
            <a:ln w="57150" cmpd="sng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828223" y="3435899"/>
              <a:ext cx="156278" cy="148771"/>
            </a:xfrm>
            <a:prstGeom prst="ellipse">
              <a:avLst/>
            </a:prstGeom>
            <a:solidFill>
              <a:srgbClr val="FFFFFF">
                <a:alpha val="34000"/>
              </a:srgbClr>
            </a:solidFill>
            <a:ln w="57150" cmpd="sng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593806" y="3181176"/>
              <a:ext cx="156278" cy="148771"/>
            </a:xfrm>
            <a:prstGeom prst="ellipse">
              <a:avLst/>
            </a:prstGeom>
            <a:solidFill>
              <a:srgbClr val="FFFFFF">
                <a:alpha val="34000"/>
              </a:srgbClr>
            </a:solidFill>
            <a:ln w="57150" cmpd="sng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441406" y="3079879"/>
              <a:ext cx="156278" cy="148771"/>
            </a:xfrm>
            <a:prstGeom prst="ellipse">
              <a:avLst/>
            </a:prstGeom>
            <a:solidFill>
              <a:srgbClr val="FFFFFF">
                <a:alpha val="34000"/>
              </a:srgbClr>
            </a:solidFill>
            <a:ln w="57150" cmpd="sng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416610" y="2931108"/>
              <a:ext cx="156278" cy="148771"/>
            </a:xfrm>
            <a:prstGeom prst="ellipse">
              <a:avLst/>
            </a:prstGeom>
            <a:solidFill>
              <a:srgbClr val="FFFFFF">
                <a:alpha val="34000"/>
              </a:srgbClr>
            </a:solidFill>
            <a:ln w="57150" cmpd="sng">
              <a:solidFill>
                <a:schemeClr val="accent4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Arrow Connector 5"/>
          <p:cNvCxnSpPr/>
          <p:nvPr/>
        </p:nvCxnSpPr>
        <p:spPr>
          <a:xfrm>
            <a:off x="5292884" y="2931108"/>
            <a:ext cx="825060" cy="77287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23467" y="2555283"/>
            <a:ext cx="88347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aseline="30000" dirty="0" smtClean="0">
                <a:solidFill>
                  <a:srgbClr val="FF0000"/>
                </a:solidFill>
              </a:rPr>
              <a:t>19</a:t>
            </a:r>
            <a:r>
              <a:rPr lang="en-US" sz="4800" dirty="0" smtClean="0">
                <a:solidFill>
                  <a:srgbClr val="FF0000"/>
                </a:solidFill>
              </a:rPr>
              <a:t>F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472491" y="216160"/>
            <a:ext cx="4837165" cy="3134313"/>
          </a:xfrm>
          <a:custGeom>
            <a:avLst/>
            <a:gdLst>
              <a:gd name="connsiteX0" fmla="*/ 0 w 4837165"/>
              <a:gd name="connsiteY0" fmla="*/ 3134313 h 3134313"/>
              <a:gd name="connsiteX1" fmla="*/ 1837582 w 4837165"/>
              <a:gd name="connsiteY1" fmla="*/ 2701994 h 3134313"/>
              <a:gd name="connsiteX2" fmla="*/ 4837165 w 4837165"/>
              <a:gd name="connsiteY2" fmla="*/ 0 h 313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7165" h="3134313">
                <a:moveTo>
                  <a:pt x="0" y="3134313"/>
                </a:moveTo>
                <a:lnTo>
                  <a:pt x="1837582" y="2701994"/>
                </a:lnTo>
                <a:lnTo>
                  <a:pt x="4837165" y="0"/>
                </a:lnTo>
              </a:path>
            </a:pathLst>
          </a:custGeom>
          <a:ln w="38100" cmpd="sng">
            <a:solidFill>
              <a:schemeClr val="accent6">
                <a:lumMod val="7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370470" y="1392168"/>
            <a:ext cx="2737456" cy="0"/>
          </a:xfrm>
          <a:prstGeom prst="line">
            <a:avLst/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27198" y="1923713"/>
            <a:ext cx="196821" cy="3597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639318" y="1867979"/>
            <a:ext cx="196821" cy="3597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771424" y="4004193"/>
            <a:ext cx="52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e</a:t>
            </a:r>
            <a:r>
              <a:rPr lang="en-US" sz="2400" baseline="30000" dirty="0" smtClean="0">
                <a:solidFill>
                  <a:schemeClr val="accent4">
                    <a:lumMod val="75000"/>
                  </a:schemeClr>
                </a:solidFill>
              </a:rPr>
              <a:t>-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s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60990" y="1425169"/>
            <a:ext cx="508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1" name="Straight Arrow Connector 80"/>
          <p:cNvCxnSpPr>
            <a:stCxn id="79" idx="4"/>
          </p:cNvCxnSpPr>
          <p:nvPr/>
        </p:nvCxnSpPr>
        <p:spPr>
          <a:xfrm flipH="1">
            <a:off x="1712726" y="981205"/>
            <a:ext cx="5259" cy="39931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639846" y="832434"/>
            <a:ext cx="156278" cy="148771"/>
          </a:xfrm>
          <a:prstGeom prst="ellipse">
            <a:avLst/>
          </a:prstGeom>
          <a:solidFill>
            <a:srgbClr val="FFFFFF">
              <a:alpha val="34000"/>
            </a:srgbClr>
          </a:solidFill>
          <a:ln w="57150" cmpd="sng">
            <a:solidFill>
              <a:srgbClr val="7A61C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36209" y="832434"/>
            <a:ext cx="1233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</a:t>
            </a:r>
            <a:r>
              <a:rPr lang="en-US" sz="2000" dirty="0" smtClean="0"/>
              <a:t>valanche</a:t>
            </a:r>
            <a:endParaRPr lang="en-US" sz="2000" dirty="0"/>
          </a:p>
        </p:txBody>
      </p:sp>
      <p:sp>
        <p:nvSpPr>
          <p:cNvPr id="105" name="Oval 104"/>
          <p:cNvSpPr/>
          <p:nvPr/>
        </p:nvSpPr>
        <p:spPr>
          <a:xfrm>
            <a:off x="5292884" y="4131420"/>
            <a:ext cx="156278" cy="148771"/>
          </a:xfrm>
          <a:prstGeom prst="ellipse">
            <a:avLst/>
          </a:prstGeom>
          <a:solidFill>
            <a:srgbClr val="FFFFFF">
              <a:alpha val="34000"/>
            </a:srgbClr>
          </a:solidFill>
          <a:ln w="57150" cmpd="sng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5449162" y="3931428"/>
            <a:ext cx="156278" cy="148771"/>
          </a:xfrm>
          <a:prstGeom prst="ellipse">
            <a:avLst/>
          </a:prstGeom>
          <a:solidFill>
            <a:srgbClr val="FFFFFF">
              <a:alpha val="34000"/>
            </a:srgbClr>
          </a:solidFill>
          <a:ln w="57150" cmpd="sng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5445284" y="4283820"/>
            <a:ext cx="156278" cy="148771"/>
          </a:xfrm>
          <a:prstGeom prst="ellipse">
            <a:avLst/>
          </a:prstGeom>
          <a:solidFill>
            <a:srgbClr val="FFFFFF">
              <a:alpha val="34000"/>
            </a:srgbClr>
          </a:solidFill>
          <a:ln w="57150" cmpd="sng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567844" y="4107111"/>
            <a:ext cx="156278" cy="148771"/>
          </a:xfrm>
          <a:prstGeom prst="ellipse">
            <a:avLst/>
          </a:prstGeom>
          <a:solidFill>
            <a:srgbClr val="FFFFFF">
              <a:alpha val="34000"/>
            </a:srgbClr>
          </a:solidFill>
          <a:ln w="57150" cmpd="sng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597684" y="4436220"/>
            <a:ext cx="156278" cy="148771"/>
          </a:xfrm>
          <a:prstGeom prst="ellipse">
            <a:avLst/>
          </a:prstGeom>
          <a:solidFill>
            <a:srgbClr val="FFFFFF">
              <a:alpha val="34000"/>
            </a:srgbClr>
          </a:solidFill>
          <a:ln w="57150" cmpd="sng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5753962" y="4312215"/>
            <a:ext cx="156278" cy="148771"/>
          </a:xfrm>
          <a:prstGeom prst="ellipse">
            <a:avLst/>
          </a:prstGeom>
          <a:solidFill>
            <a:srgbClr val="FFFFFF">
              <a:alpha val="34000"/>
            </a:srgbClr>
          </a:solidFill>
          <a:ln w="57150" cmpd="sng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828223" y="4510605"/>
            <a:ext cx="156278" cy="148771"/>
          </a:xfrm>
          <a:prstGeom prst="ellipse">
            <a:avLst/>
          </a:prstGeom>
          <a:solidFill>
            <a:srgbClr val="FFFFFF">
              <a:alpha val="34000"/>
            </a:srgbClr>
          </a:solidFill>
          <a:ln w="57150" cmpd="sng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5593806" y="4255882"/>
            <a:ext cx="156278" cy="148771"/>
          </a:xfrm>
          <a:prstGeom prst="ellipse">
            <a:avLst/>
          </a:prstGeom>
          <a:solidFill>
            <a:srgbClr val="FFFFFF">
              <a:alpha val="34000"/>
            </a:srgbClr>
          </a:solidFill>
          <a:ln w="57150" cmpd="sng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5441406" y="4154585"/>
            <a:ext cx="156278" cy="148771"/>
          </a:xfrm>
          <a:prstGeom prst="ellipse">
            <a:avLst/>
          </a:prstGeom>
          <a:solidFill>
            <a:srgbClr val="FFFFFF">
              <a:alpha val="34000"/>
            </a:srgbClr>
          </a:solidFill>
          <a:ln w="57150" cmpd="sng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5416610" y="4005814"/>
            <a:ext cx="156278" cy="148771"/>
          </a:xfrm>
          <a:prstGeom prst="ellipse">
            <a:avLst/>
          </a:prstGeom>
          <a:solidFill>
            <a:srgbClr val="FFFFFF">
              <a:alpha val="34000"/>
            </a:srgbClr>
          </a:solidFill>
          <a:ln w="57150" cmpd="sng">
            <a:solidFill>
              <a:schemeClr val="accent4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Isosceles Triangle 127"/>
          <p:cNvSpPr/>
          <p:nvPr/>
        </p:nvSpPr>
        <p:spPr>
          <a:xfrm>
            <a:off x="1419849" y="4446115"/>
            <a:ext cx="1416288" cy="890156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46"/>
          <p:cNvGrpSpPr/>
          <p:nvPr/>
        </p:nvGrpSpPr>
        <p:grpSpPr>
          <a:xfrm>
            <a:off x="5516599" y="4668360"/>
            <a:ext cx="601345" cy="319490"/>
            <a:chOff x="1343083" y="4336988"/>
            <a:chExt cx="1525509" cy="860114"/>
          </a:xfrm>
        </p:grpSpPr>
        <p:cxnSp>
          <p:nvCxnSpPr>
            <p:cNvPr id="134" name="Straight Connector 133"/>
            <p:cNvCxnSpPr>
              <a:stCxn id="128" idx="0"/>
            </p:cNvCxnSpPr>
            <p:nvPr/>
          </p:nvCxnSpPr>
          <p:spPr>
            <a:xfrm flipH="1">
              <a:off x="1517216" y="4336988"/>
              <a:ext cx="280013" cy="576704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stCxn id="128" idx="0"/>
            </p:cNvCxnSpPr>
            <p:nvPr/>
          </p:nvCxnSpPr>
          <p:spPr>
            <a:xfrm flipH="1">
              <a:off x="1582491" y="4336988"/>
              <a:ext cx="21474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stCxn id="128" idx="0"/>
            </p:cNvCxnSpPr>
            <p:nvPr/>
          </p:nvCxnSpPr>
          <p:spPr>
            <a:xfrm flipH="1">
              <a:off x="1343083" y="4336988"/>
              <a:ext cx="454146" cy="570872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>
              <a:stCxn id="128" idx="0"/>
            </p:cNvCxnSpPr>
            <p:nvPr/>
          </p:nvCxnSpPr>
          <p:spPr>
            <a:xfrm flipH="1">
              <a:off x="1374618" y="4336988"/>
              <a:ext cx="42261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128" idx="0"/>
            </p:cNvCxnSpPr>
            <p:nvPr/>
          </p:nvCxnSpPr>
          <p:spPr>
            <a:xfrm flipH="1">
              <a:off x="1699918" y="4336988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2340152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2340152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2340152" y="4510605"/>
              <a:ext cx="52844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2340152" y="4510605"/>
              <a:ext cx="422609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2340152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128" idx="0"/>
            </p:cNvCxnSpPr>
            <p:nvPr/>
          </p:nvCxnSpPr>
          <p:spPr>
            <a:xfrm flipH="1">
              <a:off x="1794164" y="4336988"/>
              <a:ext cx="3064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/>
          <p:cNvGrpSpPr/>
          <p:nvPr/>
        </p:nvGrpSpPr>
        <p:grpSpPr>
          <a:xfrm>
            <a:off x="5652230" y="4732851"/>
            <a:ext cx="386121" cy="255000"/>
            <a:chOff x="1889073" y="4510605"/>
            <a:chExt cx="979519" cy="686497"/>
          </a:xfrm>
        </p:grpSpPr>
        <p:cxnSp>
          <p:nvCxnSpPr>
            <p:cNvPr id="153" name="Straight Connector 152"/>
            <p:cNvCxnSpPr/>
            <p:nvPr/>
          </p:nvCxnSpPr>
          <p:spPr>
            <a:xfrm flipH="1">
              <a:off x="2063206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H="1">
              <a:off x="2128479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1889073" y="4510605"/>
              <a:ext cx="454144" cy="570871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H="1">
              <a:off x="1920609" y="4510605"/>
              <a:ext cx="422608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>
              <a:off x="2245907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2340152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2340152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2340152" y="4510605"/>
              <a:ext cx="52844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2340152" y="4510605"/>
              <a:ext cx="422609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2340152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H="1">
              <a:off x="2340152" y="4510605"/>
              <a:ext cx="3065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/>
          <p:cNvGrpSpPr/>
          <p:nvPr/>
        </p:nvGrpSpPr>
        <p:grpSpPr>
          <a:xfrm>
            <a:off x="5531061" y="4732851"/>
            <a:ext cx="386121" cy="255000"/>
            <a:chOff x="1889073" y="4510605"/>
            <a:chExt cx="979519" cy="686497"/>
          </a:xfrm>
        </p:grpSpPr>
        <p:cxnSp>
          <p:nvCxnSpPr>
            <p:cNvPr id="165" name="Straight Connector 164"/>
            <p:cNvCxnSpPr/>
            <p:nvPr/>
          </p:nvCxnSpPr>
          <p:spPr>
            <a:xfrm flipH="1">
              <a:off x="2063206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2128479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1889073" y="4510605"/>
              <a:ext cx="454144" cy="570871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1920609" y="4510605"/>
              <a:ext cx="422608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H="1">
              <a:off x="2245907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2340152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2340152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2340152" y="4510605"/>
              <a:ext cx="52844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2340152" y="4510605"/>
              <a:ext cx="422609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2340152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H="1">
              <a:off x="2340152" y="4510605"/>
              <a:ext cx="3065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/>
        </p:nvGrpSpPr>
        <p:grpSpPr>
          <a:xfrm>
            <a:off x="5418509" y="4732851"/>
            <a:ext cx="386121" cy="255000"/>
            <a:chOff x="1889073" y="4510605"/>
            <a:chExt cx="979519" cy="686497"/>
          </a:xfrm>
        </p:grpSpPr>
        <p:cxnSp>
          <p:nvCxnSpPr>
            <p:cNvPr id="177" name="Straight Connector 176"/>
            <p:cNvCxnSpPr/>
            <p:nvPr/>
          </p:nvCxnSpPr>
          <p:spPr>
            <a:xfrm flipH="1">
              <a:off x="2063206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flipH="1">
              <a:off x="2128479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H="1">
              <a:off x="1889073" y="4510605"/>
              <a:ext cx="454144" cy="570871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flipH="1">
              <a:off x="1920609" y="4510605"/>
              <a:ext cx="422608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H="1">
              <a:off x="2245907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2340152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2340152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2340152" y="4510605"/>
              <a:ext cx="52844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2340152" y="4510605"/>
              <a:ext cx="422609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2340152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H="1">
              <a:off x="2340152" y="4510605"/>
              <a:ext cx="3065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" name="Group 187"/>
          <p:cNvGrpSpPr/>
          <p:nvPr/>
        </p:nvGrpSpPr>
        <p:grpSpPr>
          <a:xfrm>
            <a:off x="5304439" y="4732851"/>
            <a:ext cx="386121" cy="255000"/>
            <a:chOff x="1889073" y="4510605"/>
            <a:chExt cx="979519" cy="686497"/>
          </a:xfrm>
        </p:grpSpPr>
        <p:cxnSp>
          <p:nvCxnSpPr>
            <p:cNvPr id="189" name="Straight Connector 188"/>
            <p:cNvCxnSpPr/>
            <p:nvPr/>
          </p:nvCxnSpPr>
          <p:spPr>
            <a:xfrm flipH="1">
              <a:off x="2063206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flipH="1">
              <a:off x="2128479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flipH="1">
              <a:off x="1889073" y="4510605"/>
              <a:ext cx="454144" cy="570871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flipH="1">
              <a:off x="1920609" y="4510605"/>
              <a:ext cx="422608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 flipH="1">
              <a:off x="2245907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2340152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2340152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2340152" y="4510605"/>
              <a:ext cx="52844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2340152" y="4510605"/>
              <a:ext cx="422609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>
              <a:off x="2340152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 flipH="1">
              <a:off x="2340152" y="4510605"/>
              <a:ext cx="3065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0" name="Group 199"/>
          <p:cNvGrpSpPr/>
          <p:nvPr/>
        </p:nvGrpSpPr>
        <p:grpSpPr>
          <a:xfrm>
            <a:off x="5164454" y="4733439"/>
            <a:ext cx="386121" cy="255000"/>
            <a:chOff x="1889073" y="4510605"/>
            <a:chExt cx="979519" cy="686497"/>
          </a:xfrm>
        </p:grpSpPr>
        <p:cxnSp>
          <p:nvCxnSpPr>
            <p:cNvPr id="201" name="Straight Connector 200"/>
            <p:cNvCxnSpPr/>
            <p:nvPr/>
          </p:nvCxnSpPr>
          <p:spPr>
            <a:xfrm flipH="1">
              <a:off x="2063206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H="1">
              <a:off x="2128479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flipH="1">
              <a:off x="1889073" y="4510605"/>
              <a:ext cx="454144" cy="570871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flipH="1">
              <a:off x="1920609" y="4510605"/>
              <a:ext cx="422608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 flipH="1">
              <a:off x="2245907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2340152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>
              <a:off x="2340152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2340152" y="4510605"/>
              <a:ext cx="52844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>
              <a:off x="2340152" y="4510605"/>
              <a:ext cx="422609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>
              <a:off x="2340152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flipH="1">
              <a:off x="2340152" y="4510605"/>
              <a:ext cx="3065" cy="686497"/>
            </a:xfrm>
            <a:prstGeom prst="line">
              <a:avLst/>
            </a:prstGeom>
            <a:ln w="12700" cmpd="sng">
              <a:solidFill>
                <a:srgbClr val="604A7B">
                  <a:alpha val="62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>
            <a:off x="4035030" y="4967044"/>
            <a:ext cx="4283786" cy="0"/>
          </a:xfrm>
          <a:prstGeom prst="lin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035030" y="4716675"/>
            <a:ext cx="4283786" cy="0"/>
          </a:xfrm>
          <a:prstGeom prst="line">
            <a:avLst/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" name="Oval 224"/>
          <p:cNvSpPr/>
          <p:nvPr/>
        </p:nvSpPr>
        <p:spPr>
          <a:xfrm>
            <a:off x="1770019" y="1687429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1717985" y="1711494"/>
            <a:ext cx="156278" cy="148771"/>
          </a:xfrm>
          <a:prstGeom prst="ellipse">
            <a:avLst/>
          </a:prstGeom>
          <a:noFill/>
          <a:ln w="57150" cmpd="sng">
            <a:solidFill>
              <a:srgbClr val="7A61C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1535602" y="1538658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1538640" y="1562723"/>
            <a:ext cx="156278" cy="148771"/>
          </a:xfrm>
          <a:prstGeom prst="ellipse">
            <a:avLst/>
          </a:prstGeom>
          <a:noFill/>
          <a:ln w="57150" cmpd="sng">
            <a:solidFill>
              <a:srgbClr val="7A61C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1690449" y="1576520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/>
          <p:cNvSpPr/>
          <p:nvPr/>
        </p:nvSpPr>
        <p:spPr>
          <a:xfrm>
            <a:off x="1665951" y="1600585"/>
            <a:ext cx="156278" cy="148771"/>
          </a:xfrm>
          <a:prstGeom prst="ellipse">
            <a:avLst/>
          </a:prstGeom>
          <a:noFill/>
          <a:ln w="57150" cmpd="sng">
            <a:solidFill>
              <a:srgbClr val="7A61C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/>
          <p:cNvSpPr/>
          <p:nvPr/>
        </p:nvSpPr>
        <p:spPr>
          <a:xfrm>
            <a:off x="1509497" y="1640699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/>
          <p:cNvSpPr/>
          <p:nvPr/>
        </p:nvSpPr>
        <p:spPr>
          <a:xfrm>
            <a:off x="1457463" y="1664764"/>
            <a:ext cx="156278" cy="148771"/>
          </a:xfrm>
          <a:prstGeom prst="ellipse">
            <a:avLst/>
          </a:prstGeom>
          <a:noFill/>
          <a:ln w="57150" cmpd="sng">
            <a:solidFill>
              <a:srgbClr val="7A61C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/>
          <p:cNvSpPr/>
          <p:nvPr/>
        </p:nvSpPr>
        <p:spPr>
          <a:xfrm>
            <a:off x="1868287" y="1799677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/>
          <p:cNvSpPr/>
          <p:nvPr/>
        </p:nvSpPr>
        <p:spPr>
          <a:xfrm>
            <a:off x="1816253" y="1823742"/>
            <a:ext cx="156278" cy="148771"/>
          </a:xfrm>
          <a:prstGeom prst="ellipse">
            <a:avLst/>
          </a:prstGeom>
          <a:noFill/>
          <a:ln w="57150" cmpd="sng">
            <a:solidFill>
              <a:srgbClr val="7A61C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/>
          <p:cNvSpPr/>
          <p:nvPr/>
        </p:nvSpPr>
        <p:spPr>
          <a:xfrm>
            <a:off x="1613741" y="1769528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/>
          <p:cNvSpPr/>
          <p:nvPr/>
        </p:nvSpPr>
        <p:spPr>
          <a:xfrm>
            <a:off x="1561707" y="1793593"/>
            <a:ext cx="156278" cy="148771"/>
          </a:xfrm>
          <a:prstGeom prst="ellipse">
            <a:avLst/>
          </a:prstGeom>
          <a:noFill/>
          <a:ln w="57150" cmpd="sng">
            <a:solidFill>
              <a:srgbClr val="7A61C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/>
          <p:cNvSpPr/>
          <p:nvPr/>
        </p:nvSpPr>
        <p:spPr>
          <a:xfrm>
            <a:off x="1396298" y="1775612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1344264" y="1799677"/>
            <a:ext cx="156278" cy="148771"/>
          </a:xfrm>
          <a:prstGeom prst="ellipse">
            <a:avLst/>
          </a:prstGeom>
          <a:noFill/>
          <a:ln w="57150" cmpd="sng">
            <a:solidFill>
              <a:srgbClr val="7A61C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1457463" y="1849997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1405429" y="1874062"/>
            <a:ext cx="156278" cy="148771"/>
          </a:xfrm>
          <a:prstGeom prst="ellipse">
            <a:avLst/>
          </a:prstGeom>
          <a:noFill/>
          <a:ln w="57150" cmpd="sng">
            <a:solidFill>
              <a:srgbClr val="7A61C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1703575" y="1840098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1651541" y="1864163"/>
            <a:ext cx="156278" cy="148771"/>
          </a:xfrm>
          <a:prstGeom prst="ellipse">
            <a:avLst/>
          </a:prstGeom>
          <a:noFill/>
          <a:ln w="57150" cmpd="sng">
            <a:solidFill>
              <a:srgbClr val="7A61C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1887912" y="1849997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1894392" y="1874062"/>
            <a:ext cx="156278" cy="148771"/>
          </a:xfrm>
          <a:prstGeom prst="ellipse">
            <a:avLst/>
          </a:prstGeom>
          <a:noFill/>
          <a:ln w="57150" cmpd="sng">
            <a:solidFill>
              <a:srgbClr val="7A61C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1286775" y="1843913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1272603" y="1867978"/>
            <a:ext cx="156278" cy="148771"/>
          </a:xfrm>
          <a:prstGeom prst="ellipse">
            <a:avLst/>
          </a:prstGeom>
          <a:noFill/>
          <a:ln w="57150" cmpd="sng">
            <a:solidFill>
              <a:srgbClr val="7A61C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634020" y="1460643"/>
            <a:ext cx="156278" cy="148771"/>
          </a:xfrm>
          <a:prstGeom prst="ellipse">
            <a:avLst/>
          </a:prstGeom>
          <a:solidFill>
            <a:srgbClr val="FFFFFF">
              <a:alpha val="34000"/>
            </a:srgbClr>
          </a:solidFill>
          <a:ln w="57150" cmpd="sng">
            <a:solidFill>
              <a:srgbClr val="7A61C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370470" y="2047837"/>
            <a:ext cx="2737456" cy="0"/>
          </a:xfrm>
          <a:prstGeom prst="lin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6" name="TextBox 245"/>
          <p:cNvSpPr txBox="1"/>
          <p:nvPr/>
        </p:nvSpPr>
        <p:spPr>
          <a:xfrm>
            <a:off x="2353854" y="1383857"/>
            <a:ext cx="570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04A7B"/>
                </a:solidFill>
              </a:rPr>
              <a:t>e</a:t>
            </a:r>
            <a:r>
              <a:rPr lang="en-US" baseline="30000" dirty="0" smtClean="0">
                <a:solidFill>
                  <a:srgbClr val="604A7B"/>
                </a:solidFill>
              </a:rPr>
              <a:t>-</a:t>
            </a:r>
            <a:r>
              <a:rPr lang="en-US" dirty="0" smtClean="0">
                <a:solidFill>
                  <a:srgbClr val="604A7B"/>
                </a:solidFill>
              </a:rPr>
              <a:t>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ions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47" name="Straight Connector 246"/>
          <p:cNvCxnSpPr/>
          <p:nvPr/>
        </p:nvCxnSpPr>
        <p:spPr>
          <a:xfrm>
            <a:off x="370470" y="2713135"/>
            <a:ext cx="2737456" cy="0"/>
          </a:xfrm>
          <a:prstGeom prst="line">
            <a:avLst/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8" name="Rectangle 247"/>
          <p:cNvSpPr/>
          <p:nvPr/>
        </p:nvSpPr>
        <p:spPr>
          <a:xfrm>
            <a:off x="627198" y="3244680"/>
            <a:ext cx="196821" cy="3597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ectangle 248"/>
          <p:cNvSpPr/>
          <p:nvPr/>
        </p:nvSpPr>
        <p:spPr>
          <a:xfrm>
            <a:off x="2639318" y="3188946"/>
            <a:ext cx="196821" cy="3597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TextBox 251"/>
          <p:cNvSpPr txBox="1"/>
          <p:nvPr/>
        </p:nvSpPr>
        <p:spPr>
          <a:xfrm>
            <a:off x="-12329" y="2255307"/>
            <a:ext cx="356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</a:t>
            </a:r>
            <a:r>
              <a:rPr lang="en-US" dirty="0" smtClean="0"/>
              <a:t>lectrons collected quickly (ns)</a:t>
            </a:r>
            <a:endParaRPr lang="en-US" dirty="0"/>
          </a:p>
        </p:txBody>
      </p:sp>
      <p:sp>
        <p:nvSpPr>
          <p:cNvPr id="253" name="Oval 252"/>
          <p:cNvSpPr/>
          <p:nvPr/>
        </p:nvSpPr>
        <p:spPr>
          <a:xfrm>
            <a:off x="1770019" y="3008396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1535602" y="2859625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1690449" y="2897487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/>
          <p:cNvSpPr/>
          <p:nvPr/>
        </p:nvSpPr>
        <p:spPr>
          <a:xfrm>
            <a:off x="1509497" y="2961666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/>
          <p:cNvSpPr/>
          <p:nvPr/>
        </p:nvSpPr>
        <p:spPr>
          <a:xfrm>
            <a:off x="1868287" y="3120644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1613741" y="3090495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/>
          <p:cNvSpPr/>
          <p:nvPr/>
        </p:nvSpPr>
        <p:spPr>
          <a:xfrm>
            <a:off x="1396298" y="3096579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/>
          <p:cNvSpPr/>
          <p:nvPr/>
        </p:nvSpPr>
        <p:spPr>
          <a:xfrm>
            <a:off x="1457463" y="3170964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/>
          <p:cNvSpPr/>
          <p:nvPr/>
        </p:nvSpPr>
        <p:spPr>
          <a:xfrm>
            <a:off x="1703575" y="3161065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>
            <a:off x="1887912" y="3170964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/>
          <p:cNvSpPr/>
          <p:nvPr/>
        </p:nvSpPr>
        <p:spPr>
          <a:xfrm>
            <a:off x="1286775" y="3164880"/>
            <a:ext cx="208488" cy="198473"/>
          </a:xfrm>
          <a:prstGeom prst="ellipse">
            <a:avLst/>
          </a:prstGeom>
          <a:solidFill>
            <a:srgbClr val="FFFFFF">
              <a:alpha val="34000"/>
            </a:srgbClr>
          </a:solidFill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>
            <a:off x="370470" y="3368804"/>
            <a:ext cx="2737456" cy="0"/>
          </a:xfrm>
          <a:prstGeom prst="lin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" name="TextBox 276"/>
          <p:cNvSpPr txBox="1"/>
          <p:nvPr/>
        </p:nvSpPr>
        <p:spPr>
          <a:xfrm>
            <a:off x="2353854" y="2704824"/>
            <a:ext cx="570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rgbClr val="604A7B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8" name="TextBox 277"/>
          <p:cNvSpPr txBox="1"/>
          <p:nvPr/>
        </p:nvSpPr>
        <p:spPr>
          <a:xfrm>
            <a:off x="197205" y="3457464"/>
            <a:ext cx="3088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valanche ions take longer (</a:t>
            </a:r>
            <a:r>
              <a:rPr lang="en-US" dirty="0" err="1" smtClean="0"/>
              <a:t>μs</a:t>
            </a:r>
            <a:r>
              <a:rPr lang="en-US" dirty="0" smtClean="0"/>
              <a:t>)</a:t>
            </a:r>
          </a:p>
          <a:p>
            <a:pPr algn="ctr"/>
            <a:r>
              <a:rPr lang="en-US" dirty="0"/>
              <a:t>b</a:t>
            </a:r>
            <a:r>
              <a:rPr lang="en-US" dirty="0" smtClean="0"/>
              <a:t>ecause of CF</a:t>
            </a:r>
            <a:r>
              <a:rPr lang="en-US" baseline="-25000" dirty="0" smtClean="0"/>
              <a:t>4</a:t>
            </a:r>
            <a:r>
              <a:rPr lang="en-US" dirty="0" smtClean="0"/>
              <a:t> ion mobility</a:t>
            </a:r>
            <a:endParaRPr lang="en-US" dirty="0"/>
          </a:p>
        </p:txBody>
      </p:sp>
      <p:sp>
        <p:nvSpPr>
          <p:cNvPr id="286" name="Freeform 285"/>
          <p:cNvSpPr/>
          <p:nvPr/>
        </p:nvSpPr>
        <p:spPr>
          <a:xfrm>
            <a:off x="1234085" y="4594887"/>
            <a:ext cx="1602054" cy="1514667"/>
          </a:xfrm>
          <a:custGeom>
            <a:avLst/>
            <a:gdLst>
              <a:gd name="connsiteX0" fmla="*/ 0 w 1394671"/>
              <a:gd name="connsiteY0" fmla="*/ 1988510 h 2012247"/>
              <a:gd name="connsiteX1" fmla="*/ 17804 w 1394671"/>
              <a:gd name="connsiteY1" fmla="*/ 991522 h 2012247"/>
              <a:gd name="connsiteX2" fmla="*/ 47478 w 1394671"/>
              <a:gd name="connsiteY2" fmla="*/ 291257 h 2012247"/>
              <a:gd name="connsiteX3" fmla="*/ 83087 w 1394671"/>
              <a:gd name="connsiteY3" fmla="*/ 47944 h 2012247"/>
              <a:gd name="connsiteX4" fmla="*/ 118695 w 1394671"/>
              <a:gd name="connsiteY4" fmla="*/ 65747 h 2012247"/>
              <a:gd name="connsiteX5" fmla="*/ 154304 w 1394671"/>
              <a:gd name="connsiteY5" fmla="*/ 332798 h 2012247"/>
              <a:gd name="connsiteX6" fmla="*/ 183978 w 1394671"/>
              <a:gd name="connsiteY6" fmla="*/ 789750 h 2012247"/>
              <a:gd name="connsiteX7" fmla="*/ 183978 w 1394671"/>
              <a:gd name="connsiteY7" fmla="*/ 914374 h 2012247"/>
              <a:gd name="connsiteX8" fmla="*/ 195847 w 1394671"/>
              <a:gd name="connsiteY8" fmla="*/ 866898 h 2012247"/>
              <a:gd name="connsiteX9" fmla="*/ 278934 w 1394671"/>
              <a:gd name="connsiteY9" fmla="*/ 570176 h 2012247"/>
              <a:gd name="connsiteX10" fmla="*/ 445108 w 1394671"/>
              <a:gd name="connsiteY10" fmla="*/ 202240 h 2012247"/>
              <a:gd name="connsiteX11" fmla="*/ 652825 w 1394671"/>
              <a:gd name="connsiteY11" fmla="*/ 12337 h 2012247"/>
              <a:gd name="connsiteX12" fmla="*/ 896151 w 1394671"/>
              <a:gd name="connsiteY12" fmla="*/ 83551 h 2012247"/>
              <a:gd name="connsiteX13" fmla="*/ 1210693 w 1394671"/>
              <a:gd name="connsiteY13" fmla="*/ 605782 h 2012247"/>
              <a:gd name="connsiteX14" fmla="*/ 1359063 w 1394671"/>
              <a:gd name="connsiteY14" fmla="*/ 1472212 h 2012247"/>
              <a:gd name="connsiteX15" fmla="*/ 1394671 w 1394671"/>
              <a:gd name="connsiteY15" fmla="*/ 2012247 h 2012247"/>
              <a:gd name="connsiteX0" fmla="*/ 0 w 1376867"/>
              <a:gd name="connsiteY0" fmla="*/ 991522 h 2012247"/>
              <a:gd name="connsiteX1" fmla="*/ 29674 w 1376867"/>
              <a:gd name="connsiteY1" fmla="*/ 291257 h 2012247"/>
              <a:gd name="connsiteX2" fmla="*/ 65283 w 1376867"/>
              <a:gd name="connsiteY2" fmla="*/ 47944 h 2012247"/>
              <a:gd name="connsiteX3" fmla="*/ 100891 w 1376867"/>
              <a:gd name="connsiteY3" fmla="*/ 65747 h 2012247"/>
              <a:gd name="connsiteX4" fmla="*/ 136500 w 1376867"/>
              <a:gd name="connsiteY4" fmla="*/ 332798 h 2012247"/>
              <a:gd name="connsiteX5" fmla="*/ 166174 w 1376867"/>
              <a:gd name="connsiteY5" fmla="*/ 789750 h 2012247"/>
              <a:gd name="connsiteX6" fmla="*/ 166174 w 1376867"/>
              <a:gd name="connsiteY6" fmla="*/ 914374 h 2012247"/>
              <a:gd name="connsiteX7" fmla="*/ 178043 w 1376867"/>
              <a:gd name="connsiteY7" fmla="*/ 866898 h 2012247"/>
              <a:gd name="connsiteX8" fmla="*/ 261130 w 1376867"/>
              <a:gd name="connsiteY8" fmla="*/ 570176 h 2012247"/>
              <a:gd name="connsiteX9" fmla="*/ 427304 w 1376867"/>
              <a:gd name="connsiteY9" fmla="*/ 202240 h 2012247"/>
              <a:gd name="connsiteX10" fmla="*/ 635021 w 1376867"/>
              <a:gd name="connsiteY10" fmla="*/ 12337 h 2012247"/>
              <a:gd name="connsiteX11" fmla="*/ 878347 w 1376867"/>
              <a:gd name="connsiteY11" fmla="*/ 83551 h 2012247"/>
              <a:gd name="connsiteX12" fmla="*/ 1192889 w 1376867"/>
              <a:gd name="connsiteY12" fmla="*/ 605782 h 2012247"/>
              <a:gd name="connsiteX13" fmla="*/ 1341259 w 1376867"/>
              <a:gd name="connsiteY13" fmla="*/ 1472212 h 2012247"/>
              <a:gd name="connsiteX14" fmla="*/ 1376867 w 1376867"/>
              <a:gd name="connsiteY14" fmla="*/ 2012247 h 2012247"/>
              <a:gd name="connsiteX0" fmla="*/ 0 w 1347193"/>
              <a:gd name="connsiteY0" fmla="*/ 291257 h 2012247"/>
              <a:gd name="connsiteX1" fmla="*/ 35609 w 1347193"/>
              <a:gd name="connsiteY1" fmla="*/ 47944 h 2012247"/>
              <a:gd name="connsiteX2" fmla="*/ 71217 w 1347193"/>
              <a:gd name="connsiteY2" fmla="*/ 65747 h 2012247"/>
              <a:gd name="connsiteX3" fmla="*/ 106826 w 1347193"/>
              <a:gd name="connsiteY3" fmla="*/ 332798 h 2012247"/>
              <a:gd name="connsiteX4" fmla="*/ 136500 w 1347193"/>
              <a:gd name="connsiteY4" fmla="*/ 789750 h 2012247"/>
              <a:gd name="connsiteX5" fmla="*/ 136500 w 1347193"/>
              <a:gd name="connsiteY5" fmla="*/ 914374 h 2012247"/>
              <a:gd name="connsiteX6" fmla="*/ 148369 w 1347193"/>
              <a:gd name="connsiteY6" fmla="*/ 866898 h 2012247"/>
              <a:gd name="connsiteX7" fmla="*/ 231456 w 1347193"/>
              <a:gd name="connsiteY7" fmla="*/ 570176 h 2012247"/>
              <a:gd name="connsiteX8" fmla="*/ 397630 w 1347193"/>
              <a:gd name="connsiteY8" fmla="*/ 202240 h 2012247"/>
              <a:gd name="connsiteX9" fmla="*/ 605347 w 1347193"/>
              <a:gd name="connsiteY9" fmla="*/ 12337 h 2012247"/>
              <a:gd name="connsiteX10" fmla="*/ 848673 w 1347193"/>
              <a:gd name="connsiteY10" fmla="*/ 83551 h 2012247"/>
              <a:gd name="connsiteX11" fmla="*/ 1163215 w 1347193"/>
              <a:gd name="connsiteY11" fmla="*/ 605782 h 2012247"/>
              <a:gd name="connsiteX12" fmla="*/ 1311585 w 1347193"/>
              <a:gd name="connsiteY12" fmla="*/ 1472212 h 2012247"/>
              <a:gd name="connsiteX13" fmla="*/ 1347193 w 1347193"/>
              <a:gd name="connsiteY13" fmla="*/ 2012247 h 2012247"/>
              <a:gd name="connsiteX0" fmla="*/ 0 w 1311584"/>
              <a:gd name="connsiteY0" fmla="*/ 47944 h 2012247"/>
              <a:gd name="connsiteX1" fmla="*/ 35608 w 1311584"/>
              <a:gd name="connsiteY1" fmla="*/ 65747 h 2012247"/>
              <a:gd name="connsiteX2" fmla="*/ 71217 w 1311584"/>
              <a:gd name="connsiteY2" fmla="*/ 332798 h 2012247"/>
              <a:gd name="connsiteX3" fmla="*/ 100891 w 1311584"/>
              <a:gd name="connsiteY3" fmla="*/ 789750 h 2012247"/>
              <a:gd name="connsiteX4" fmla="*/ 100891 w 1311584"/>
              <a:gd name="connsiteY4" fmla="*/ 914374 h 2012247"/>
              <a:gd name="connsiteX5" fmla="*/ 112760 w 1311584"/>
              <a:gd name="connsiteY5" fmla="*/ 866898 h 2012247"/>
              <a:gd name="connsiteX6" fmla="*/ 195847 w 1311584"/>
              <a:gd name="connsiteY6" fmla="*/ 570176 h 2012247"/>
              <a:gd name="connsiteX7" fmla="*/ 362021 w 1311584"/>
              <a:gd name="connsiteY7" fmla="*/ 202240 h 2012247"/>
              <a:gd name="connsiteX8" fmla="*/ 569738 w 1311584"/>
              <a:gd name="connsiteY8" fmla="*/ 12337 h 2012247"/>
              <a:gd name="connsiteX9" fmla="*/ 813064 w 1311584"/>
              <a:gd name="connsiteY9" fmla="*/ 83551 h 2012247"/>
              <a:gd name="connsiteX10" fmla="*/ 1127606 w 1311584"/>
              <a:gd name="connsiteY10" fmla="*/ 605782 h 2012247"/>
              <a:gd name="connsiteX11" fmla="*/ 1275976 w 1311584"/>
              <a:gd name="connsiteY11" fmla="*/ 1472212 h 2012247"/>
              <a:gd name="connsiteX12" fmla="*/ 1311584 w 1311584"/>
              <a:gd name="connsiteY12" fmla="*/ 2012247 h 2012247"/>
              <a:gd name="connsiteX0" fmla="*/ 0 w 1275976"/>
              <a:gd name="connsiteY0" fmla="*/ 65747 h 2012247"/>
              <a:gd name="connsiteX1" fmla="*/ 35609 w 1275976"/>
              <a:gd name="connsiteY1" fmla="*/ 332798 h 2012247"/>
              <a:gd name="connsiteX2" fmla="*/ 65283 w 1275976"/>
              <a:gd name="connsiteY2" fmla="*/ 789750 h 2012247"/>
              <a:gd name="connsiteX3" fmla="*/ 65283 w 1275976"/>
              <a:gd name="connsiteY3" fmla="*/ 914374 h 2012247"/>
              <a:gd name="connsiteX4" fmla="*/ 77152 w 1275976"/>
              <a:gd name="connsiteY4" fmla="*/ 866898 h 2012247"/>
              <a:gd name="connsiteX5" fmla="*/ 160239 w 1275976"/>
              <a:gd name="connsiteY5" fmla="*/ 570176 h 2012247"/>
              <a:gd name="connsiteX6" fmla="*/ 326413 w 1275976"/>
              <a:gd name="connsiteY6" fmla="*/ 202240 h 2012247"/>
              <a:gd name="connsiteX7" fmla="*/ 534130 w 1275976"/>
              <a:gd name="connsiteY7" fmla="*/ 12337 h 2012247"/>
              <a:gd name="connsiteX8" fmla="*/ 777456 w 1275976"/>
              <a:gd name="connsiteY8" fmla="*/ 83551 h 2012247"/>
              <a:gd name="connsiteX9" fmla="*/ 1091998 w 1275976"/>
              <a:gd name="connsiteY9" fmla="*/ 605782 h 2012247"/>
              <a:gd name="connsiteX10" fmla="*/ 1240368 w 1275976"/>
              <a:gd name="connsiteY10" fmla="*/ 1472212 h 2012247"/>
              <a:gd name="connsiteX11" fmla="*/ 1275976 w 1275976"/>
              <a:gd name="connsiteY11" fmla="*/ 2012247 h 2012247"/>
              <a:gd name="connsiteX0" fmla="*/ 0 w 1240367"/>
              <a:gd name="connsiteY0" fmla="*/ 332798 h 2012247"/>
              <a:gd name="connsiteX1" fmla="*/ 29674 w 1240367"/>
              <a:gd name="connsiteY1" fmla="*/ 789750 h 2012247"/>
              <a:gd name="connsiteX2" fmla="*/ 29674 w 1240367"/>
              <a:gd name="connsiteY2" fmla="*/ 914374 h 2012247"/>
              <a:gd name="connsiteX3" fmla="*/ 41543 w 1240367"/>
              <a:gd name="connsiteY3" fmla="*/ 866898 h 2012247"/>
              <a:gd name="connsiteX4" fmla="*/ 124630 w 1240367"/>
              <a:gd name="connsiteY4" fmla="*/ 570176 h 2012247"/>
              <a:gd name="connsiteX5" fmla="*/ 290804 w 1240367"/>
              <a:gd name="connsiteY5" fmla="*/ 202240 h 2012247"/>
              <a:gd name="connsiteX6" fmla="*/ 498521 w 1240367"/>
              <a:gd name="connsiteY6" fmla="*/ 12337 h 2012247"/>
              <a:gd name="connsiteX7" fmla="*/ 741847 w 1240367"/>
              <a:gd name="connsiteY7" fmla="*/ 83551 h 2012247"/>
              <a:gd name="connsiteX8" fmla="*/ 1056389 w 1240367"/>
              <a:gd name="connsiteY8" fmla="*/ 605782 h 2012247"/>
              <a:gd name="connsiteX9" fmla="*/ 1204759 w 1240367"/>
              <a:gd name="connsiteY9" fmla="*/ 1472212 h 2012247"/>
              <a:gd name="connsiteX10" fmla="*/ 1240367 w 1240367"/>
              <a:gd name="connsiteY10" fmla="*/ 2012247 h 2012247"/>
              <a:gd name="connsiteX0" fmla="*/ 366 w 1211059"/>
              <a:gd name="connsiteY0" fmla="*/ 789750 h 2012247"/>
              <a:gd name="connsiteX1" fmla="*/ 366 w 1211059"/>
              <a:gd name="connsiteY1" fmla="*/ 914374 h 2012247"/>
              <a:gd name="connsiteX2" fmla="*/ 12235 w 1211059"/>
              <a:gd name="connsiteY2" fmla="*/ 866898 h 2012247"/>
              <a:gd name="connsiteX3" fmla="*/ 95322 w 1211059"/>
              <a:gd name="connsiteY3" fmla="*/ 570176 h 2012247"/>
              <a:gd name="connsiteX4" fmla="*/ 261496 w 1211059"/>
              <a:gd name="connsiteY4" fmla="*/ 202240 h 2012247"/>
              <a:gd name="connsiteX5" fmla="*/ 469213 w 1211059"/>
              <a:gd name="connsiteY5" fmla="*/ 12337 h 2012247"/>
              <a:gd name="connsiteX6" fmla="*/ 712539 w 1211059"/>
              <a:gd name="connsiteY6" fmla="*/ 83551 h 2012247"/>
              <a:gd name="connsiteX7" fmla="*/ 1027081 w 1211059"/>
              <a:gd name="connsiteY7" fmla="*/ 605782 h 2012247"/>
              <a:gd name="connsiteX8" fmla="*/ 1175451 w 1211059"/>
              <a:gd name="connsiteY8" fmla="*/ 1472212 h 2012247"/>
              <a:gd name="connsiteX9" fmla="*/ 1211059 w 1211059"/>
              <a:gd name="connsiteY9" fmla="*/ 2012247 h 2012247"/>
              <a:gd name="connsiteX0" fmla="*/ 0 w 1210693"/>
              <a:gd name="connsiteY0" fmla="*/ 914374 h 2012247"/>
              <a:gd name="connsiteX1" fmla="*/ 11869 w 1210693"/>
              <a:gd name="connsiteY1" fmla="*/ 866898 h 2012247"/>
              <a:gd name="connsiteX2" fmla="*/ 94956 w 1210693"/>
              <a:gd name="connsiteY2" fmla="*/ 570176 h 2012247"/>
              <a:gd name="connsiteX3" fmla="*/ 261130 w 1210693"/>
              <a:gd name="connsiteY3" fmla="*/ 202240 h 2012247"/>
              <a:gd name="connsiteX4" fmla="*/ 468847 w 1210693"/>
              <a:gd name="connsiteY4" fmla="*/ 12337 h 2012247"/>
              <a:gd name="connsiteX5" fmla="*/ 712173 w 1210693"/>
              <a:gd name="connsiteY5" fmla="*/ 83551 h 2012247"/>
              <a:gd name="connsiteX6" fmla="*/ 1026715 w 1210693"/>
              <a:gd name="connsiteY6" fmla="*/ 605782 h 2012247"/>
              <a:gd name="connsiteX7" fmla="*/ 1175085 w 1210693"/>
              <a:gd name="connsiteY7" fmla="*/ 1472212 h 2012247"/>
              <a:gd name="connsiteX8" fmla="*/ 1210693 w 1210693"/>
              <a:gd name="connsiteY8" fmla="*/ 2012247 h 2012247"/>
              <a:gd name="connsiteX0" fmla="*/ 23653 w 1200750"/>
              <a:gd name="connsiteY0" fmla="*/ 1986244 h 2012247"/>
              <a:gd name="connsiteX1" fmla="*/ 1926 w 1200750"/>
              <a:gd name="connsiteY1" fmla="*/ 866898 h 2012247"/>
              <a:gd name="connsiteX2" fmla="*/ 85013 w 1200750"/>
              <a:gd name="connsiteY2" fmla="*/ 570176 h 2012247"/>
              <a:gd name="connsiteX3" fmla="*/ 251187 w 1200750"/>
              <a:gd name="connsiteY3" fmla="*/ 202240 h 2012247"/>
              <a:gd name="connsiteX4" fmla="*/ 458904 w 1200750"/>
              <a:gd name="connsiteY4" fmla="*/ 12337 h 2012247"/>
              <a:gd name="connsiteX5" fmla="*/ 702230 w 1200750"/>
              <a:gd name="connsiteY5" fmla="*/ 83551 h 2012247"/>
              <a:gd name="connsiteX6" fmla="*/ 1016772 w 1200750"/>
              <a:gd name="connsiteY6" fmla="*/ 605782 h 2012247"/>
              <a:gd name="connsiteX7" fmla="*/ 1165142 w 1200750"/>
              <a:gd name="connsiteY7" fmla="*/ 1472212 h 2012247"/>
              <a:gd name="connsiteX8" fmla="*/ 1200750 w 1200750"/>
              <a:gd name="connsiteY8" fmla="*/ 2012247 h 201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0750" h="2012247">
                <a:moveTo>
                  <a:pt x="23653" y="1986244"/>
                </a:moveTo>
                <a:cubicBezTo>
                  <a:pt x="25631" y="1999102"/>
                  <a:pt x="-8301" y="1102909"/>
                  <a:pt x="1926" y="866898"/>
                </a:cubicBezTo>
                <a:cubicBezTo>
                  <a:pt x="12153" y="630887"/>
                  <a:pt x="43470" y="680952"/>
                  <a:pt x="85013" y="570176"/>
                </a:cubicBezTo>
                <a:cubicBezTo>
                  <a:pt x="126556" y="459400"/>
                  <a:pt x="188872" y="295213"/>
                  <a:pt x="251187" y="202240"/>
                </a:cubicBezTo>
                <a:cubicBezTo>
                  <a:pt x="313502" y="109267"/>
                  <a:pt x="383730" y="32118"/>
                  <a:pt x="458904" y="12337"/>
                </a:cubicBezTo>
                <a:cubicBezTo>
                  <a:pt x="534078" y="-7444"/>
                  <a:pt x="609252" y="-15356"/>
                  <a:pt x="702230" y="83551"/>
                </a:cubicBezTo>
                <a:cubicBezTo>
                  <a:pt x="795208" y="182458"/>
                  <a:pt x="939620" y="374339"/>
                  <a:pt x="1016772" y="605782"/>
                </a:cubicBezTo>
                <a:cubicBezTo>
                  <a:pt x="1093924" y="837225"/>
                  <a:pt x="1134479" y="1237801"/>
                  <a:pt x="1165142" y="1472212"/>
                </a:cubicBezTo>
                <a:cubicBezTo>
                  <a:pt x="1195805" y="1706623"/>
                  <a:pt x="1200750" y="2012247"/>
                  <a:pt x="1200750" y="2012247"/>
                </a:cubicBezTo>
              </a:path>
            </a:pathLst>
          </a:cu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Freeform 286"/>
          <p:cNvSpPr/>
          <p:nvPr/>
        </p:nvSpPr>
        <p:spPr>
          <a:xfrm>
            <a:off x="973190" y="4600869"/>
            <a:ext cx="290272" cy="1479329"/>
          </a:xfrm>
          <a:custGeom>
            <a:avLst/>
            <a:gdLst>
              <a:gd name="connsiteX0" fmla="*/ 0 w 1394671"/>
              <a:gd name="connsiteY0" fmla="*/ 1988510 h 2012247"/>
              <a:gd name="connsiteX1" fmla="*/ 17804 w 1394671"/>
              <a:gd name="connsiteY1" fmla="*/ 991522 h 2012247"/>
              <a:gd name="connsiteX2" fmla="*/ 47478 w 1394671"/>
              <a:gd name="connsiteY2" fmla="*/ 291257 h 2012247"/>
              <a:gd name="connsiteX3" fmla="*/ 83087 w 1394671"/>
              <a:gd name="connsiteY3" fmla="*/ 47944 h 2012247"/>
              <a:gd name="connsiteX4" fmla="*/ 118695 w 1394671"/>
              <a:gd name="connsiteY4" fmla="*/ 65747 h 2012247"/>
              <a:gd name="connsiteX5" fmla="*/ 154304 w 1394671"/>
              <a:gd name="connsiteY5" fmla="*/ 332798 h 2012247"/>
              <a:gd name="connsiteX6" fmla="*/ 183978 w 1394671"/>
              <a:gd name="connsiteY6" fmla="*/ 789750 h 2012247"/>
              <a:gd name="connsiteX7" fmla="*/ 183978 w 1394671"/>
              <a:gd name="connsiteY7" fmla="*/ 914374 h 2012247"/>
              <a:gd name="connsiteX8" fmla="*/ 195847 w 1394671"/>
              <a:gd name="connsiteY8" fmla="*/ 866898 h 2012247"/>
              <a:gd name="connsiteX9" fmla="*/ 278934 w 1394671"/>
              <a:gd name="connsiteY9" fmla="*/ 570176 h 2012247"/>
              <a:gd name="connsiteX10" fmla="*/ 445108 w 1394671"/>
              <a:gd name="connsiteY10" fmla="*/ 202240 h 2012247"/>
              <a:gd name="connsiteX11" fmla="*/ 652825 w 1394671"/>
              <a:gd name="connsiteY11" fmla="*/ 12337 h 2012247"/>
              <a:gd name="connsiteX12" fmla="*/ 896151 w 1394671"/>
              <a:gd name="connsiteY12" fmla="*/ 83551 h 2012247"/>
              <a:gd name="connsiteX13" fmla="*/ 1210693 w 1394671"/>
              <a:gd name="connsiteY13" fmla="*/ 605782 h 2012247"/>
              <a:gd name="connsiteX14" fmla="*/ 1359063 w 1394671"/>
              <a:gd name="connsiteY14" fmla="*/ 1472212 h 2012247"/>
              <a:gd name="connsiteX15" fmla="*/ 1394671 w 1394671"/>
              <a:gd name="connsiteY15" fmla="*/ 2012247 h 2012247"/>
              <a:gd name="connsiteX0" fmla="*/ 0 w 1368751"/>
              <a:gd name="connsiteY0" fmla="*/ 1988510 h 1988511"/>
              <a:gd name="connsiteX1" fmla="*/ 17804 w 1368751"/>
              <a:gd name="connsiteY1" fmla="*/ 991522 h 1988511"/>
              <a:gd name="connsiteX2" fmla="*/ 47478 w 1368751"/>
              <a:gd name="connsiteY2" fmla="*/ 291257 h 1988511"/>
              <a:gd name="connsiteX3" fmla="*/ 83087 w 1368751"/>
              <a:gd name="connsiteY3" fmla="*/ 47944 h 1988511"/>
              <a:gd name="connsiteX4" fmla="*/ 118695 w 1368751"/>
              <a:gd name="connsiteY4" fmla="*/ 65747 h 1988511"/>
              <a:gd name="connsiteX5" fmla="*/ 154304 w 1368751"/>
              <a:gd name="connsiteY5" fmla="*/ 332798 h 1988511"/>
              <a:gd name="connsiteX6" fmla="*/ 183978 w 1368751"/>
              <a:gd name="connsiteY6" fmla="*/ 789750 h 1988511"/>
              <a:gd name="connsiteX7" fmla="*/ 183978 w 1368751"/>
              <a:gd name="connsiteY7" fmla="*/ 914374 h 1988511"/>
              <a:gd name="connsiteX8" fmla="*/ 195847 w 1368751"/>
              <a:gd name="connsiteY8" fmla="*/ 866898 h 1988511"/>
              <a:gd name="connsiteX9" fmla="*/ 278934 w 1368751"/>
              <a:gd name="connsiteY9" fmla="*/ 570176 h 1988511"/>
              <a:gd name="connsiteX10" fmla="*/ 445108 w 1368751"/>
              <a:gd name="connsiteY10" fmla="*/ 202240 h 1988511"/>
              <a:gd name="connsiteX11" fmla="*/ 652825 w 1368751"/>
              <a:gd name="connsiteY11" fmla="*/ 12337 h 1988511"/>
              <a:gd name="connsiteX12" fmla="*/ 896151 w 1368751"/>
              <a:gd name="connsiteY12" fmla="*/ 83551 h 1988511"/>
              <a:gd name="connsiteX13" fmla="*/ 1210693 w 1368751"/>
              <a:gd name="connsiteY13" fmla="*/ 605782 h 1988511"/>
              <a:gd name="connsiteX14" fmla="*/ 1359063 w 1368751"/>
              <a:gd name="connsiteY14" fmla="*/ 1472212 h 1988511"/>
              <a:gd name="connsiteX15" fmla="*/ 1354859 w 1368751"/>
              <a:gd name="connsiteY15" fmla="*/ 1466972 h 1988511"/>
              <a:gd name="connsiteX0" fmla="*/ 0 w 1380993"/>
              <a:gd name="connsiteY0" fmla="*/ 1988510 h 1988510"/>
              <a:gd name="connsiteX1" fmla="*/ 17804 w 1380993"/>
              <a:gd name="connsiteY1" fmla="*/ 991522 h 1988510"/>
              <a:gd name="connsiteX2" fmla="*/ 47478 w 1380993"/>
              <a:gd name="connsiteY2" fmla="*/ 291257 h 1988510"/>
              <a:gd name="connsiteX3" fmla="*/ 83087 w 1380993"/>
              <a:gd name="connsiteY3" fmla="*/ 47944 h 1988510"/>
              <a:gd name="connsiteX4" fmla="*/ 118695 w 1380993"/>
              <a:gd name="connsiteY4" fmla="*/ 65747 h 1988510"/>
              <a:gd name="connsiteX5" fmla="*/ 154304 w 1380993"/>
              <a:gd name="connsiteY5" fmla="*/ 332798 h 1988510"/>
              <a:gd name="connsiteX6" fmla="*/ 183978 w 1380993"/>
              <a:gd name="connsiteY6" fmla="*/ 789750 h 1988510"/>
              <a:gd name="connsiteX7" fmla="*/ 183978 w 1380993"/>
              <a:gd name="connsiteY7" fmla="*/ 914374 h 1988510"/>
              <a:gd name="connsiteX8" fmla="*/ 195847 w 1380993"/>
              <a:gd name="connsiteY8" fmla="*/ 866898 h 1988510"/>
              <a:gd name="connsiteX9" fmla="*/ 278934 w 1380993"/>
              <a:gd name="connsiteY9" fmla="*/ 570176 h 1988510"/>
              <a:gd name="connsiteX10" fmla="*/ 445108 w 1380993"/>
              <a:gd name="connsiteY10" fmla="*/ 202240 h 1988510"/>
              <a:gd name="connsiteX11" fmla="*/ 652825 w 1380993"/>
              <a:gd name="connsiteY11" fmla="*/ 12337 h 1988510"/>
              <a:gd name="connsiteX12" fmla="*/ 896151 w 1380993"/>
              <a:gd name="connsiteY12" fmla="*/ 83551 h 1988510"/>
              <a:gd name="connsiteX13" fmla="*/ 1210693 w 1380993"/>
              <a:gd name="connsiteY13" fmla="*/ 605782 h 1988510"/>
              <a:gd name="connsiteX14" fmla="*/ 1359063 w 1380993"/>
              <a:gd name="connsiteY14" fmla="*/ 1472212 h 1988510"/>
              <a:gd name="connsiteX15" fmla="*/ 1380194 w 1380993"/>
              <a:gd name="connsiteY15" fmla="*/ 1851873 h 1988510"/>
              <a:gd name="connsiteX0" fmla="*/ 0 w 1359063"/>
              <a:gd name="connsiteY0" fmla="*/ 1988510 h 1988510"/>
              <a:gd name="connsiteX1" fmla="*/ 17804 w 1359063"/>
              <a:gd name="connsiteY1" fmla="*/ 991522 h 1988510"/>
              <a:gd name="connsiteX2" fmla="*/ 47478 w 1359063"/>
              <a:gd name="connsiteY2" fmla="*/ 291257 h 1988510"/>
              <a:gd name="connsiteX3" fmla="*/ 83087 w 1359063"/>
              <a:gd name="connsiteY3" fmla="*/ 47944 h 1988510"/>
              <a:gd name="connsiteX4" fmla="*/ 118695 w 1359063"/>
              <a:gd name="connsiteY4" fmla="*/ 65747 h 1988510"/>
              <a:gd name="connsiteX5" fmla="*/ 154304 w 1359063"/>
              <a:gd name="connsiteY5" fmla="*/ 332798 h 1988510"/>
              <a:gd name="connsiteX6" fmla="*/ 183978 w 1359063"/>
              <a:gd name="connsiteY6" fmla="*/ 789750 h 1988510"/>
              <a:gd name="connsiteX7" fmla="*/ 183978 w 1359063"/>
              <a:gd name="connsiteY7" fmla="*/ 914374 h 1988510"/>
              <a:gd name="connsiteX8" fmla="*/ 195847 w 1359063"/>
              <a:gd name="connsiteY8" fmla="*/ 866898 h 1988510"/>
              <a:gd name="connsiteX9" fmla="*/ 278934 w 1359063"/>
              <a:gd name="connsiteY9" fmla="*/ 570176 h 1988510"/>
              <a:gd name="connsiteX10" fmla="*/ 445108 w 1359063"/>
              <a:gd name="connsiteY10" fmla="*/ 202240 h 1988510"/>
              <a:gd name="connsiteX11" fmla="*/ 652825 w 1359063"/>
              <a:gd name="connsiteY11" fmla="*/ 12337 h 1988510"/>
              <a:gd name="connsiteX12" fmla="*/ 896151 w 1359063"/>
              <a:gd name="connsiteY12" fmla="*/ 83551 h 1988510"/>
              <a:gd name="connsiteX13" fmla="*/ 1210693 w 1359063"/>
              <a:gd name="connsiteY13" fmla="*/ 605782 h 1988510"/>
              <a:gd name="connsiteX14" fmla="*/ 1359063 w 1359063"/>
              <a:gd name="connsiteY14" fmla="*/ 1472212 h 1988510"/>
              <a:gd name="connsiteX0" fmla="*/ 0 w 1210693"/>
              <a:gd name="connsiteY0" fmla="*/ 1988510 h 1988510"/>
              <a:gd name="connsiteX1" fmla="*/ 17804 w 1210693"/>
              <a:gd name="connsiteY1" fmla="*/ 991522 h 1988510"/>
              <a:gd name="connsiteX2" fmla="*/ 47478 w 1210693"/>
              <a:gd name="connsiteY2" fmla="*/ 291257 h 1988510"/>
              <a:gd name="connsiteX3" fmla="*/ 83087 w 1210693"/>
              <a:gd name="connsiteY3" fmla="*/ 47944 h 1988510"/>
              <a:gd name="connsiteX4" fmla="*/ 118695 w 1210693"/>
              <a:gd name="connsiteY4" fmla="*/ 65747 h 1988510"/>
              <a:gd name="connsiteX5" fmla="*/ 154304 w 1210693"/>
              <a:gd name="connsiteY5" fmla="*/ 332798 h 1988510"/>
              <a:gd name="connsiteX6" fmla="*/ 183978 w 1210693"/>
              <a:gd name="connsiteY6" fmla="*/ 789750 h 1988510"/>
              <a:gd name="connsiteX7" fmla="*/ 183978 w 1210693"/>
              <a:gd name="connsiteY7" fmla="*/ 914374 h 1988510"/>
              <a:gd name="connsiteX8" fmla="*/ 195847 w 1210693"/>
              <a:gd name="connsiteY8" fmla="*/ 866898 h 1988510"/>
              <a:gd name="connsiteX9" fmla="*/ 278934 w 1210693"/>
              <a:gd name="connsiteY9" fmla="*/ 570176 h 1988510"/>
              <a:gd name="connsiteX10" fmla="*/ 445108 w 1210693"/>
              <a:gd name="connsiteY10" fmla="*/ 202240 h 1988510"/>
              <a:gd name="connsiteX11" fmla="*/ 652825 w 1210693"/>
              <a:gd name="connsiteY11" fmla="*/ 12337 h 1988510"/>
              <a:gd name="connsiteX12" fmla="*/ 896151 w 1210693"/>
              <a:gd name="connsiteY12" fmla="*/ 83551 h 1988510"/>
              <a:gd name="connsiteX13" fmla="*/ 1210693 w 1210693"/>
              <a:gd name="connsiteY13" fmla="*/ 605782 h 1988510"/>
              <a:gd name="connsiteX0" fmla="*/ 0 w 896151"/>
              <a:gd name="connsiteY0" fmla="*/ 1988510 h 1988510"/>
              <a:gd name="connsiteX1" fmla="*/ 17804 w 896151"/>
              <a:gd name="connsiteY1" fmla="*/ 991522 h 1988510"/>
              <a:gd name="connsiteX2" fmla="*/ 47478 w 896151"/>
              <a:gd name="connsiteY2" fmla="*/ 291257 h 1988510"/>
              <a:gd name="connsiteX3" fmla="*/ 83087 w 896151"/>
              <a:gd name="connsiteY3" fmla="*/ 47944 h 1988510"/>
              <a:gd name="connsiteX4" fmla="*/ 118695 w 896151"/>
              <a:gd name="connsiteY4" fmla="*/ 65747 h 1988510"/>
              <a:gd name="connsiteX5" fmla="*/ 154304 w 896151"/>
              <a:gd name="connsiteY5" fmla="*/ 332798 h 1988510"/>
              <a:gd name="connsiteX6" fmla="*/ 183978 w 896151"/>
              <a:gd name="connsiteY6" fmla="*/ 789750 h 1988510"/>
              <a:gd name="connsiteX7" fmla="*/ 183978 w 896151"/>
              <a:gd name="connsiteY7" fmla="*/ 914374 h 1988510"/>
              <a:gd name="connsiteX8" fmla="*/ 195847 w 896151"/>
              <a:gd name="connsiteY8" fmla="*/ 866898 h 1988510"/>
              <a:gd name="connsiteX9" fmla="*/ 278934 w 896151"/>
              <a:gd name="connsiteY9" fmla="*/ 570176 h 1988510"/>
              <a:gd name="connsiteX10" fmla="*/ 445108 w 896151"/>
              <a:gd name="connsiteY10" fmla="*/ 202240 h 1988510"/>
              <a:gd name="connsiteX11" fmla="*/ 652825 w 896151"/>
              <a:gd name="connsiteY11" fmla="*/ 12337 h 1988510"/>
              <a:gd name="connsiteX12" fmla="*/ 896151 w 896151"/>
              <a:gd name="connsiteY12" fmla="*/ 83551 h 1988510"/>
              <a:gd name="connsiteX0" fmla="*/ 0 w 652825"/>
              <a:gd name="connsiteY0" fmla="*/ 1976173 h 1976173"/>
              <a:gd name="connsiteX1" fmla="*/ 17804 w 652825"/>
              <a:gd name="connsiteY1" fmla="*/ 979185 h 1976173"/>
              <a:gd name="connsiteX2" fmla="*/ 47478 w 652825"/>
              <a:gd name="connsiteY2" fmla="*/ 278920 h 1976173"/>
              <a:gd name="connsiteX3" fmla="*/ 83087 w 652825"/>
              <a:gd name="connsiteY3" fmla="*/ 35607 h 1976173"/>
              <a:gd name="connsiteX4" fmla="*/ 118695 w 652825"/>
              <a:gd name="connsiteY4" fmla="*/ 53410 h 1976173"/>
              <a:gd name="connsiteX5" fmla="*/ 154304 w 652825"/>
              <a:gd name="connsiteY5" fmla="*/ 320461 h 1976173"/>
              <a:gd name="connsiteX6" fmla="*/ 183978 w 652825"/>
              <a:gd name="connsiteY6" fmla="*/ 777413 h 1976173"/>
              <a:gd name="connsiteX7" fmla="*/ 183978 w 652825"/>
              <a:gd name="connsiteY7" fmla="*/ 902037 h 1976173"/>
              <a:gd name="connsiteX8" fmla="*/ 195847 w 652825"/>
              <a:gd name="connsiteY8" fmla="*/ 854561 h 1976173"/>
              <a:gd name="connsiteX9" fmla="*/ 278934 w 652825"/>
              <a:gd name="connsiteY9" fmla="*/ 557839 h 1976173"/>
              <a:gd name="connsiteX10" fmla="*/ 445108 w 652825"/>
              <a:gd name="connsiteY10" fmla="*/ 189903 h 1976173"/>
              <a:gd name="connsiteX11" fmla="*/ 652825 w 652825"/>
              <a:gd name="connsiteY11" fmla="*/ 0 h 1976173"/>
              <a:gd name="connsiteX0" fmla="*/ 0 w 652825"/>
              <a:gd name="connsiteY0" fmla="*/ 1976173 h 1976173"/>
              <a:gd name="connsiteX1" fmla="*/ 17804 w 652825"/>
              <a:gd name="connsiteY1" fmla="*/ 979185 h 1976173"/>
              <a:gd name="connsiteX2" fmla="*/ 47478 w 652825"/>
              <a:gd name="connsiteY2" fmla="*/ 278920 h 1976173"/>
              <a:gd name="connsiteX3" fmla="*/ 83087 w 652825"/>
              <a:gd name="connsiteY3" fmla="*/ 35607 h 1976173"/>
              <a:gd name="connsiteX4" fmla="*/ 118695 w 652825"/>
              <a:gd name="connsiteY4" fmla="*/ 53410 h 1976173"/>
              <a:gd name="connsiteX5" fmla="*/ 154304 w 652825"/>
              <a:gd name="connsiteY5" fmla="*/ 320461 h 1976173"/>
              <a:gd name="connsiteX6" fmla="*/ 183978 w 652825"/>
              <a:gd name="connsiteY6" fmla="*/ 777413 h 1976173"/>
              <a:gd name="connsiteX7" fmla="*/ 183978 w 652825"/>
              <a:gd name="connsiteY7" fmla="*/ 902037 h 1976173"/>
              <a:gd name="connsiteX8" fmla="*/ 195847 w 652825"/>
              <a:gd name="connsiteY8" fmla="*/ 854561 h 1976173"/>
              <a:gd name="connsiteX9" fmla="*/ 445108 w 652825"/>
              <a:gd name="connsiteY9" fmla="*/ 189903 h 1976173"/>
              <a:gd name="connsiteX10" fmla="*/ 652825 w 652825"/>
              <a:gd name="connsiteY10" fmla="*/ 0 h 1976173"/>
              <a:gd name="connsiteX0" fmla="*/ 0 w 652825"/>
              <a:gd name="connsiteY0" fmla="*/ 1976173 h 1976173"/>
              <a:gd name="connsiteX1" fmla="*/ 17804 w 652825"/>
              <a:gd name="connsiteY1" fmla="*/ 979185 h 1976173"/>
              <a:gd name="connsiteX2" fmla="*/ 47478 w 652825"/>
              <a:gd name="connsiteY2" fmla="*/ 278920 h 1976173"/>
              <a:gd name="connsiteX3" fmla="*/ 83087 w 652825"/>
              <a:gd name="connsiteY3" fmla="*/ 35607 h 1976173"/>
              <a:gd name="connsiteX4" fmla="*/ 118695 w 652825"/>
              <a:gd name="connsiteY4" fmla="*/ 53410 h 1976173"/>
              <a:gd name="connsiteX5" fmla="*/ 154304 w 652825"/>
              <a:gd name="connsiteY5" fmla="*/ 320461 h 1976173"/>
              <a:gd name="connsiteX6" fmla="*/ 183978 w 652825"/>
              <a:gd name="connsiteY6" fmla="*/ 777413 h 1976173"/>
              <a:gd name="connsiteX7" fmla="*/ 183978 w 652825"/>
              <a:gd name="connsiteY7" fmla="*/ 902037 h 1976173"/>
              <a:gd name="connsiteX8" fmla="*/ 195847 w 652825"/>
              <a:gd name="connsiteY8" fmla="*/ 854561 h 1976173"/>
              <a:gd name="connsiteX9" fmla="*/ 652825 w 652825"/>
              <a:gd name="connsiteY9" fmla="*/ 0 h 1976173"/>
              <a:gd name="connsiteX0" fmla="*/ 0 w 195847"/>
              <a:gd name="connsiteY0" fmla="*/ 1964289 h 1964289"/>
              <a:gd name="connsiteX1" fmla="*/ 17804 w 195847"/>
              <a:gd name="connsiteY1" fmla="*/ 967301 h 1964289"/>
              <a:gd name="connsiteX2" fmla="*/ 47478 w 195847"/>
              <a:gd name="connsiteY2" fmla="*/ 267036 h 1964289"/>
              <a:gd name="connsiteX3" fmla="*/ 83087 w 195847"/>
              <a:gd name="connsiteY3" fmla="*/ 23723 h 1964289"/>
              <a:gd name="connsiteX4" fmla="*/ 118695 w 195847"/>
              <a:gd name="connsiteY4" fmla="*/ 41526 h 1964289"/>
              <a:gd name="connsiteX5" fmla="*/ 154304 w 195847"/>
              <a:gd name="connsiteY5" fmla="*/ 308577 h 1964289"/>
              <a:gd name="connsiteX6" fmla="*/ 183978 w 195847"/>
              <a:gd name="connsiteY6" fmla="*/ 765529 h 1964289"/>
              <a:gd name="connsiteX7" fmla="*/ 183978 w 195847"/>
              <a:gd name="connsiteY7" fmla="*/ 890153 h 1964289"/>
              <a:gd name="connsiteX8" fmla="*/ 195847 w 195847"/>
              <a:gd name="connsiteY8" fmla="*/ 842677 h 1964289"/>
              <a:gd name="connsiteX0" fmla="*/ 0 w 195847"/>
              <a:gd name="connsiteY0" fmla="*/ 1964289 h 1964289"/>
              <a:gd name="connsiteX1" fmla="*/ 17804 w 195847"/>
              <a:gd name="connsiteY1" fmla="*/ 967301 h 1964289"/>
              <a:gd name="connsiteX2" fmla="*/ 47478 w 195847"/>
              <a:gd name="connsiteY2" fmla="*/ 267036 h 1964289"/>
              <a:gd name="connsiteX3" fmla="*/ 83087 w 195847"/>
              <a:gd name="connsiteY3" fmla="*/ 23723 h 1964289"/>
              <a:gd name="connsiteX4" fmla="*/ 118695 w 195847"/>
              <a:gd name="connsiteY4" fmla="*/ 41526 h 1964289"/>
              <a:gd name="connsiteX5" fmla="*/ 154304 w 195847"/>
              <a:gd name="connsiteY5" fmla="*/ 308577 h 1964289"/>
              <a:gd name="connsiteX6" fmla="*/ 183978 w 195847"/>
              <a:gd name="connsiteY6" fmla="*/ 765529 h 1964289"/>
              <a:gd name="connsiteX7" fmla="*/ 195847 w 195847"/>
              <a:gd name="connsiteY7" fmla="*/ 842677 h 1964289"/>
              <a:gd name="connsiteX0" fmla="*/ 0 w 322520"/>
              <a:gd name="connsiteY0" fmla="*/ 1964289 h 1971717"/>
              <a:gd name="connsiteX1" fmla="*/ 17804 w 322520"/>
              <a:gd name="connsiteY1" fmla="*/ 967301 h 1971717"/>
              <a:gd name="connsiteX2" fmla="*/ 47478 w 322520"/>
              <a:gd name="connsiteY2" fmla="*/ 267036 h 1971717"/>
              <a:gd name="connsiteX3" fmla="*/ 83087 w 322520"/>
              <a:gd name="connsiteY3" fmla="*/ 23723 h 1971717"/>
              <a:gd name="connsiteX4" fmla="*/ 118695 w 322520"/>
              <a:gd name="connsiteY4" fmla="*/ 41526 h 1971717"/>
              <a:gd name="connsiteX5" fmla="*/ 154304 w 322520"/>
              <a:gd name="connsiteY5" fmla="*/ 308577 h 1971717"/>
              <a:gd name="connsiteX6" fmla="*/ 183978 w 322520"/>
              <a:gd name="connsiteY6" fmla="*/ 765529 h 1971717"/>
              <a:gd name="connsiteX7" fmla="*/ 322520 w 322520"/>
              <a:gd name="connsiteY7" fmla="*/ 1971717 h 1971717"/>
              <a:gd name="connsiteX0" fmla="*/ 0 w 210323"/>
              <a:gd name="connsiteY0" fmla="*/ 1964289 h 2023036"/>
              <a:gd name="connsiteX1" fmla="*/ 17804 w 210323"/>
              <a:gd name="connsiteY1" fmla="*/ 967301 h 2023036"/>
              <a:gd name="connsiteX2" fmla="*/ 47478 w 210323"/>
              <a:gd name="connsiteY2" fmla="*/ 267036 h 2023036"/>
              <a:gd name="connsiteX3" fmla="*/ 83087 w 210323"/>
              <a:gd name="connsiteY3" fmla="*/ 23723 h 2023036"/>
              <a:gd name="connsiteX4" fmla="*/ 118695 w 210323"/>
              <a:gd name="connsiteY4" fmla="*/ 41526 h 2023036"/>
              <a:gd name="connsiteX5" fmla="*/ 154304 w 210323"/>
              <a:gd name="connsiteY5" fmla="*/ 308577 h 2023036"/>
              <a:gd name="connsiteX6" fmla="*/ 183978 w 210323"/>
              <a:gd name="connsiteY6" fmla="*/ 765529 h 2023036"/>
              <a:gd name="connsiteX7" fmla="*/ 210323 w 210323"/>
              <a:gd name="connsiteY7" fmla="*/ 2023036 h 2023036"/>
              <a:gd name="connsiteX0" fmla="*/ 0 w 217561"/>
              <a:gd name="connsiteY0" fmla="*/ 1964289 h 1964289"/>
              <a:gd name="connsiteX1" fmla="*/ 17804 w 217561"/>
              <a:gd name="connsiteY1" fmla="*/ 967301 h 1964289"/>
              <a:gd name="connsiteX2" fmla="*/ 47478 w 217561"/>
              <a:gd name="connsiteY2" fmla="*/ 267036 h 1964289"/>
              <a:gd name="connsiteX3" fmla="*/ 83087 w 217561"/>
              <a:gd name="connsiteY3" fmla="*/ 23723 h 1964289"/>
              <a:gd name="connsiteX4" fmla="*/ 118695 w 217561"/>
              <a:gd name="connsiteY4" fmla="*/ 41526 h 1964289"/>
              <a:gd name="connsiteX5" fmla="*/ 154304 w 217561"/>
              <a:gd name="connsiteY5" fmla="*/ 308577 h 1964289"/>
              <a:gd name="connsiteX6" fmla="*/ 183978 w 217561"/>
              <a:gd name="connsiteY6" fmla="*/ 765529 h 1964289"/>
              <a:gd name="connsiteX7" fmla="*/ 217561 w 217561"/>
              <a:gd name="connsiteY7" fmla="*/ 1939640 h 1964289"/>
              <a:gd name="connsiteX0" fmla="*/ 0 w 217561"/>
              <a:gd name="connsiteY0" fmla="*/ 1964289 h 1965300"/>
              <a:gd name="connsiteX1" fmla="*/ 17804 w 217561"/>
              <a:gd name="connsiteY1" fmla="*/ 967301 h 1965300"/>
              <a:gd name="connsiteX2" fmla="*/ 47478 w 217561"/>
              <a:gd name="connsiteY2" fmla="*/ 267036 h 1965300"/>
              <a:gd name="connsiteX3" fmla="*/ 83087 w 217561"/>
              <a:gd name="connsiteY3" fmla="*/ 23723 h 1965300"/>
              <a:gd name="connsiteX4" fmla="*/ 118695 w 217561"/>
              <a:gd name="connsiteY4" fmla="*/ 41526 h 1965300"/>
              <a:gd name="connsiteX5" fmla="*/ 154304 w 217561"/>
              <a:gd name="connsiteY5" fmla="*/ 308577 h 1965300"/>
              <a:gd name="connsiteX6" fmla="*/ 183978 w 217561"/>
              <a:gd name="connsiteY6" fmla="*/ 765529 h 1965300"/>
              <a:gd name="connsiteX7" fmla="*/ 217561 w 217561"/>
              <a:gd name="connsiteY7" fmla="*/ 1965300 h 19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561" h="1965300">
                <a:moveTo>
                  <a:pt x="0" y="1964289"/>
                </a:moveTo>
                <a:cubicBezTo>
                  <a:pt x="4945" y="1607232"/>
                  <a:pt x="9891" y="1250176"/>
                  <a:pt x="17804" y="967301"/>
                </a:cubicBezTo>
                <a:cubicBezTo>
                  <a:pt x="25717" y="684426"/>
                  <a:pt x="36598" y="424299"/>
                  <a:pt x="47478" y="267036"/>
                </a:cubicBezTo>
                <a:cubicBezTo>
                  <a:pt x="58358" y="109773"/>
                  <a:pt x="71218" y="61308"/>
                  <a:pt x="83087" y="23723"/>
                </a:cubicBezTo>
                <a:cubicBezTo>
                  <a:pt x="94956" y="-13862"/>
                  <a:pt x="106825" y="-5950"/>
                  <a:pt x="118695" y="41526"/>
                </a:cubicBezTo>
                <a:cubicBezTo>
                  <a:pt x="130565" y="89002"/>
                  <a:pt x="143424" y="187910"/>
                  <a:pt x="154304" y="308577"/>
                </a:cubicBezTo>
                <a:cubicBezTo>
                  <a:pt x="165184" y="429244"/>
                  <a:pt x="173435" y="489408"/>
                  <a:pt x="183978" y="765529"/>
                </a:cubicBezTo>
                <a:cubicBezTo>
                  <a:pt x="194521" y="1041650"/>
                  <a:pt x="215088" y="1949228"/>
                  <a:pt x="217561" y="1965300"/>
                </a:cubicBezTo>
              </a:path>
            </a:pathLst>
          </a:custGeom>
          <a:solidFill>
            <a:schemeClr val="accent4">
              <a:lumMod val="50000"/>
              <a:alpha val="24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9" name="Straight Arrow Connector 288"/>
          <p:cNvCxnSpPr/>
          <p:nvPr/>
        </p:nvCxnSpPr>
        <p:spPr>
          <a:xfrm>
            <a:off x="726399" y="6094612"/>
            <a:ext cx="2744446" cy="0"/>
          </a:xfrm>
          <a:prstGeom prst="straightConnector1">
            <a:avLst/>
          </a:prstGeom>
          <a:ln w="5715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2" name="Straight Arrow Connector 291"/>
          <p:cNvCxnSpPr/>
          <p:nvPr/>
        </p:nvCxnSpPr>
        <p:spPr>
          <a:xfrm flipV="1">
            <a:off x="729716" y="4225312"/>
            <a:ext cx="0" cy="1892814"/>
          </a:xfrm>
          <a:prstGeom prst="straightConnector1">
            <a:avLst/>
          </a:prstGeom>
          <a:ln w="5715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6" name="TextBox 295"/>
          <p:cNvSpPr txBox="1"/>
          <p:nvPr/>
        </p:nvSpPr>
        <p:spPr>
          <a:xfrm>
            <a:off x="2563300" y="6138202"/>
            <a:ext cx="907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Time</a:t>
            </a:r>
            <a:endParaRPr lang="en-US" sz="2800" dirty="0"/>
          </a:p>
        </p:txBody>
      </p:sp>
      <p:cxnSp>
        <p:nvCxnSpPr>
          <p:cNvPr id="298" name="Straight Arrow Connector 297"/>
          <p:cNvCxnSpPr/>
          <p:nvPr/>
        </p:nvCxnSpPr>
        <p:spPr>
          <a:xfrm>
            <a:off x="973190" y="6218274"/>
            <a:ext cx="290272" cy="747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Arrow Connector 298"/>
          <p:cNvCxnSpPr/>
          <p:nvPr/>
        </p:nvCxnSpPr>
        <p:spPr>
          <a:xfrm>
            <a:off x="1253381" y="6222009"/>
            <a:ext cx="158275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1" name="TextBox 300"/>
          <p:cNvSpPr txBox="1"/>
          <p:nvPr/>
        </p:nvSpPr>
        <p:spPr>
          <a:xfrm>
            <a:off x="931807" y="6138202"/>
            <a:ext cx="39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ns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2" name="TextBox 301"/>
          <p:cNvSpPr txBox="1"/>
          <p:nvPr/>
        </p:nvSpPr>
        <p:spPr>
          <a:xfrm>
            <a:off x="1835446" y="611736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μs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3" name="TextBox 302"/>
          <p:cNvSpPr txBox="1"/>
          <p:nvPr/>
        </p:nvSpPr>
        <p:spPr>
          <a:xfrm rot="16200000">
            <a:off x="-234510" y="4969701"/>
            <a:ext cx="1302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Current</a:t>
            </a:r>
            <a:endParaRPr lang="en-US" sz="2800" dirty="0"/>
          </a:p>
        </p:txBody>
      </p:sp>
      <p:sp>
        <p:nvSpPr>
          <p:cNvPr id="304" name="TextBox 303"/>
          <p:cNvSpPr txBox="1"/>
          <p:nvPr/>
        </p:nvSpPr>
        <p:spPr>
          <a:xfrm>
            <a:off x="2396713" y="4368995"/>
            <a:ext cx="78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5" name="TextBox 304"/>
          <p:cNvSpPr txBox="1"/>
          <p:nvPr/>
        </p:nvSpPr>
        <p:spPr>
          <a:xfrm>
            <a:off x="999380" y="4076411"/>
            <a:ext cx="441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e</a:t>
            </a:r>
            <a:r>
              <a:rPr lang="en-US" sz="2800" baseline="30000" dirty="0" smtClean="0">
                <a:solidFill>
                  <a:schemeClr val="accent4">
                    <a:lumMod val="75000"/>
                  </a:schemeClr>
                </a:solidFill>
              </a:rPr>
              <a:t>-</a:t>
            </a:r>
            <a:endParaRPr lang="en-US" sz="2800" baseline="30000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314" name="Group 313"/>
          <p:cNvGrpSpPr/>
          <p:nvPr/>
        </p:nvGrpSpPr>
        <p:grpSpPr>
          <a:xfrm>
            <a:off x="6072828" y="3877102"/>
            <a:ext cx="166580" cy="785824"/>
            <a:chOff x="6072828" y="3890908"/>
            <a:chExt cx="166580" cy="785824"/>
          </a:xfrm>
        </p:grpSpPr>
        <p:cxnSp>
          <p:nvCxnSpPr>
            <p:cNvPr id="307" name="Straight Arrow Connector 306"/>
            <p:cNvCxnSpPr/>
            <p:nvPr/>
          </p:nvCxnSpPr>
          <p:spPr>
            <a:xfrm>
              <a:off x="6154419" y="3890908"/>
              <a:ext cx="6797" cy="785824"/>
            </a:xfrm>
            <a:prstGeom prst="straightConnector1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>
              <a:off x="6076227" y="3890908"/>
              <a:ext cx="163181" cy="0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/>
            <p:cNvCxnSpPr/>
            <p:nvPr/>
          </p:nvCxnSpPr>
          <p:spPr>
            <a:xfrm>
              <a:off x="6072828" y="4672962"/>
              <a:ext cx="163181" cy="0"/>
            </a:xfrm>
            <a:prstGeom prst="line">
              <a:avLst/>
            </a:prstGeom>
            <a:ln w="38100" cmpd="sng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5" name="TextBox 314"/>
          <p:cNvSpPr txBox="1"/>
          <p:nvPr/>
        </p:nvSpPr>
        <p:spPr>
          <a:xfrm>
            <a:off x="6168349" y="4048596"/>
            <a:ext cx="42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ΔZ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96436" y="4808326"/>
            <a:ext cx="196821" cy="3597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Rectangle 315"/>
          <p:cNvSpPr/>
          <p:nvPr/>
        </p:nvSpPr>
        <p:spPr>
          <a:xfrm>
            <a:off x="7674266" y="4787186"/>
            <a:ext cx="196821" cy="3597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TextBox 316"/>
          <p:cNvSpPr txBox="1"/>
          <p:nvPr/>
        </p:nvSpPr>
        <p:spPr>
          <a:xfrm>
            <a:off x="4141497" y="5614894"/>
            <a:ext cx="43011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77933C"/>
                </a:solidFill>
              </a:rPr>
              <a:t>Rise time of e</a:t>
            </a:r>
            <a:r>
              <a:rPr lang="en-US" sz="3000" baseline="30000" dirty="0" smtClean="0">
                <a:solidFill>
                  <a:srgbClr val="77933C"/>
                </a:solidFill>
              </a:rPr>
              <a:t>-</a:t>
            </a:r>
            <a:r>
              <a:rPr lang="en-US" sz="3000" dirty="0" smtClean="0">
                <a:solidFill>
                  <a:srgbClr val="77933C"/>
                </a:solidFill>
              </a:rPr>
              <a:t> current </a:t>
            </a:r>
          </a:p>
          <a:p>
            <a:pPr algn="ctr"/>
            <a:r>
              <a:rPr lang="en-US" sz="3000" dirty="0">
                <a:solidFill>
                  <a:srgbClr val="77933C"/>
                </a:solidFill>
              </a:rPr>
              <a:t>p</a:t>
            </a:r>
            <a:r>
              <a:rPr lang="en-US" sz="3000" dirty="0" smtClean="0">
                <a:solidFill>
                  <a:srgbClr val="77933C"/>
                </a:solidFill>
              </a:rPr>
              <a:t>ulse depends on track ΔZ</a:t>
            </a:r>
            <a:endParaRPr lang="en-US" sz="3000" dirty="0">
              <a:solidFill>
                <a:srgbClr val="77933C"/>
              </a:solidFill>
            </a:endParaRPr>
          </a:p>
          <a:p>
            <a:pPr algn="ctr"/>
            <a:endParaRPr lang="en-US" sz="3000" dirty="0">
              <a:solidFill>
                <a:srgbClr val="77933C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68480" y="6356350"/>
            <a:ext cx="2133600" cy="365125"/>
          </a:xfrm>
        </p:spPr>
        <p:txBody>
          <a:bodyPr/>
          <a:lstStyle/>
          <a:p>
            <a:fld id="{63D57D07-B0C6-C344-BBDC-92DE4F26FD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7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83678" y="-51334"/>
            <a:ext cx="8727588" cy="1628856"/>
            <a:chOff x="383678" y="5110"/>
            <a:chExt cx="8727588" cy="1628856"/>
          </a:xfrm>
        </p:grpSpPr>
        <p:grpSp>
          <p:nvGrpSpPr>
            <p:cNvPr id="16" name="Group 15"/>
            <p:cNvGrpSpPr/>
            <p:nvPr/>
          </p:nvGrpSpPr>
          <p:grpSpPr>
            <a:xfrm>
              <a:off x="383678" y="5110"/>
              <a:ext cx="8727588" cy="1628856"/>
              <a:chOff x="383678" y="174442"/>
              <a:chExt cx="8727588" cy="1628856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383678" y="174442"/>
                <a:ext cx="8727588" cy="1628856"/>
                <a:chOff x="525639" y="174442"/>
                <a:chExt cx="8727588" cy="1628856"/>
              </a:xfrm>
            </p:grpSpPr>
            <p:pic>
              <p:nvPicPr>
                <p:cNvPr id="7" name="Picture 6" descr="amplificationregionformesh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5639" y="639040"/>
                  <a:ext cx="8332677" cy="1164258"/>
                </a:xfrm>
                <a:prstGeom prst="rect">
                  <a:avLst/>
                </a:prstGeom>
              </p:spPr>
            </p:pic>
            <p:sp>
              <p:nvSpPr>
                <p:cNvPr id="5" name="Rectangle 4"/>
                <p:cNvSpPr/>
                <p:nvPr/>
              </p:nvSpPr>
              <p:spPr>
                <a:xfrm>
                  <a:off x="7288409" y="174442"/>
                  <a:ext cx="1881983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/>
                    <a:t>Route2Electronics </a:t>
                  </a:r>
                  <a:endParaRPr lang="en-US" dirty="0" smtClean="0"/>
                </a:p>
                <a:p>
                  <a:pPr algn="ctr"/>
                  <a:r>
                    <a:rPr lang="en-US" dirty="0" smtClean="0"/>
                    <a:t>HS</a:t>
                  </a:r>
                  <a:r>
                    <a:rPr lang="en-US" dirty="0"/>
                    <a:t>-AMP-CF 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7897267" y="1078716"/>
                  <a:ext cx="135596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DC-350 MHz</a:t>
                  </a:r>
                </a:p>
                <a:p>
                  <a:r>
                    <a:rPr lang="en-US" dirty="0" smtClean="0"/>
                    <a:t>80x Gain</a:t>
                  </a:r>
                  <a:endParaRPr lang="en-US" dirty="0"/>
                </a:p>
              </p:txBody>
            </p:sp>
            <p:grpSp>
              <p:nvGrpSpPr>
                <p:cNvPr id="8" name="Group 7"/>
                <p:cNvGrpSpPr/>
                <p:nvPr/>
              </p:nvGrpSpPr>
              <p:grpSpPr>
                <a:xfrm>
                  <a:off x="6398784" y="487158"/>
                  <a:ext cx="2272093" cy="686019"/>
                  <a:chOff x="6634151" y="4867442"/>
                  <a:chExt cx="2272093" cy="686019"/>
                </a:xfrm>
              </p:grpSpPr>
              <p:sp>
                <p:nvSpPr>
                  <p:cNvPr id="10" name="Isosceles Triangle 9"/>
                  <p:cNvSpPr/>
                  <p:nvPr/>
                </p:nvSpPr>
                <p:spPr>
                  <a:xfrm rot="5400000">
                    <a:off x="7363904" y="4916511"/>
                    <a:ext cx="621726" cy="523588"/>
                  </a:xfrm>
                  <a:prstGeom prst="triangle">
                    <a:avLst/>
                  </a:prstGeom>
                  <a:solidFill>
                    <a:schemeClr val="bg1"/>
                  </a:solidFill>
                  <a:ln w="381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12" name="Straight Connector 11"/>
                  <p:cNvCxnSpPr>
                    <a:stCxn id="10" idx="3"/>
                  </p:cNvCxnSpPr>
                  <p:nvPr/>
                </p:nvCxnSpPr>
                <p:spPr>
                  <a:xfrm flipH="1">
                    <a:off x="6634151" y="5178305"/>
                    <a:ext cx="778822" cy="5824"/>
                  </a:xfrm>
                  <a:prstGeom prst="line">
                    <a:avLst/>
                  </a:prstGeom>
                  <a:ln w="3810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/>
                  <p:cNvCxnSpPr/>
                  <p:nvPr/>
                </p:nvCxnSpPr>
                <p:spPr>
                  <a:xfrm flipH="1">
                    <a:off x="7936563" y="5178305"/>
                    <a:ext cx="588114" cy="0"/>
                  </a:xfrm>
                  <a:prstGeom prst="line">
                    <a:avLst/>
                  </a:prstGeom>
                  <a:ln w="3810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8004510" y="5184129"/>
                    <a:ext cx="90173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Voltage</a:t>
                    </a:r>
                    <a:endParaRPr lang="en-US" dirty="0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6398784" y="803845"/>
                  <a:ext cx="0" cy="369332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Rectangle 14"/>
              <p:cNvSpPr/>
              <p:nvPr/>
            </p:nvSpPr>
            <p:spPr>
              <a:xfrm>
                <a:off x="6095011" y="1275907"/>
                <a:ext cx="83087" cy="219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324526" y="1275907"/>
                <a:ext cx="83087" cy="2195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508000" y="469708"/>
              <a:ext cx="1679222" cy="4698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677628" y="3812008"/>
            <a:ext cx="1257529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2952" y="-31750"/>
            <a:ext cx="8602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Mesh Fast Readout (</a:t>
            </a:r>
            <a:r>
              <a:rPr lang="en-US" sz="4000" dirty="0" err="1" smtClean="0">
                <a:solidFill>
                  <a:srgbClr val="0000FF"/>
                </a:solidFill>
                <a:latin typeface="Verdana"/>
                <a:cs typeface="Verdana"/>
              </a:rPr>
              <a:t>Δz</a:t>
            </a:r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)</a:t>
            </a:r>
            <a:endParaRPr lang="en-US" sz="2000" dirty="0">
              <a:latin typeface="Verdana"/>
              <a:cs typeface="Verdan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460375" y="-127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465" y="1931753"/>
            <a:ext cx="5486400" cy="3796909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210032" y="2838063"/>
            <a:ext cx="2743200" cy="0"/>
          </a:xfrm>
          <a:prstGeom prst="line">
            <a:avLst/>
          </a:prstGeom>
          <a:ln w="38100" cmpd="sng">
            <a:solidFill>
              <a:srgbClr val="0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935157" y="1725047"/>
            <a:ext cx="1328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aseline="30000" dirty="0">
                <a:solidFill>
                  <a:srgbClr val="FF6600"/>
                </a:solidFill>
              </a:rPr>
              <a:t>241</a:t>
            </a:r>
            <a:r>
              <a:rPr lang="en-US" sz="2800" dirty="0">
                <a:solidFill>
                  <a:srgbClr val="FF6600"/>
                </a:solidFill>
              </a:rPr>
              <a:t>Am α</a:t>
            </a:r>
          </a:p>
        </p:txBody>
      </p:sp>
      <p:cxnSp>
        <p:nvCxnSpPr>
          <p:cNvPr id="34" name="Straight Arrow Connector 33"/>
          <p:cNvCxnSpPr>
            <a:stCxn id="32" idx="2"/>
          </p:cNvCxnSpPr>
          <p:nvPr/>
        </p:nvCxnSpPr>
        <p:spPr>
          <a:xfrm flipH="1">
            <a:off x="677628" y="2248267"/>
            <a:ext cx="1921608" cy="1499231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957766" y="2996948"/>
            <a:ext cx="625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Verdana"/>
                <a:cs typeface="Verdana"/>
              </a:rPr>
              <a:t>Δz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935157" y="2838063"/>
            <a:ext cx="0" cy="90943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997806" y="5728662"/>
            <a:ext cx="4985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Verdana"/>
                <a:cs typeface="Verdana"/>
              </a:rPr>
              <a:t>Larger </a:t>
            </a:r>
            <a:r>
              <a:rPr lang="en-US" sz="2800" dirty="0" err="1" smtClean="0">
                <a:latin typeface="Verdana"/>
                <a:cs typeface="Verdana"/>
              </a:rPr>
              <a:t>Δz</a:t>
            </a:r>
            <a:r>
              <a:rPr lang="en-US" sz="2800" dirty="0" smtClean="0">
                <a:latin typeface="Verdana"/>
                <a:cs typeface="Verdana"/>
              </a:rPr>
              <a:t> yields a </a:t>
            </a:r>
          </a:p>
          <a:p>
            <a:pPr algn="ctr"/>
            <a:r>
              <a:rPr lang="en-US" sz="2800" dirty="0" smtClean="0">
                <a:latin typeface="Verdana"/>
                <a:cs typeface="Verdana"/>
              </a:rPr>
              <a:t>longer rise time</a:t>
            </a:r>
            <a:endParaRPr lang="en-US" sz="2800" dirty="0">
              <a:latin typeface="Verdana"/>
              <a:cs typeface="Verdan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97806" y="1697817"/>
            <a:ext cx="4024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J. Lopez </a:t>
            </a:r>
            <a:r>
              <a:rPr lang="en-US" i="1" dirty="0" smtClean="0">
                <a:solidFill>
                  <a:srgbClr val="660066"/>
                </a:solidFill>
              </a:rPr>
              <a:t>et al. </a:t>
            </a:r>
            <a:r>
              <a:rPr lang="en-US" dirty="0" smtClean="0">
                <a:solidFill>
                  <a:srgbClr val="660066"/>
                </a:solidFill>
              </a:rPr>
              <a:t>NIM A 696, 121-128 (2012)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" y="4042909"/>
            <a:ext cx="3657600" cy="2503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1091" y="6362216"/>
            <a:ext cx="1595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115 </a:t>
            </a:r>
            <a:r>
              <a:rPr lang="en-US" sz="2800" dirty="0" err="1" smtClean="0"/>
              <a:t>keV</a:t>
            </a:r>
            <a:r>
              <a:rPr lang="en-US" sz="2800" baseline="-25000" dirty="0" err="1" smtClean="0"/>
              <a:t>ee</a:t>
            </a:r>
            <a:endParaRPr lang="en-US" sz="2800" baseline="-25000" dirty="0"/>
          </a:p>
        </p:txBody>
      </p:sp>
      <p:pic>
        <p:nvPicPr>
          <p:cNvPr id="35" name="Picture 34" descr="301px-Resistors_in_paralle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485046" y="316851"/>
            <a:ext cx="711200" cy="14986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969542" y="3812008"/>
            <a:ext cx="771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R&amp;D </a:t>
            </a:r>
          </a:p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Data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30793" y="4227506"/>
            <a:ext cx="771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R&amp;D </a:t>
            </a:r>
          </a:p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Data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420" y="2415958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cathode</a:t>
            </a:r>
            <a:endParaRPr lang="en-US" sz="2400" dirty="0"/>
          </a:p>
        </p:txBody>
      </p:sp>
      <p:sp>
        <p:nvSpPr>
          <p:cNvPr id="47" name="Rectangle 46"/>
          <p:cNvSpPr/>
          <p:nvPr/>
        </p:nvSpPr>
        <p:spPr>
          <a:xfrm>
            <a:off x="748188" y="1227059"/>
            <a:ext cx="1251867" cy="6855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18767" y="1357983"/>
            <a:ext cx="272439" cy="339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6672239" y="1159531"/>
            <a:ext cx="378061" cy="698511"/>
            <a:chOff x="7817427" y="1353850"/>
            <a:chExt cx="378061" cy="698511"/>
          </a:xfrm>
        </p:grpSpPr>
        <p:cxnSp>
          <p:nvCxnSpPr>
            <p:cNvPr id="40" name="Straight Connector 39"/>
            <p:cNvCxnSpPr/>
            <p:nvPr/>
          </p:nvCxnSpPr>
          <p:spPr>
            <a:xfrm rot="16200000">
              <a:off x="7896501" y="1624032"/>
              <a:ext cx="0" cy="158148"/>
            </a:xfrm>
            <a:prstGeom prst="line">
              <a:avLst/>
            </a:prstGeom>
            <a:ln w="412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7969542" y="1353850"/>
              <a:ext cx="0" cy="698511"/>
            </a:xfrm>
            <a:prstGeom prst="line">
              <a:avLst/>
            </a:prstGeom>
            <a:ln w="412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8086419" y="1494781"/>
              <a:ext cx="0" cy="427997"/>
            </a:xfrm>
            <a:prstGeom prst="line">
              <a:avLst/>
            </a:prstGeom>
            <a:ln w="412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8195488" y="1597300"/>
              <a:ext cx="0" cy="213133"/>
            </a:xfrm>
            <a:prstGeom prst="line">
              <a:avLst/>
            </a:prstGeom>
            <a:ln w="412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27</a:t>
            </a:fld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069595" y="5420554"/>
            <a:ext cx="1958836" cy="3198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24864" y="5397038"/>
            <a:ext cx="408474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00" b="1" dirty="0" err="1" smtClean="0">
                <a:latin typeface="Helvetica"/>
                <a:cs typeface="Helvetica"/>
              </a:rPr>
              <a:t>Δz</a:t>
            </a:r>
            <a:r>
              <a:rPr lang="en-US" sz="1300" b="1" dirty="0" smtClean="0">
                <a:latin typeface="Helvetica"/>
                <a:cs typeface="Helvetica"/>
              </a:rPr>
              <a:t>, estimated </a:t>
            </a:r>
            <a:r>
              <a:rPr lang="en-US" sz="1300" b="1" dirty="0" smtClean="0">
                <a:latin typeface="Helvetica"/>
                <a:cs typeface="Helvetica"/>
              </a:rPr>
              <a:t>from 2D </a:t>
            </a:r>
            <a:r>
              <a:rPr lang="en-US" sz="1300" b="1" baseline="30000" dirty="0" smtClean="0">
                <a:latin typeface="Helvetica"/>
                <a:cs typeface="Helvetica"/>
              </a:rPr>
              <a:t>241</a:t>
            </a:r>
            <a:r>
              <a:rPr lang="en-US" sz="1300" b="1" dirty="0" smtClean="0">
                <a:latin typeface="Helvetica"/>
                <a:cs typeface="Helvetica"/>
              </a:rPr>
              <a:t>Am range</a:t>
            </a:r>
            <a:r>
              <a:rPr lang="en-US" sz="1300" b="1" dirty="0" smtClean="0">
                <a:latin typeface="Helvetica"/>
                <a:cs typeface="Helvetica"/>
              </a:rPr>
              <a:t> in CCD (</a:t>
            </a:r>
            <a:r>
              <a:rPr lang="en-US" sz="1300" b="1" dirty="0" smtClean="0">
                <a:latin typeface="Helvetica"/>
                <a:cs typeface="Helvetica"/>
              </a:rPr>
              <a:t>mm)</a:t>
            </a:r>
            <a:endParaRPr lang="en-US" sz="1300" b="1" dirty="0">
              <a:latin typeface="Helvetica"/>
              <a:cs typeface="Helvetic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000055" y="4976197"/>
            <a:ext cx="646687" cy="3385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830803" y="4865792"/>
            <a:ext cx="646687" cy="3385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55538" y="5058503"/>
            <a:ext cx="766622" cy="3385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08458" y="5119934"/>
            <a:ext cx="766622" cy="1947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999982" y="4808962"/>
            <a:ext cx="473271" cy="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999982" y="5662885"/>
            <a:ext cx="450264" cy="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291958" y="4823560"/>
            <a:ext cx="0" cy="83932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93402" y="5276910"/>
            <a:ext cx="788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Helvetica"/>
                <a:cs typeface="Helvetica"/>
              </a:rPr>
              <a:t>25%</a:t>
            </a:r>
          </a:p>
          <a:p>
            <a:r>
              <a:rPr lang="en-US" sz="1000" b="1" dirty="0" smtClean="0">
                <a:solidFill>
                  <a:srgbClr val="FF0000"/>
                </a:solidFill>
                <a:latin typeface="Helvetica"/>
                <a:cs typeface="Helvetica"/>
              </a:rPr>
              <a:t>Rise Time</a:t>
            </a:r>
            <a:endParaRPr lang="en-US" sz="10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93402" y="4567868"/>
            <a:ext cx="1080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Helvetica"/>
                <a:cs typeface="Helvetica"/>
              </a:rPr>
              <a:t>7</a:t>
            </a:r>
            <a:r>
              <a:rPr lang="en-US" sz="1000" b="1" dirty="0" smtClean="0">
                <a:solidFill>
                  <a:srgbClr val="FF0000"/>
                </a:solidFill>
                <a:latin typeface="Helvetica"/>
                <a:cs typeface="Helvetica"/>
              </a:rPr>
              <a:t>5% Rise Time</a:t>
            </a:r>
            <a:endParaRPr lang="en-US" sz="10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1949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0506" y="-31750"/>
            <a:ext cx="8602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Mesh Fast Readout</a:t>
            </a:r>
            <a:endParaRPr lang="en-US" sz="2000" dirty="0">
              <a:latin typeface="Verdana"/>
              <a:cs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86069" y="958320"/>
            <a:ext cx="4981707" cy="4421592"/>
          </a:xfrm>
          <a:prstGeom prst="rect">
            <a:avLst/>
          </a:prstGeom>
          <a:noFill/>
          <a:ln w="38100" cmpd="sng">
            <a:solidFill>
              <a:srgbClr val="7E7F7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035030" y="1253568"/>
            <a:ext cx="4283786" cy="0"/>
          </a:xfrm>
          <a:prstGeom prst="line">
            <a:avLst/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968909" y="2287178"/>
            <a:ext cx="4593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chemeClr val="accent5">
                    <a:lumMod val="75000"/>
                  </a:schemeClr>
                </a:solidFill>
              </a:rPr>
              <a:t>γ</a:t>
            </a:r>
            <a:endParaRPr lang="en-US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0" name="Isosceles Triangle 39"/>
          <p:cNvSpPr/>
          <p:nvPr/>
        </p:nvSpPr>
        <p:spPr>
          <a:xfrm>
            <a:off x="1419849" y="4446115"/>
            <a:ext cx="1416288" cy="890156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Freeform 157"/>
          <p:cNvSpPr/>
          <p:nvPr/>
        </p:nvSpPr>
        <p:spPr>
          <a:xfrm>
            <a:off x="898754" y="4603605"/>
            <a:ext cx="2332499" cy="1486478"/>
          </a:xfrm>
          <a:custGeom>
            <a:avLst/>
            <a:gdLst>
              <a:gd name="connsiteX0" fmla="*/ 0 w 1394671"/>
              <a:gd name="connsiteY0" fmla="*/ 1988510 h 2012247"/>
              <a:gd name="connsiteX1" fmla="*/ 17804 w 1394671"/>
              <a:gd name="connsiteY1" fmla="*/ 991522 h 2012247"/>
              <a:gd name="connsiteX2" fmla="*/ 47478 w 1394671"/>
              <a:gd name="connsiteY2" fmla="*/ 291257 h 2012247"/>
              <a:gd name="connsiteX3" fmla="*/ 83087 w 1394671"/>
              <a:gd name="connsiteY3" fmla="*/ 47944 h 2012247"/>
              <a:gd name="connsiteX4" fmla="*/ 118695 w 1394671"/>
              <a:gd name="connsiteY4" fmla="*/ 65747 h 2012247"/>
              <a:gd name="connsiteX5" fmla="*/ 154304 w 1394671"/>
              <a:gd name="connsiteY5" fmla="*/ 332798 h 2012247"/>
              <a:gd name="connsiteX6" fmla="*/ 183978 w 1394671"/>
              <a:gd name="connsiteY6" fmla="*/ 789750 h 2012247"/>
              <a:gd name="connsiteX7" fmla="*/ 183978 w 1394671"/>
              <a:gd name="connsiteY7" fmla="*/ 914374 h 2012247"/>
              <a:gd name="connsiteX8" fmla="*/ 195847 w 1394671"/>
              <a:gd name="connsiteY8" fmla="*/ 866898 h 2012247"/>
              <a:gd name="connsiteX9" fmla="*/ 278934 w 1394671"/>
              <a:gd name="connsiteY9" fmla="*/ 570176 h 2012247"/>
              <a:gd name="connsiteX10" fmla="*/ 445108 w 1394671"/>
              <a:gd name="connsiteY10" fmla="*/ 202240 h 2012247"/>
              <a:gd name="connsiteX11" fmla="*/ 652825 w 1394671"/>
              <a:gd name="connsiteY11" fmla="*/ 12337 h 2012247"/>
              <a:gd name="connsiteX12" fmla="*/ 896151 w 1394671"/>
              <a:gd name="connsiteY12" fmla="*/ 83551 h 2012247"/>
              <a:gd name="connsiteX13" fmla="*/ 1210693 w 1394671"/>
              <a:gd name="connsiteY13" fmla="*/ 605782 h 2012247"/>
              <a:gd name="connsiteX14" fmla="*/ 1359063 w 1394671"/>
              <a:gd name="connsiteY14" fmla="*/ 1472212 h 2012247"/>
              <a:gd name="connsiteX15" fmla="*/ 1394671 w 1394671"/>
              <a:gd name="connsiteY15" fmla="*/ 2012247 h 2012247"/>
              <a:gd name="connsiteX0" fmla="*/ 0 w 1376867"/>
              <a:gd name="connsiteY0" fmla="*/ 991522 h 2012247"/>
              <a:gd name="connsiteX1" fmla="*/ 29674 w 1376867"/>
              <a:gd name="connsiteY1" fmla="*/ 291257 h 2012247"/>
              <a:gd name="connsiteX2" fmla="*/ 65283 w 1376867"/>
              <a:gd name="connsiteY2" fmla="*/ 47944 h 2012247"/>
              <a:gd name="connsiteX3" fmla="*/ 100891 w 1376867"/>
              <a:gd name="connsiteY3" fmla="*/ 65747 h 2012247"/>
              <a:gd name="connsiteX4" fmla="*/ 136500 w 1376867"/>
              <a:gd name="connsiteY4" fmla="*/ 332798 h 2012247"/>
              <a:gd name="connsiteX5" fmla="*/ 166174 w 1376867"/>
              <a:gd name="connsiteY5" fmla="*/ 789750 h 2012247"/>
              <a:gd name="connsiteX6" fmla="*/ 166174 w 1376867"/>
              <a:gd name="connsiteY6" fmla="*/ 914374 h 2012247"/>
              <a:gd name="connsiteX7" fmla="*/ 178043 w 1376867"/>
              <a:gd name="connsiteY7" fmla="*/ 866898 h 2012247"/>
              <a:gd name="connsiteX8" fmla="*/ 261130 w 1376867"/>
              <a:gd name="connsiteY8" fmla="*/ 570176 h 2012247"/>
              <a:gd name="connsiteX9" fmla="*/ 427304 w 1376867"/>
              <a:gd name="connsiteY9" fmla="*/ 202240 h 2012247"/>
              <a:gd name="connsiteX10" fmla="*/ 635021 w 1376867"/>
              <a:gd name="connsiteY10" fmla="*/ 12337 h 2012247"/>
              <a:gd name="connsiteX11" fmla="*/ 878347 w 1376867"/>
              <a:gd name="connsiteY11" fmla="*/ 83551 h 2012247"/>
              <a:gd name="connsiteX12" fmla="*/ 1192889 w 1376867"/>
              <a:gd name="connsiteY12" fmla="*/ 605782 h 2012247"/>
              <a:gd name="connsiteX13" fmla="*/ 1341259 w 1376867"/>
              <a:gd name="connsiteY13" fmla="*/ 1472212 h 2012247"/>
              <a:gd name="connsiteX14" fmla="*/ 1376867 w 1376867"/>
              <a:gd name="connsiteY14" fmla="*/ 2012247 h 2012247"/>
              <a:gd name="connsiteX0" fmla="*/ 0 w 1347193"/>
              <a:gd name="connsiteY0" fmla="*/ 291257 h 2012247"/>
              <a:gd name="connsiteX1" fmla="*/ 35609 w 1347193"/>
              <a:gd name="connsiteY1" fmla="*/ 47944 h 2012247"/>
              <a:gd name="connsiteX2" fmla="*/ 71217 w 1347193"/>
              <a:gd name="connsiteY2" fmla="*/ 65747 h 2012247"/>
              <a:gd name="connsiteX3" fmla="*/ 106826 w 1347193"/>
              <a:gd name="connsiteY3" fmla="*/ 332798 h 2012247"/>
              <a:gd name="connsiteX4" fmla="*/ 136500 w 1347193"/>
              <a:gd name="connsiteY4" fmla="*/ 789750 h 2012247"/>
              <a:gd name="connsiteX5" fmla="*/ 136500 w 1347193"/>
              <a:gd name="connsiteY5" fmla="*/ 914374 h 2012247"/>
              <a:gd name="connsiteX6" fmla="*/ 148369 w 1347193"/>
              <a:gd name="connsiteY6" fmla="*/ 866898 h 2012247"/>
              <a:gd name="connsiteX7" fmla="*/ 231456 w 1347193"/>
              <a:gd name="connsiteY7" fmla="*/ 570176 h 2012247"/>
              <a:gd name="connsiteX8" fmla="*/ 397630 w 1347193"/>
              <a:gd name="connsiteY8" fmla="*/ 202240 h 2012247"/>
              <a:gd name="connsiteX9" fmla="*/ 605347 w 1347193"/>
              <a:gd name="connsiteY9" fmla="*/ 12337 h 2012247"/>
              <a:gd name="connsiteX10" fmla="*/ 848673 w 1347193"/>
              <a:gd name="connsiteY10" fmla="*/ 83551 h 2012247"/>
              <a:gd name="connsiteX11" fmla="*/ 1163215 w 1347193"/>
              <a:gd name="connsiteY11" fmla="*/ 605782 h 2012247"/>
              <a:gd name="connsiteX12" fmla="*/ 1311585 w 1347193"/>
              <a:gd name="connsiteY12" fmla="*/ 1472212 h 2012247"/>
              <a:gd name="connsiteX13" fmla="*/ 1347193 w 1347193"/>
              <a:gd name="connsiteY13" fmla="*/ 2012247 h 2012247"/>
              <a:gd name="connsiteX0" fmla="*/ 0 w 1311584"/>
              <a:gd name="connsiteY0" fmla="*/ 47944 h 2012247"/>
              <a:gd name="connsiteX1" fmla="*/ 35608 w 1311584"/>
              <a:gd name="connsiteY1" fmla="*/ 65747 h 2012247"/>
              <a:gd name="connsiteX2" fmla="*/ 71217 w 1311584"/>
              <a:gd name="connsiteY2" fmla="*/ 332798 h 2012247"/>
              <a:gd name="connsiteX3" fmla="*/ 100891 w 1311584"/>
              <a:gd name="connsiteY3" fmla="*/ 789750 h 2012247"/>
              <a:gd name="connsiteX4" fmla="*/ 100891 w 1311584"/>
              <a:gd name="connsiteY4" fmla="*/ 914374 h 2012247"/>
              <a:gd name="connsiteX5" fmla="*/ 112760 w 1311584"/>
              <a:gd name="connsiteY5" fmla="*/ 866898 h 2012247"/>
              <a:gd name="connsiteX6" fmla="*/ 195847 w 1311584"/>
              <a:gd name="connsiteY6" fmla="*/ 570176 h 2012247"/>
              <a:gd name="connsiteX7" fmla="*/ 362021 w 1311584"/>
              <a:gd name="connsiteY7" fmla="*/ 202240 h 2012247"/>
              <a:gd name="connsiteX8" fmla="*/ 569738 w 1311584"/>
              <a:gd name="connsiteY8" fmla="*/ 12337 h 2012247"/>
              <a:gd name="connsiteX9" fmla="*/ 813064 w 1311584"/>
              <a:gd name="connsiteY9" fmla="*/ 83551 h 2012247"/>
              <a:gd name="connsiteX10" fmla="*/ 1127606 w 1311584"/>
              <a:gd name="connsiteY10" fmla="*/ 605782 h 2012247"/>
              <a:gd name="connsiteX11" fmla="*/ 1275976 w 1311584"/>
              <a:gd name="connsiteY11" fmla="*/ 1472212 h 2012247"/>
              <a:gd name="connsiteX12" fmla="*/ 1311584 w 1311584"/>
              <a:gd name="connsiteY12" fmla="*/ 2012247 h 2012247"/>
              <a:gd name="connsiteX0" fmla="*/ 0 w 1275976"/>
              <a:gd name="connsiteY0" fmla="*/ 65747 h 2012247"/>
              <a:gd name="connsiteX1" fmla="*/ 35609 w 1275976"/>
              <a:gd name="connsiteY1" fmla="*/ 332798 h 2012247"/>
              <a:gd name="connsiteX2" fmla="*/ 65283 w 1275976"/>
              <a:gd name="connsiteY2" fmla="*/ 789750 h 2012247"/>
              <a:gd name="connsiteX3" fmla="*/ 65283 w 1275976"/>
              <a:gd name="connsiteY3" fmla="*/ 914374 h 2012247"/>
              <a:gd name="connsiteX4" fmla="*/ 77152 w 1275976"/>
              <a:gd name="connsiteY4" fmla="*/ 866898 h 2012247"/>
              <a:gd name="connsiteX5" fmla="*/ 160239 w 1275976"/>
              <a:gd name="connsiteY5" fmla="*/ 570176 h 2012247"/>
              <a:gd name="connsiteX6" fmla="*/ 326413 w 1275976"/>
              <a:gd name="connsiteY6" fmla="*/ 202240 h 2012247"/>
              <a:gd name="connsiteX7" fmla="*/ 534130 w 1275976"/>
              <a:gd name="connsiteY7" fmla="*/ 12337 h 2012247"/>
              <a:gd name="connsiteX8" fmla="*/ 777456 w 1275976"/>
              <a:gd name="connsiteY8" fmla="*/ 83551 h 2012247"/>
              <a:gd name="connsiteX9" fmla="*/ 1091998 w 1275976"/>
              <a:gd name="connsiteY9" fmla="*/ 605782 h 2012247"/>
              <a:gd name="connsiteX10" fmla="*/ 1240368 w 1275976"/>
              <a:gd name="connsiteY10" fmla="*/ 1472212 h 2012247"/>
              <a:gd name="connsiteX11" fmla="*/ 1275976 w 1275976"/>
              <a:gd name="connsiteY11" fmla="*/ 2012247 h 2012247"/>
              <a:gd name="connsiteX0" fmla="*/ 0 w 1240367"/>
              <a:gd name="connsiteY0" fmla="*/ 332798 h 2012247"/>
              <a:gd name="connsiteX1" fmla="*/ 29674 w 1240367"/>
              <a:gd name="connsiteY1" fmla="*/ 789750 h 2012247"/>
              <a:gd name="connsiteX2" fmla="*/ 29674 w 1240367"/>
              <a:gd name="connsiteY2" fmla="*/ 914374 h 2012247"/>
              <a:gd name="connsiteX3" fmla="*/ 41543 w 1240367"/>
              <a:gd name="connsiteY3" fmla="*/ 866898 h 2012247"/>
              <a:gd name="connsiteX4" fmla="*/ 124630 w 1240367"/>
              <a:gd name="connsiteY4" fmla="*/ 570176 h 2012247"/>
              <a:gd name="connsiteX5" fmla="*/ 290804 w 1240367"/>
              <a:gd name="connsiteY5" fmla="*/ 202240 h 2012247"/>
              <a:gd name="connsiteX6" fmla="*/ 498521 w 1240367"/>
              <a:gd name="connsiteY6" fmla="*/ 12337 h 2012247"/>
              <a:gd name="connsiteX7" fmla="*/ 741847 w 1240367"/>
              <a:gd name="connsiteY7" fmla="*/ 83551 h 2012247"/>
              <a:gd name="connsiteX8" fmla="*/ 1056389 w 1240367"/>
              <a:gd name="connsiteY8" fmla="*/ 605782 h 2012247"/>
              <a:gd name="connsiteX9" fmla="*/ 1204759 w 1240367"/>
              <a:gd name="connsiteY9" fmla="*/ 1472212 h 2012247"/>
              <a:gd name="connsiteX10" fmla="*/ 1240367 w 1240367"/>
              <a:gd name="connsiteY10" fmla="*/ 2012247 h 2012247"/>
              <a:gd name="connsiteX0" fmla="*/ 366 w 1211059"/>
              <a:gd name="connsiteY0" fmla="*/ 789750 h 2012247"/>
              <a:gd name="connsiteX1" fmla="*/ 366 w 1211059"/>
              <a:gd name="connsiteY1" fmla="*/ 914374 h 2012247"/>
              <a:gd name="connsiteX2" fmla="*/ 12235 w 1211059"/>
              <a:gd name="connsiteY2" fmla="*/ 866898 h 2012247"/>
              <a:gd name="connsiteX3" fmla="*/ 95322 w 1211059"/>
              <a:gd name="connsiteY3" fmla="*/ 570176 h 2012247"/>
              <a:gd name="connsiteX4" fmla="*/ 261496 w 1211059"/>
              <a:gd name="connsiteY4" fmla="*/ 202240 h 2012247"/>
              <a:gd name="connsiteX5" fmla="*/ 469213 w 1211059"/>
              <a:gd name="connsiteY5" fmla="*/ 12337 h 2012247"/>
              <a:gd name="connsiteX6" fmla="*/ 712539 w 1211059"/>
              <a:gd name="connsiteY6" fmla="*/ 83551 h 2012247"/>
              <a:gd name="connsiteX7" fmla="*/ 1027081 w 1211059"/>
              <a:gd name="connsiteY7" fmla="*/ 605782 h 2012247"/>
              <a:gd name="connsiteX8" fmla="*/ 1175451 w 1211059"/>
              <a:gd name="connsiteY8" fmla="*/ 1472212 h 2012247"/>
              <a:gd name="connsiteX9" fmla="*/ 1211059 w 1211059"/>
              <a:gd name="connsiteY9" fmla="*/ 2012247 h 2012247"/>
              <a:gd name="connsiteX0" fmla="*/ 0 w 1210693"/>
              <a:gd name="connsiteY0" fmla="*/ 914374 h 2012247"/>
              <a:gd name="connsiteX1" fmla="*/ 11869 w 1210693"/>
              <a:gd name="connsiteY1" fmla="*/ 866898 h 2012247"/>
              <a:gd name="connsiteX2" fmla="*/ 94956 w 1210693"/>
              <a:gd name="connsiteY2" fmla="*/ 570176 h 2012247"/>
              <a:gd name="connsiteX3" fmla="*/ 261130 w 1210693"/>
              <a:gd name="connsiteY3" fmla="*/ 202240 h 2012247"/>
              <a:gd name="connsiteX4" fmla="*/ 468847 w 1210693"/>
              <a:gd name="connsiteY4" fmla="*/ 12337 h 2012247"/>
              <a:gd name="connsiteX5" fmla="*/ 712173 w 1210693"/>
              <a:gd name="connsiteY5" fmla="*/ 83551 h 2012247"/>
              <a:gd name="connsiteX6" fmla="*/ 1026715 w 1210693"/>
              <a:gd name="connsiteY6" fmla="*/ 605782 h 2012247"/>
              <a:gd name="connsiteX7" fmla="*/ 1175085 w 1210693"/>
              <a:gd name="connsiteY7" fmla="*/ 1472212 h 2012247"/>
              <a:gd name="connsiteX8" fmla="*/ 1210693 w 1210693"/>
              <a:gd name="connsiteY8" fmla="*/ 2012247 h 2012247"/>
              <a:gd name="connsiteX0" fmla="*/ 23653 w 1200750"/>
              <a:gd name="connsiteY0" fmla="*/ 1986244 h 2012247"/>
              <a:gd name="connsiteX1" fmla="*/ 1926 w 1200750"/>
              <a:gd name="connsiteY1" fmla="*/ 866898 h 2012247"/>
              <a:gd name="connsiteX2" fmla="*/ 85013 w 1200750"/>
              <a:gd name="connsiteY2" fmla="*/ 570176 h 2012247"/>
              <a:gd name="connsiteX3" fmla="*/ 251187 w 1200750"/>
              <a:gd name="connsiteY3" fmla="*/ 202240 h 2012247"/>
              <a:gd name="connsiteX4" fmla="*/ 458904 w 1200750"/>
              <a:gd name="connsiteY4" fmla="*/ 12337 h 2012247"/>
              <a:gd name="connsiteX5" fmla="*/ 702230 w 1200750"/>
              <a:gd name="connsiteY5" fmla="*/ 83551 h 2012247"/>
              <a:gd name="connsiteX6" fmla="*/ 1016772 w 1200750"/>
              <a:gd name="connsiteY6" fmla="*/ 605782 h 2012247"/>
              <a:gd name="connsiteX7" fmla="*/ 1165142 w 1200750"/>
              <a:gd name="connsiteY7" fmla="*/ 1472212 h 2012247"/>
              <a:gd name="connsiteX8" fmla="*/ 1200750 w 1200750"/>
              <a:gd name="connsiteY8" fmla="*/ 2012247 h 2012247"/>
              <a:gd name="connsiteX0" fmla="*/ 0 w 1452083"/>
              <a:gd name="connsiteY0" fmla="*/ 1986244 h 2012247"/>
              <a:gd name="connsiteX1" fmla="*/ 253259 w 1452083"/>
              <a:gd name="connsiteY1" fmla="*/ 866898 h 2012247"/>
              <a:gd name="connsiteX2" fmla="*/ 336346 w 1452083"/>
              <a:gd name="connsiteY2" fmla="*/ 570176 h 2012247"/>
              <a:gd name="connsiteX3" fmla="*/ 502520 w 1452083"/>
              <a:gd name="connsiteY3" fmla="*/ 202240 h 2012247"/>
              <a:gd name="connsiteX4" fmla="*/ 710237 w 1452083"/>
              <a:gd name="connsiteY4" fmla="*/ 12337 h 2012247"/>
              <a:gd name="connsiteX5" fmla="*/ 953563 w 1452083"/>
              <a:gd name="connsiteY5" fmla="*/ 83551 h 2012247"/>
              <a:gd name="connsiteX6" fmla="*/ 1268105 w 1452083"/>
              <a:gd name="connsiteY6" fmla="*/ 605782 h 2012247"/>
              <a:gd name="connsiteX7" fmla="*/ 1416475 w 1452083"/>
              <a:gd name="connsiteY7" fmla="*/ 1472212 h 2012247"/>
              <a:gd name="connsiteX8" fmla="*/ 1452083 w 1452083"/>
              <a:gd name="connsiteY8" fmla="*/ 2012247 h 2012247"/>
              <a:gd name="connsiteX0" fmla="*/ 0 w 1547270"/>
              <a:gd name="connsiteY0" fmla="*/ 1986244 h 1986380"/>
              <a:gd name="connsiteX1" fmla="*/ 253259 w 1547270"/>
              <a:gd name="connsiteY1" fmla="*/ 866898 h 1986380"/>
              <a:gd name="connsiteX2" fmla="*/ 336346 w 1547270"/>
              <a:gd name="connsiteY2" fmla="*/ 570176 h 1986380"/>
              <a:gd name="connsiteX3" fmla="*/ 502520 w 1547270"/>
              <a:gd name="connsiteY3" fmla="*/ 202240 h 1986380"/>
              <a:gd name="connsiteX4" fmla="*/ 710237 w 1547270"/>
              <a:gd name="connsiteY4" fmla="*/ 12337 h 1986380"/>
              <a:gd name="connsiteX5" fmla="*/ 953563 w 1547270"/>
              <a:gd name="connsiteY5" fmla="*/ 83551 h 1986380"/>
              <a:gd name="connsiteX6" fmla="*/ 1268105 w 1547270"/>
              <a:gd name="connsiteY6" fmla="*/ 605782 h 1986380"/>
              <a:gd name="connsiteX7" fmla="*/ 1416475 w 1547270"/>
              <a:gd name="connsiteY7" fmla="*/ 1472212 h 1986380"/>
              <a:gd name="connsiteX8" fmla="*/ 1547270 w 1547270"/>
              <a:gd name="connsiteY8" fmla="*/ 1956007 h 1986380"/>
              <a:gd name="connsiteX0" fmla="*/ 0 w 1547270"/>
              <a:gd name="connsiteY0" fmla="*/ 1986244 h 1986380"/>
              <a:gd name="connsiteX1" fmla="*/ 253259 w 1547270"/>
              <a:gd name="connsiteY1" fmla="*/ 866898 h 1986380"/>
              <a:gd name="connsiteX2" fmla="*/ 336346 w 1547270"/>
              <a:gd name="connsiteY2" fmla="*/ 570176 h 1986380"/>
              <a:gd name="connsiteX3" fmla="*/ 502520 w 1547270"/>
              <a:gd name="connsiteY3" fmla="*/ 202240 h 1986380"/>
              <a:gd name="connsiteX4" fmla="*/ 710237 w 1547270"/>
              <a:gd name="connsiteY4" fmla="*/ 12337 h 1986380"/>
              <a:gd name="connsiteX5" fmla="*/ 953563 w 1547270"/>
              <a:gd name="connsiteY5" fmla="*/ 83551 h 1986380"/>
              <a:gd name="connsiteX6" fmla="*/ 1268105 w 1547270"/>
              <a:gd name="connsiteY6" fmla="*/ 605782 h 1986380"/>
              <a:gd name="connsiteX7" fmla="*/ 1479933 w 1547270"/>
              <a:gd name="connsiteY7" fmla="*/ 1472211 h 1986380"/>
              <a:gd name="connsiteX8" fmla="*/ 1547270 w 1547270"/>
              <a:gd name="connsiteY8" fmla="*/ 1956007 h 1986380"/>
              <a:gd name="connsiteX0" fmla="*/ 0 w 1663611"/>
              <a:gd name="connsiteY0" fmla="*/ 1986244 h 1986380"/>
              <a:gd name="connsiteX1" fmla="*/ 253259 w 1663611"/>
              <a:gd name="connsiteY1" fmla="*/ 866898 h 1986380"/>
              <a:gd name="connsiteX2" fmla="*/ 336346 w 1663611"/>
              <a:gd name="connsiteY2" fmla="*/ 570176 h 1986380"/>
              <a:gd name="connsiteX3" fmla="*/ 502520 w 1663611"/>
              <a:gd name="connsiteY3" fmla="*/ 202240 h 1986380"/>
              <a:gd name="connsiteX4" fmla="*/ 710237 w 1663611"/>
              <a:gd name="connsiteY4" fmla="*/ 12337 h 1986380"/>
              <a:gd name="connsiteX5" fmla="*/ 953563 w 1663611"/>
              <a:gd name="connsiteY5" fmla="*/ 83551 h 1986380"/>
              <a:gd name="connsiteX6" fmla="*/ 1268105 w 1663611"/>
              <a:gd name="connsiteY6" fmla="*/ 605782 h 1986380"/>
              <a:gd name="connsiteX7" fmla="*/ 1479933 w 1663611"/>
              <a:gd name="connsiteY7" fmla="*/ 1472211 h 1986380"/>
              <a:gd name="connsiteX8" fmla="*/ 1663611 w 1663611"/>
              <a:gd name="connsiteY8" fmla="*/ 1956008 h 1986380"/>
              <a:gd name="connsiteX0" fmla="*/ 0 w 1610730"/>
              <a:gd name="connsiteY0" fmla="*/ 1986244 h 1986380"/>
              <a:gd name="connsiteX1" fmla="*/ 253259 w 1610730"/>
              <a:gd name="connsiteY1" fmla="*/ 866898 h 1986380"/>
              <a:gd name="connsiteX2" fmla="*/ 336346 w 1610730"/>
              <a:gd name="connsiteY2" fmla="*/ 570176 h 1986380"/>
              <a:gd name="connsiteX3" fmla="*/ 502520 w 1610730"/>
              <a:gd name="connsiteY3" fmla="*/ 202240 h 1986380"/>
              <a:gd name="connsiteX4" fmla="*/ 710237 w 1610730"/>
              <a:gd name="connsiteY4" fmla="*/ 12337 h 1986380"/>
              <a:gd name="connsiteX5" fmla="*/ 953563 w 1610730"/>
              <a:gd name="connsiteY5" fmla="*/ 83551 h 1986380"/>
              <a:gd name="connsiteX6" fmla="*/ 1268105 w 1610730"/>
              <a:gd name="connsiteY6" fmla="*/ 605782 h 1986380"/>
              <a:gd name="connsiteX7" fmla="*/ 1479933 w 1610730"/>
              <a:gd name="connsiteY7" fmla="*/ 1472211 h 1986380"/>
              <a:gd name="connsiteX8" fmla="*/ 1610730 w 1610730"/>
              <a:gd name="connsiteY8" fmla="*/ 1974754 h 1986380"/>
              <a:gd name="connsiteX0" fmla="*/ 0 w 1610730"/>
              <a:gd name="connsiteY0" fmla="*/ 1988623 h 1988759"/>
              <a:gd name="connsiteX1" fmla="*/ 253259 w 1610730"/>
              <a:gd name="connsiteY1" fmla="*/ 869277 h 1988759"/>
              <a:gd name="connsiteX2" fmla="*/ 336346 w 1610730"/>
              <a:gd name="connsiteY2" fmla="*/ 572555 h 1988759"/>
              <a:gd name="connsiteX3" fmla="*/ 502520 w 1610730"/>
              <a:gd name="connsiteY3" fmla="*/ 204619 h 1988759"/>
              <a:gd name="connsiteX4" fmla="*/ 710237 w 1610730"/>
              <a:gd name="connsiteY4" fmla="*/ 14716 h 1988759"/>
              <a:gd name="connsiteX5" fmla="*/ 953563 w 1610730"/>
              <a:gd name="connsiteY5" fmla="*/ 85930 h 1988759"/>
              <a:gd name="connsiteX6" fmla="*/ 1172918 w 1610730"/>
              <a:gd name="connsiteY6" fmla="*/ 664401 h 1988759"/>
              <a:gd name="connsiteX7" fmla="*/ 1479933 w 1610730"/>
              <a:gd name="connsiteY7" fmla="*/ 1474590 h 1988759"/>
              <a:gd name="connsiteX8" fmla="*/ 1610730 w 1610730"/>
              <a:gd name="connsiteY8" fmla="*/ 1977133 h 1988759"/>
              <a:gd name="connsiteX0" fmla="*/ 0 w 1610730"/>
              <a:gd name="connsiteY0" fmla="*/ 1988623 h 1988759"/>
              <a:gd name="connsiteX1" fmla="*/ 253259 w 1610730"/>
              <a:gd name="connsiteY1" fmla="*/ 869277 h 1988759"/>
              <a:gd name="connsiteX2" fmla="*/ 336346 w 1610730"/>
              <a:gd name="connsiteY2" fmla="*/ 572555 h 1988759"/>
              <a:gd name="connsiteX3" fmla="*/ 502520 w 1610730"/>
              <a:gd name="connsiteY3" fmla="*/ 204619 h 1988759"/>
              <a:gd name="connsiteX4" fmla="*/ 710237 w 1610730"/>
              <a:gd name="connsiteY4" fmla="*/ 14716 h 1988759"/>
              <a:gd name="connsiteX5" fmla="*/ 953563 w 1610730"/>
              <a:gd name="connsiteY5" fmla="*/ 85930 h 1988759"/>
              <a:gd name="connsiteX6" fmla="*/ 1172918 w 1610730"/>
              <a:gd name="connsiteY6" fmla="*/ 664401 h 1988759"/>
              <a:gd name="connsiteX7" fmla="*/ 1479933 w 1610730"/>
              <a:gd name="connsiteY7" fmla="*/ 1474590 h 1988759"/>
              <a:gd name="connsiteX8" fmla="*/ 1610730 w 1610730"/>
              <a:gd name="connsiteY8" fmla="*/ 1977133 h 1988759"/>
              <a:gd name="connsiteX0" fmla="*/ 0 w 1610730"/>
              <a:gd name="connsiteY0" fmla="*/ 1988623 h 1988759"/>
              <a:gd name="connsiteX1" fmla="*/ 253259 w 1610730"/>
              <a:gd name="connsiteY1" fmla="*/ 869277 h 1988759"/>
              <a:gd name="connsiteX2" fmla="*/ 336346 w 1610730"/>
              <a:gd name="connsiteY2" fmla="*/ 572555 h 1988759"/>
              <a:gd name="connsiteX3" fmla="*/ 502520 w 1610730"/>
              <a:gd name="connsiteY3" fmla="*/ 204619 h 1988759"/>
              <a:gd name="connsiteX4" fmla="*/ 710237 w 1610730"/>
              <a:gd name="connsiteY4" fmla="*/ 14716 h 1988759"/>
              <a:gd name="connsiteX5" fmla="*/ 953563 w 1610730"/>
              <a:gd name="connsiteY5" fmla="*/ 85930 h 1988759"/>
              <a:gd name="connsiteX6" fmla="*/ 1172918 w 1610730"/>
              <a:gd name="connsiteY6" fmla="*/ 664401 h 1988759"/>
              <a:gd name="connsiteX7" fmla="*/ 1479933 w 1610730"/>
              <a:gd name="connsiteY7" fmla="*/ 1474590 h 1988759"/>
              <a:gd name="connsiteX8" fmla="*/ 1610730 w 1610730"/>
              <a:gd name="connsiteY8" fmla="*/ 1977133 h 1988759"/>
              <a:gd name="connsiteX0" fmla="*/ 0 w 1610730"/>
              <a:gd name="connsiteY0" fmla="*/ 1974662 h 1974798"/>
              <a:gd name="connsiteX1" fmla="*/ 253259 w 1610730"/>
              <a:gd name="connsiteY1" fmla="*/ 855316 h 1974798"/>
              <a:gd name="connsiteX2" fmla="*/ 336346 w 1610730"/>
              <a:gd name="connsiteY2" fmla="*/ 558594 h 1974798"/>
              <a:gd name="connsiteX3" fmla="*/ 502520 w 1610730"/>
              <a:gd name="connsiteY3" fmla="*/ 190658 h 1974798"/>
              <a:gd name="connsiteX4" fmla="*/ 710237 w 1610730"/>
              <a:gd name="connsiteY4" fmla="*/ 755 h 1974798"/>
              <a:gd name="connsiteX5" fmla="*/ 890105 w 1610730"/>
              <a:gd name="connsiteY5" fmla="*/ 146956 h 1974798"/>
              <a:gd name="connsiteX6" fmla="*/ 1172918 w 1610730"/>
              <a:gd name="connsiteY6" fmla="*/ 650440 h 1974798"/>
              <a:gd name="connsiteX7" fmla="*/ 1479933 w 1610730"/>
              <a:gd name="connsiteY7" fmla="*/ 1460629 h 1974798"/>
              <a:gd name="connsiteX8" fmla="*/ 1610730 w 1610730"/>
              <a:gd name="connsiteY8" fmla="*/ 1963172 h 1974798"/>
              <a:gd name="connsiteX0" fmla="*/ 0 w 1610730"/>
              <a:gd name="connsiteY0" fmla="*/ 1974662 h 1974798"/>
              <a:gd name="connsiteX1" fmla="*/ 253259 w 1610730"/>
              <a:gd name="connsiteY1" fmla="*/ 855316 h 1974798"/>
              <a:gd name="connsiteX2" fmla="*/ 336346 w 1610730"/>
              <a:gd name="connsiteY2" fmla="*/ 558594 h 1974798"/>
              <a:gd name="connsiteX3" fmla="*/ 502520 w 1610730"/>
              <a:gd name="connsiteY3" fmla="*/ 190658 h 1974798"/>
              <a:gd name="connsiteX4" fmla="*/ 710237 w 1610730"/>
              <a:gd name="connsiteY4" fmla="*/ 755 h 1974798"/>
              <a:gd name="connsiteX5" fmla="*/ 890105 w 1610730"/>
              <a:gd name="connsiteY5" fmla="*/ 146956 h 1974798"/>
              <a:gd name="connsiteX6" fmla="*/ 1172918 w 1610730"/>
              <a:gd name="connsiteY6" fmla="*/ 650440 h 1974798"/>
              <a:gd name="connsiteX7" fmla="*/ 1458780 w 1610730"/>
              <a:gd name="connsiteY7" fmla="*/ 1666843 h 1974798"/>
              <a:gd name="connsiteX8" fmla="*/ 1610730 w 1610730"/>
              <a:gd name="connsiteY8" fmla="*/ 1963172 h 1974798"/>
              <a:gd name="connsiteX0" fmla="*/ 0 w 1610730"/>
              <a:gd name="connsiteY0" fmla="*/ 1974662 h 1974798"/>
              <a:gd name="connsiteX1" fmla="*/ 253259 w 1610730"/>
              <a:gd name="connsiteY1" fmla="*/ 855316 h 1974798"/>
              <a:gd name="connsiteX2" fmla="*/ 336346 w 1610730"/>
              <a:gd name="connsiteY2" fmla="*/ 558594 h 1974798"/>
              <a:gd name="connsiteX3" fmla="*/ 502520 w 1610730"/>
              <a:gd name="connsiteY3" fmla="*/ 190658 h 1974798"/>
              <a:gd name="connsiteX4" fmla="*/ 710237 w 1610730"/>
              <a:gd name="connsiteY4" fmla="*/ 755 h 1974798"/>
              <a:gd name="connsiteX5" fmla="*/ 890105 w 1610730"/>
              <a:gd name="connsiteY5" fmla="*/ 146956 h 1974798"/>
              <a:gd name="connsiteX6" fmla="*/ 1172918 w 1610730"/>
              <a:gd name="connsiteY6" fmla="*/ 650440 h 1974798"/>
              <a:gd name="connsiteX7" fmla="*/ 1458780 w 1610730"/>
              <a:gd name="connsiteY7" fmla="*/ 1666843 h 1974798"/>
              <a:gd name="connsiteX8" fmla="*/ 1610730 w 1610730"/>
              <a:gd name="connsiteY8" fmla="*/ 1963172 h 1974798"/>
              <a:gd name="connsiteX0" fmla="*/ 0 w 1748223"/>
              <a:gd name="connsiteY0" fmla="*/ 1974662 h 1974798"/>
              <a:gd name="connsiteX1" fmla="*/ 253259 w 1748223"/>
              <a:gd name="connsiteY1" fmla="*/ 855316 h 1974798"/>
              <a:gd name="connsiteX2" fmla="*/ 336346 w 1748223"/>
              <a:gd name="connsiteY2" fmla="*/ 558594 h 1974798"/>
              <a:gd name="connsiteX3" fmla="*/ 502520 w 1748223"/>
              <a:gd name="connsiteY3" fmla="*/ 190658 h 1974798"/>
              <a:gd name="connsiteX4" fmla="*/ 710237 w 1748223"/>
              <a:gd name="connsiteY4" fmla="*/ 755 h 1974798"/>
              <a:gd name="connsiteX5" fmla="*/ 890105 w 1748223"/>
              <a:gd name="connsiteY5" fmla="*/ 146956 h 1974798"/>
              <a:gd name="connsiteX6" fmla="*/ 1172918 w 1748223"/>
              <a:gd name="connsiteY6" fmla="*/ 650440 h 1974798"/>
              <a:gd name="connsiteX7" fmla="*/ 1458780 w 1748223"/>
              <a:gd name="connsiteY7" fmla="*/ 1666843 h 1974798"/>
              <a:gd name="connsiteX8" fmla="*/ 1748223 w 1748223"/>
              <a:gd name="connsiteY8" fmla="*/ 1944426 h 197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8223" h="1974798">
                <a:moveTo>
                  <a:pt x="0" y="1974662"/>
                </a:moveTo>
                <a:cubicBezTo>
                  <a:pt x="1978" y="1987520"/>
                  <a:pt x="197201" y="1091327"/>
                  <a:pt x="253259" y="855316"/>
                </a:cubicBezTo>
                <a:cubicBezTo>
                  <a:pt x="309317" y="619305"/>
                  <a:pt x="294803" y="669370"/>
                  <a:pt x="336346" y="558594"/>
                </a:cubicBezTo>
                <a:cubicBezTo>
                  <a:pt x="377889" y="447818"/>
                  <a:pt x="440205" y="283631"/>
                  <a:pt x="502520" y="190658"/>
                </a:cubicBezTo>
                <a:cubicBezTo>
                  <a:pt x="564835" y="97685"/>
                  <a:pt x="645639" y="8039"/>
                  <a:pt x="710237" y="755"/>
                </a:cubicBezTo>
                <a:cubicBezTo>
                  <a:pt x="774835" y="-6529"/>
                  <a:pt x="812992" y="38675"/>
                  <a:pt x="890105" y="146956"/>
                </a:cubicBezTo>
                <a:cubicBezTo>
                  <a:pt x="967218" y="255237"/>
                  <a:pt x="1078139" y="397126"/>
                  <a:pt x="1172918" y="650440"/>
                </a:cubicBezTo>
                <a:cubicBezTo>
                  <a:pt x="1267697" y="903754"/>
                  <a:pt x="1362896" y="1451179"/>
                  <a:pt x="1458780" y="1666843"/>
                </a:cubicBezTo>
                <a:cubicBezTo>
                  <a:pt x="1554664" y="1882507"/>
                  <a:pt x="1748223" y="1944426"/>
                  <a:pt x="1748223" y="1944426"/>
                </a:cubicBezTo>
              </a:path>
            </a:pathLst>
          </a:custGeom>
          <a:solidFill>
            <a:schemeClr val="accent4">
              <a:lumMod val="75000"/>
              <a:alpha val="24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0" name="Straight Arrow Connector 159"/>
          <p:cNvCxnSpPr/>
          <p:nvPr/>
        </p:nvCxnSpPr>
        <p:spPr>
          <a:xfrm>
            <a:off x="726399" y="6094612"/>
            <a:ext cx="2744446" cy="0"/>
          </a:xfrm>
          <a:prstGeom prst="straightConnector1">
            <a:avLst/>
          </a:prstGeom>
          <a:ln w="5715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 flipV="1">
            <a:off x="729716" y="4225312"/>
            <a:ext cx="0" cy="1892814"/>
          </a:xfrm>
          <a:prstGeom prst="straightConnector1">
            <a:avLst/>
          </a:prstGeom>
          <a:ln w="5715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563300" y="6138202"/>
            <a:ext cx="907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Time</a:t>
            </a:r>
            <a:endParaRPr lang="en-US" sz="2800" dirty="0"/>
          </a:p>
        </p:txBody>
      </p:sp>
      <p:cxnSp>
        <p:nvCxnSpPr>
          <p:cNvPr id="164" name="Straight Arrow Connector 163"/>
          <p:cNvCxnSpPr/>
          <p:nvPr/>
        </p:nvCxnSpPr>
        <p:spPr>
          <a:xfrm>
            <a:off x="898754" y="6222009"/>
            <a:ext cx="969533" cy="0"/>
          </a:xfrm>
          <a:prstGeom prst="straightConnector1">
            <a:avLst/>
          </a:prstGeom>
          <a:ln>
            <a:solidFill>
              <a:srgbClr val="604A7B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1202112" y="613820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μs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 rot="16200000">
            <a:off x="-234510" y="4969701"/>
            <a:ext cx="1302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Current</a:t>
            </a:r>
            <a:endParaRPr lang="en-US" sz="2800" dirty="0"/>
          </a:p>
        </p:txBody>
      </p:sp>
      <p:sp>
        <p:nvSpPr>
          <p:cNvPr id="177" name="TextBox 176"/>
          <p:cNvSpPr txBox="1"/>
          <p:nvPr/>
        </p:nvSpPr>
        <p:spPr>
          <a:xfrm>
            <a:off x="4016164" y="5614894"/>
            <a:ext cx="45518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77933C"/>
                </a:solidFill>
              </a:rPr>
              <a:t>Rise time of e</a:t>
            </a:r>
            <a:r>
              <a:rPr lang="en-US" sz="3000" baseline="30000" dirty="0" smtClean="0">
                <a:solidFill>
                  <a:srgbClr val="77933C"/>
                </a:solidFill>
              </a:rPr>
              <a:t>-</a:t>
            </a:r>
            <a:r>
              <a:rPr lang="en-US" sz="3000" dirty="0" smtClean="0">
                <a:solidFill>
                  <a:srgbClr val="77933C"/>
                </a:solidFill>
              </a:rPr>
              <a:t> current pulse </a:t>
            </a:r>
          </a:p>
          <a:p>
            <a:pPr algn="ctr"/>
            <a:r>
              <a:rPr lang="en-US" sz="3000" dirty="0" smtClean="0">
                <a:solidFill>
                  <a:srgbClr val="77933C"/>
                </a:solidFill>
              </a:rPr>
              <a:t>much wider in time for </a:t>
            </a:r>
            <a:r>
              <a:rPr lang="en-US" sz="3000" dirty="0" err="1" smtClean="0">
                <a:solidFill>
                  <a:srgbClr val="77933C"/>
                </a:solidFill>
              </a:rPr>
              <a:t>γ’s</a:t>
            </a:r>
            <a:endParaRPr lang="en-US" sz="3000" dirty="0">
              <a:solidFill>
                <a:srgbClr val="77933C"/>
              </a:solidFill>
            </a:endParaRPr>
          </a:p>
          <a:p>
            <a:pPr algn="ctr"/>
            <a:endParaRPr lang="en-US" sz="3000" dirty="0">
              <a:solidFill>
                <a:srgbClr val="77933C"/>
              </a:solidFill>
            </a:endParaRPr>
          </a:p>
        </p:txBody>
      </p:sp>
      <p:sp>
        <p:nvSpPr>
          <p:cNvPr id="178" name="Freeform 177"/>
          <p:cNvSpPr/>
          <p:nvPr/>
        </p:nvSpPr>
        <p:spPr>
          <a:xfrm>
            <a:off x="3473646" y="1960762"/>
            <a:ext cx="5509278" cy="2091480"/>
          </a:xfrm>
          <a:custGeom>
            <a:avLst/>
            <a:gdLst>
              <a:gd name="connsiteX0" fmla="*/ 0 w 5509278"/>
              <a:gd name="connsiteY0" fmla="*/ 0 h 2091480"/>
              <a:gd name="connsiteX1" fmla="*/ 989803 w 5509278"/>
              <a:gd name="connsiteY1" fmla="*/ 112044 h 2091480"/>
              <a:gd name="connsiteX2" fmla="*/ 1325962 w 5509278"/>
              <a:gd name="connsiteY2" fmla="*/ 634914 h 2091480"/>
              <a:gd name="connsiteX3" fmla="*/ 2278413 w 5509278"/>
              <a:gd name="connsiteY3" fmla="*/ 466849 h 2091480"/>
              <a:gd name="connsiteX4" fmla="*/ 3212189 w 5509278"/>
              <a:gd name="connsiteY4" fmla="*/ 690936 h 2091480"/>
              <a:gd name="connsiteX5" fmla="*/ 4033912 w 5509278"/>
              <a:gd name="connsiteY5" fmla="*/ 1811371 h 2091480"/>
              <a:gd name="connsiteX6" fmla="*/ 4986363 w 5509278"/>
              <a:gd name="connsiteY6" fmla="*/ 1998111 h 2091480"/>
              <a:gd name="connsiteX7" fmla="*/ 5509278 w 5509278"/>
              <a:gd name="connsiteY7" fmla="*/ 2091480 h 209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9278" h="2091480">
                <a:moveTo>
                  <a:pt x="0" y="0"/>
                </a:moveTo>
                <a:lnTo>
                  <a:pt x="989803" y="112044"/>
                </a:lnTo>
                <a:lnTo>
                  <a:pt x="1325962" y="634914"/>
                </a:lnTo>
                <a:lnTo>
                  <a:pt x="2278413" y="466849"/>
                </a:lnTo>
                <a:lnTo>
                  <a:pt x="3212189" y="690936"/>
                </a:lnTo>
                <a:lnTo>
                  <a:pt x="4033912" y="1811371"/>
                </a:lnTo>
                <a:lnTo>
                  <a:pt x="4986363" y="1998111"/>
                </a:lnTo>
                <a:lnTo>
                  <a:pt x="5509278" y="2091480"/>
                </a:lnTo>
              </a:path>
            </a:pathLst>
          </a:custGeom>
          <a:ln w="38100" cmpd="sng">
            <a:solidFill>
              <a:schemeClr val="accent5">
                <a:lumMod val="7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4615146" y="2631615"/>
            <a:ext cx="156278" cy="148771"/>
          </a:xfrm>
          <a:prstGeom prst="ellipse">
            <a:avLst/>
          </a:prstGeom>
          <a:solidFill>
            <a:srgbClr val="FFFFFF">
              <a:alpha val="88000"/>
            </a:srgbClr>
          </a:solidFill>
          <a:ln w="5715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4771424" y="2357208"/>
            <a:ext cx="156278" cy="148771"/>
          </a:xfrm>
          <a:prstGeom prst="ellipse">
            <a:avLst/>
          </a:prstGeom>
          <a:solidFill>
            <a:srgbClr val="FFFFFF">
              <a:alpha val="88000"/>
            </a:srgbClr>
          </a:solidFill>
          <a:ln w="5715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4536979" y="2467341"/>
            <a:ext cx="156278" cy="148771"/>
          </a:xfrm>
          <a:prstGeom prst="ellipse">
            <a:avLst/>
          </a:prstGeom>
          <a:solidFill>
            <a:srgbClr val="FFFFFF">
              <a:alpha val="88000"/>
            </a:srgbClr>
          </a:solidFill>
          <a:ln w="5715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4302590" y="2135251"/>
            <a:ext cx="156278" cy="148771"/>
          </a:xfrm>
          <a:prstGeom prst="ellipse">
            <a:avLst/>
          </a:prstGeom>
          <a:solidFill>
            <a:srgbClr val="FFFFFF">
              <a:alpha val="88000"/>
            </a:srgbClr>
          </a:solidFill>
          <a:ln w="5715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4458868" y="1860844"/>
            <a:ext cx="156278" cy="148771"/>
          </a:xfrm>
          <a:prstGeom prst="ellipse">
            <a:avLst/>
          </a:prstGeom>
          <a:solidFill>
            <a:srgbClr val="FFFFFF">
              <a:alpha val="88000"/>
            </a:srgbClr>
          </a:solidFill>
          <a:ln w="5715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/>
          <p:cNvSpPr/>
          <p:nvPr/>
        </p:nvSpPr>
        <p:spPr>
          <a:xfrm>
            <a:off x="5713084" y="2474635"/>
            <a:ext cx="156278" cy="148771"/>
          </a:xfrm>
          <a:prstGeom prst="ellipse">
            <a:avLst/>
          </a:prstGeom>
          <a:solidFill>
            <a:srgbClr val="FFFFFF">
              <a:alpha val="88000"/>
            </a:srgbClr>
          </a:solidFill>
          <a:ln w="5715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5726491" y="2215731"/>
            <a:ext cx="156278" cy="148771"/>
          </a:xfrm>
          <a:prstGeom prst="ellipse">
            <a:avLst/>
          </a:prstGeom>
          <a:solidFill>
            <a:srgbClr val="FFFFFF">
              <a:alpha val="88000"/>
            </a:srgbClr>
          </a:solidFill>
          <a:ln w="5715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5492046" y="2233122"/>
            <a:ext cx="156278" cy="148771"/>
          </a:xfrm>
          <a:prstGeom prst="ellipse">
            <a:avLst/>
          </a:prstGeom>
          <a:solidFill>
            <a:srgbClr val="FFFFFF">
              <a:alpha val="88000"/>
            </a:srgbClr>
          </a:solidFill>
          <a:ln w="5715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/>
          <p:cNvSpPr/>
          <p:nvPr/>
        </p:nvSpPr>
        <p:spPr>
          <a:xfrm>
            <a:off x="6513260" y="2728061"/>
            <a:ext cx="156278" cy="148771"/>
          </a:xfrm>
          <a:prstGeom prst="ellipse">
            <a:avLst/>
          </a:prstGeom>
          <a:solidFill>
            <a:srgbClr val="FFFFFF">
              <a:alpha val="88000"/>
            </a:srgbClr>
          </a:solidFill>
          <a:ln w="5715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6669538" y="2453654"/>
            <a:ext cx="156278" cy="148771"/>
          </a:xfrm>
          <a:prstGeom prst="ellipse">
            <a:avLst/>
          </a:prstGeom>
          <a:solidFill>
            <a:srgbClr val="FFFFFF">
              <a:alpha val="88000"/>
            </a:srgbClr>
          </a:solidFill>
          <a:ln w="5715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7284429" y="3725939"/>
            <a:ext cx="156278" cy="148771"/>
          </a:xfrm>
          <a:prstGeom prst="ellipse">
            <a:avLst/>
          </a:prstGeom>
          <a:solidFill>
            <a:srgbClr val="FFFFFF">
              <a:alpha val="88000"/>
            </a:srgbClr>
          </a:solidFill>
          <a:ln w="5715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1" name="Straight Arrow Connector 170"/>
          <p:cNvCxnSpPr/>
          <p:nvPr/>
        </p:nvCxnSpPr>
        <p:spPr>
          <a:xfrm>
            <a:off x="7673628" y="1839172"/>
            <a:ext cx="17676" cy="2043572"/>
          </a:xfrm>
          <a:prstGeom prst="straightConnector1">
            <a:avLst/>
          </a:prstGeom>
          <a:ln w="38100" cmpd="sng">
            <a:solidFill>
              <a:schemeClr val="accent3">
                <a:lumMod val="75000"/>
              </a:schemeClr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7519962" y="1839172"/>
            <a:ext cx="325009" cy="0"/>
          </a:xfrm>
          <a:prstGeom prst="line">
            <a:avLst/>
          </a:prstGeom>
          <a:ln w="3810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7524381" y="3872940"/>
            <a:ext cx="316170" cy="0"/>
          </a:xfrm>
          <a:prstGeom prst="line">
            <a:avLst/>
          </a:prstGeom>
          <a:ln w="38100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4" name="Rectangle 213"/>
          <p:cNvSpPr/>
          <p:nvPr/>
        </p:nvSpPr>
        <p:spPr>
          <a:xfrm>
            <a:off x="7659562" y="2623406"/>
            <a:ext cx="42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77933C"/>
                </a:solidFill>
              </a:rPr>
              <a:t>ΔZ</a:t>
            </a:r>
          </a:p>
        </p:txBody>
      </p:sp>
      <p:sp>
        <p:nvSpPr>
          <p:cNvPr id="215" name="Oval 214"/>
          <p:cNvSpPr/>
          <p:nvPr/>
        </p:nvSpPr>
        <p:spPr>
          <a:xfrm>
            <a:off x="7975110" y="3931877"/>
            <a:ext cx="156278" cy="148771"/>
          </a:xfrm>
          <a:prstGeom prst="ellipse">
            <a:avLst/>
          </a:prstGeom>
          <a:solidFill>
            <a:srgbClr val="FFFFFF">
              <a:alpha val="88000"/>
            </a:srgbClr>
          </a:solidFill>
          <a:ln w="5715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7" name="Straight Connector 216"/>
          <p:cNvCxnSpPr/>
          <p:nvPr/>
        </p:nvCxnSpPr>
        <p:spPr>
          <a:xfrm flipH="1">
            <a:off x="4334449" y="4716675"/>
            <a:ext cx="110379" cy="214217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flipH="1">
            <a:off x="4360180" y="4716675"/>
            <a:ext cx="84649" cy="255000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flipH="1">
            <a:off x="4265807" y="4716675"/>
            <a:ext cx="179021" cy="212051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H="1">
            <a:off x="4278238" y="4716675"/>
            <a:ext cx="166590" cy="255000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H="1">
            <a:off x="4406469" y="4716675"/>
            <a:ext cx="38359" cy="255000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4443620" y="4716675"/>
            <a:ext cx="38359" cy="255000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H="1">
            <a:off x="4443620" y="4716675"/>
            <a:ext cx="1208" cy="255000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8" name="Group 227"/>
          <p:cNvGrpSpPr/>
          <p:nvPr/>
        </p:nvGrpSpPr>
        <p:grpSpPr>
          <a:xfrm>
            <a:off x="4125822" y="4717263"/>
            <a:ext cx="386121" cy="255000"/>
            <a:chOff x="1889073" y="4510605"/>
            <a:chExt cx="979519" cy="686497"/>
          </a:xfrm>
        </p:grpSpPr>
        <p:cxnSp>
          <p:nvCxnSpPr>
            <p:cNvPr id="229" name="Straight Connector 228"/>
            <p:cNvCxnSpPr/>
            <p:nvPr/>
          </p:nvCxnSpPr>
          <p:spPr>
            <a:xfrm flipH="1">
              <a:off x="2063206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flipH="1">
              <a:off x="2128479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flipH="1">
              <a:off x="1889073" y="4510605"/>
              <a:ext cx="454144" cy="570871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 flipH="1">
              <a:off x="1920609" y="4510605"/>
              <a:ext cx="42260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 flipH="1">
              <a:off x="2245907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2340152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>
            <a:xfrm>
              <a:off x="2340152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2340152" y="4510605"/>
              <a:ext cx="52844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2340152" y="4510605"/>
              <a:ext cx="422609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2340152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H="1">
              <a:off x="2340152" y="4510605"/>
              <a:ext cx="3065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6" name="Straight Connector 245"/>
          <p:cNvCxnSpPr/>
          <p:nvPr/>
        </p:nvCxnSpPr>
        <p:spPr>
          <a:xfrm>
            <a:off x="4719394" y="4717263"/>
            <a:ext cx="110379" cy="214217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>
            <a:off x="4719394" y="4717263"/>
            <a:ext cx="84649" cy="255000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4719394" y="4717263"/>
            <a:ext cx="208308" cy="255000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4719394" y="4717263"/>
            <a:ext cx="166590" cy="255000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>
            <a:off x="4719394" y="4717263"/>
            <a:ext cx="38359" cy="255000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 flipH="1">
            <a:off x="4719394" y="4717263"/>
            <a:ext cx="1208" cy="255000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4" name="Group 263"/>
          <p:cNvGrpSpPr/>
          <p:nvPr/>
        </p:nvGrpSpPr>
        <p:grpSpPr>
          <a:xfrm>
            <a:off x="5592631" y="4717851"/>
            <a:ext cx="386121" cy="255000"/>
            <a:chOff x="1889073" y="4510605"/>
            <a:chExt cx="979519" cy="686497"/>
          </a:xfrm>
        </p:grpSpPr>
        <p:cxnSp>
          <p:nvCxnSpPr>
            <p:cNvPr id="265" name="Straight Connector 264"/>
            <p:cNvCxnSpPr/>
            <p:nvPr/>
          </p:nvCxnSpPr>
          <p:spPr>
            <a:xfrm flipH="1">
              <a:off x="2063206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H="1">
              <a:off x="2128479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flipH="1">
              <a:off x="1889073" y="4510605"/>
              <a:ext cx="454144" cy="570871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H="1">
              <a:off x="1920609" y="4510605"/>
              <a:ext cx="42260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 flipH="1">
              <a:off x="2245907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>
              <a:off x="2340152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>
              <a:off x="2340152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>
              <a:off x="2340152" y="4510605"/>
              <a:ext cx="52844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2340152" y="4510605"/>
              <a:ext cx="422609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2340152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flipH="1">
              <a:off x="2340152" y="4510605"/>
              <a:ext cx="3065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6" name="Group 275"/>
          <p:cNvGrpSpPr/>
          <p:nvPr/>
        </p:nvGrpSpPr>
        <p:grpSpPr>
          <a:xfrm>
            <a:off x="7889551" y="4705853"/>
            <a:ext cx="386121" cy="255000"/>
            <a:chOff x="1889073" y="4510605"/>
            <a:chExt cx="979519" cy="686497"/>
          </a:xfrm>
        </p:grpSpPr>
        <p:cxnSp>
          <p:nvCxnSpPr>
            <p:cNvPr id="277" name="Straight Connector 276"/>
            <p:cNvCxnSpPr/>
            <p:nvPr/>
          </p:nvCxnSpPr>
          <p:spPr>
            <a:xfrm flipH="1">
              <a:off x="2063206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H="1">
              <a:off x="2128479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flipH="1">
              <a:off x="1889073" y="4510605"/>
              <a:ext cx="454144" cy="570871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 flipH="1">
              <a:off x="1920609" y="4510605"/>
              <a:ext cx="42260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 flipH="1">
              <a:off x="2245907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2340152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2340152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>
              <a:off x="2340152" y="4510605"/>
              <a:ext cx="52844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>
              <a:off x="2340152" y="4510605"/>
              <a:ext cx="422609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>
              <a:off x="2340152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 flipH="1">
              <a:off x="2340152" y="4510605"/>
              <a:ext cx="3065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/>
        </p:nvGrpSpPr>
        <p:grpSpPr>
          <a:xfrm>
            <a:off x="6576740" y="4712044"/>
            <a:ext cx="386121" cy="255000"/>
            <a:chOff x="1889073" y="4510605"/>
            <a:chExt cx="979519" cy="686497"/>
          </a:xfrm>
        </p:grpSpPr>
        <p:cxnSp>
          <p:nvCxnSpPr>
            <p:cNvPr id="289" name="Straight Connector 288"/>
            <p:cNvCxnSpPr/>
            <p:nvPr/>
          </p:nvCxnSpPr>
          <p:spPr>
            <a:xfrm flipH="1">
              <a:off x="2063206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flipH="1">
              <a:off x="2128479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 flipH="1">
              <a:off x="1889073" y="4510605"/>
              <a:ext cx="454144" cy="570871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flipH="1">
              <a:off x="1920609" y="4510605"/>
              <a:ext cx="42260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 flipH="1">
              <a:off x="2245907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>
              <a:off x="2340152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2340152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>
              <a:off x="2340152" y="4510605"/>
              <a:ext cx="52844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2340152" y="4510605"/>
              <a:ext cx="422609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>
              <a:off x="2340152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flipH="1">
              <a:off x="2340152" y="4510605"/>
              <a:ext cx="3065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0" name="Group 299"/>
          <p:cNvGrpSpPr/>
          <p:nvPr/>
        </p:nvGrpSpPr>
        <p:grpSpPr>
          <a:xfrm>
            <a:off x="6436755" y="4712632"/>
            <a:ext cx="386121" cy="255000"/>
            <a:chOff x="1889073" y="4510605"/>
            <a:chExt cx="979519" cy="686497"/>
          </a:xfrm>
        </p:grpSpPr>
        <p:cxnSp>
          <p:nvCxnSpPr>
            <p:cNvPr id="301" name="Straight Connector 300"/>
            <p:cNvCxnSpPr/>
            <p:nvPr/>
          </p:nvCxnSpPr>
          <p:spPr>
            <a:xfrm flipH="1">
              <a:off x="2063206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flipH="1">
              <a:off x="2128479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 flipH="1">
              <a:off x="1889073" y="4510605"/>
              <a:ext cx="454144" cy="570871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flipH="1">
              <a:off x="1920609" y="4510605"/>
              <a:ext cx="42260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 flipH="1">
              <a:off x="2245907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>
              <a:off x="2340152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>
              <a:off x="2340152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/>
          </p:nvCxnSpPr>
          <p:spPr>
            <a:xfrm>
              <a:off x="2340152" y="4510605"/>
              <a:ext cx="52844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>
              <a:off x="2340152" y="4510605"/>
              <a:ext cx="422609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>
              <a:off x="2340152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 flipH="1">
              <a:off x="2340152" y="4510605"/>
              <a:ext cx="3065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2" name="Group 311"/>
          <p:cNvGrpSpPr/>
          <p:nvPr/>
        </p:nvGrpSpPr>
        <p:grpSpPr>
          <a:xfrm>
            <a:off x="7192974" y="4712044"/>
            <a:ext cx="386121" cy="255000"/>
            <a:chOff x="1889073" y="4510605"/>
            <a:chExt cx="979519" cy="686497"/>
          </a:xfrm>
        </p:grpSpPr>
        <p:cxnSp>
          <p:nvCxnSpPr>
            <p:cNvPr id="313" name="Straight Connector 312"/>
            <p:cNvCxnSpPr/>
            <p:nvPr/>
          </p:nvCxnSpPr>
          <p:spPr>
            <a:xfrm flipH="1">
              <a:off x="2063206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 flipH="1">
              <a:off x="2128479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/>
            <p:nvPr/>
          </p:nvCxnSpPr>
          <p:spPr>
            <a:xfrm flipH="1">
              <a:off x="1889073" y="4510605"/>
              <a:ext cx="454144" cy="570871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 flipH="1">
              <a:off x="1920609" y="4510605"/>
              <a:ext cx="42260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flipH="1">
              <a:off x="2245907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/>
            <p:nvPr/>
          </p:nvCxnSpPr>
          <p:spPr>
            <a:xfrm>
              <a:off x="2340152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>
              <a:off x="2340152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>
              <a:off x="2340152" y="4510605"/>
              <a:ext cx="52844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/>
            <p:nvPr/>
          </p:nvCxnSpPr>
          <p:spPr>
            <a:xfrm>
              <a:off x="2340152" y="4510605"/>
              <a:ext cx="422609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/>
            <p:nvPr/>
          </p:nvCxnSpPr>
          <p:spPr>
            <a:xfrm>
              <a:off x="2340152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/>
            <p:nvPr/>
          </p:nvCxnSpPr>
          <p:spPr>
            <a:xfrm flipH="1">
              <a:off x="2340152" y="4510605"/>
              <a:ext cx="3065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6" name="Group 335"/>
          <p:cNvGrpSpPr/>
          <p:nvPr/>
        </p:nvGrpSpPr>
        <p:grpSpPr>
          <a:xfrm>
            <a:off x="5304439" y="4732851"/>
            <a:ext cx="386121" cy="255000"/>
            <a:chOff x="1889073" y="4510605"/>
            <a:chExt cx="979519" cy="686497"/>
          </a:xfrm>
        </p:grpSpPr>
        <p:cxnSp>
          <p:nvCxnSpPr>
            <p:cNvPr id="337" name="Straight Connector 336"/>
            <p:cNvCxnSpPr/>
            <p:nvPr/>
          </p:nvCxnSpPr>
          <p:spPr>
            <a:xfrm flipH="1">
              <a:off x="2063206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>
            <a:xfrm flipH="1">
              <a:off x="2128479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 flipH="1">
              <a:off x="1889073" y="4510605"/>
              <a:ext cx="454144" cy="570871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 flipH="1">
              <a:off x="1920609" y="4510605"/>
              <a:ext cx="42260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 flipH="1">
              <a:off x="2245907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>
              <a:off x="2340152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>
              <a:off x="2340152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>
              <a:off x="2340152" y="4510605"/>
              <a:ext cx="52844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>
              <a:off x="2340152" y="4510605"/>
              <a:ext cx="422609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>
              <a:off x="2340152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/>
            <p:cNvCxnSpPr/>
            <p:nvPr/>
          </p:nvCxnSpPr>
          <p:spPr>
            <a:xfrm flipH="1">
              <a:off x="2340152" y="4510605"/>
              <a:ext cx="3065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8" name="Group 347"/>
          <p:cNvGrpSpPr/>
          <p:nvPr/>
        </p:nvGrpSpPr>
        <p:grpSpPr>
          <a:xfrm>
            <a:off x="5164454" y="4733439"/>
            <a:ext cx="386121" cy="255000"/>
            <a:chOff x="1889073" y="4510605"/>
            <a:chExt cx="979519" cy="686497"/>
          </a:xfrm>
        </p:grpSpPr>
        <p:cxnSp>
          <p:nvCxnSpPr>
            <p:cNvPr id="349" name="Straight Connector 348"/>
            <p:cNvCxnSpPr/>
            <p:nvPr/>
          </p:nvCxnSpPr>
          <p:spPr>
            <a:xfrm flipH="1">
              <a:off x="2063206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/>
            <p:cNvCxnSpPr/>
            <p:nvPr/>
          </p:nvCxnSpPr>
          <p:spPr>
            <a:xfrm flipH="1">
              <a:off x="2128479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/>
          </p:nvCxnSpPr>
          <p:spPr>
            <a:xfrm flipH="1">
              <a:off x="1889073" y="4510605"/>
              <a:ext cx="454144" cy="570871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1920609" y="4510605"/>
              <a:ext cx="42260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 flipH="1">
              <a:off x="2245907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>
              <a:off x="2340152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>
              <a:off x="2340152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/>
          </p:nvCxnSpPr>
          <p:spPr>
            <a:xfrm>
              <a:off x="2340152" y="4510605"/>
              <a:ext cx="52844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>
              <a:off x="2340152" y="4510605"/>
              <a:ext cx="422609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>
              <a:off x="2340152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/>
          </p:nvCxnSpPr>
          <p:spPr>
            <a:xfrm flipH="1">
              <a:off x="2340152" y="4510605"/>
              <a:ext cx="3065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0" name="Group 359"/>
          <p:cNvGrpSpPr/>
          <p:nvPr/>
        </p:nvGrpSpPr>
        <p:grpSpPr>
          <a:xfrm>
            <a:off x="4778333" y="4714092"/>
            <a:ext cx="386121" cy="255000"/>
            <a:chOff x="1889073" y="4510605"/>
            <a:chExt cx="979519" cy="686497"/>
          </a:xfrm>
        </p:grpSpPr>
        <p:cxnSp>
          <p:nvCxnSpPr>
            <p:cNvPr id="361" name="Straight Connector 360"/>
            <p:cNvCxnSpPr/>
            <p:nvPr/>
          </p:nvCxnSpPr>
          <p:spPr>
            <a:xfrm flipH="1">
              <a:off x="2063206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 flipH="1">
              <a:off x="2128479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>
            <a:xfrm flipH="1">
              <a:off x="1889073" y="4510605"/>
              <a:ext cx="454144" cy="570871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 flipH="1">
              <a:off x="1920609" y="4510605"/>
              <a:ext cx="42260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 flipH="1">
              <a:off x="2245907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>
              <a:off x="2340152" y="4510605"/>
              <a:ext cx="280011" cy="576703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>
              <a:off x="2340152" y="4510605"/>
              <a:ext cx="214738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/>
            <p:nvPr/>
          </p:nvCxnSpPr>
          <p:spPr>
            <a:xfrm>
              <a:off x="2340152" y="4510605"/>
              <a:ext cx="52844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>
              <a:off x="2340152" y="4510605"/>
              <a:ext cx="422609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/>
            <p:nvPr/>
          </p:nvCxnSpPr>
          <p:spPr>
            <a:xfrm>
              <a:off x="2340152" y="4510605"/>
              <a:ext cx="97310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/>
            <p:cNvCxnSpPr/>
            <p:nvPr/>
          </p:nvCxnSpPr>
          <p:spPr>
            <a:xfrm flipH="1">
              <a:off x="2340152" y="4510605"/>
              <a:ext cx="3065" cy="686497"/>
            </a:xfrm>
            <a:prstGeom prst="line">
              <a:avLst/>
            </a:prstGeom>
            <a:ln w="12700" cmpd="sng">
              <a:solidFill>
                <a:srgbClr val="604A7B">
                  <a:alpha val="84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3" name="Straight Connector 372"/>
          <p:cNvCxnSpPr/>
          <p:nvPr/>
        </p:nvCxnSpPr>
        <p:spPr>
          <a:xfrm flipH="1">
            <a:off x="4706990" y="4714680"/>
            <a:ext cx="110379" cy="214217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 flipH="1">
            <a:off x="4732721" y="4714680"/>
            <a:ext cx="84649" cy="255000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/>
          <p:cNvCxnSpPr/>
          <p:nvPr/>
        </p:nvCxnSpPr>
        <p:spPr>
          <a:xfrm flipH="1">
            <a:off x="4779010" y="4714680"/>
            <a:ext cx="38359" cy="255000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/>
          <p:cNvCxnSpPr/>
          <p:nvPr/>
        </p:nvCxnSpPr>
        <p:spPr>
          <a:xfrm>
            <a:off x="4816161" y="4714680"/>
            <a:ext cx="110379" cy="214217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Connector 378"/>
          <p:cNvCxnSpPr/>
          <p:nvPr/>
        </p:nvCxnSpPr>
        <p:spPr>
          <a:xfrm>
            <a:off x="4816161" y="4714680"/>
            <a:ext cx="84649" cy="255000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Connector 379"/>
          <p:cNvCxnSpPr/>
          <p:nvPr/>
        </p:nvCxnSpPr>
        <p:spPr>
          <a:xfrm>
            <a:off x="4816161" y="4714680"/>
            <a:ext cx="208308" cy="255000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/>
          <p:cNvCxnSpPr/>
          <p:nvPr/>
        </p:nvCxnSpPr>
        <p:spPr>
          <a:xfrm>
            <a:off x="4816161" y="4714680"/>
            <a:ext cx="166590" cy="255000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/>
          <p:nvPr/>
        </p:nvCxnSpPr>
        <p:spPr>
          <a:xfrm>
            <a:off x="4816161" y="4714680"/>
            <a:ext cx="38359" cy="255000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Connector 382"/>
          <p:cNvCxnSpPr/>
          <p:nvPr/>
        </p:nvCxnSpPr>
        <p:spPr>
          <a:xfrm flipH="1">
            <a:off x="4816161" y="4714680"/>
            <a:ext cx="1208" cy="255000"/>
          </a:xfrm>
          <a:prstGeom prst="line">
            <a:avLst/>
          </a:prstGeom>
          <a:ln w="12700" cmpd="sng">
            <a:solidFill>
              <a:srgbClr val="604A7B">
                <a:alpha val="84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4035030" y="4946724"/>
            <a:ext cx="4283786" cy="0"/>
          </a:xfrm>
          <a:prstGeom prst="lin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4035030" y="4716675"/>
            <a:ext cx="4283786" cy="0"/>
          </a:xfrm>
          <a:prstGeom prst="line">
            <a:avLst/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Rectangle 174"/>
          <p:cNvSpPr/>
          <p:nvPr/>
        </p:nvSpPr>
        <p:spPr>
          <a:xfrm>
            <a:off x="4496436" y="4805332"/>
            <a:ext cx="196821" cy="3597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7674266" y="4787186"/>
            <a:ext cx="196821" cy="3597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TextBox 383"/>
          <p:cNvSpPr txBox="1"/>
          <p:nvPr/>
        </p:nvSpPr>
        <p:spPr>
          <a:xfrm>
            <a:off x="2122154" y="4263966"/>
            <a:ext cx="441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e</a:t>
            </a:r>
            <a:r>
              <a:rPr lang="en-US" sz="2800" baseline="30000" dirty="0" smtClean="0">
                <a:solidFill>
                  <a:schemeClr val="accent4">
                    <a:lumMod val="75000"/>
                  </a:schemeClr>
                </a:solidFill>
              </a:rPr>
              <a:t>-</a:t>
            </a:r>
            <a:endParaRPr lang="en-US" sz="2800" baseline="30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85" name="Rectangle 384"/>
          <p:cNvSpPr/>
          <p:nvPr/>
        </p:nvSpPr>
        <p:spPr>
          <a:xfrm>
            <a:off x="270507" y="794590"/>
            <a:ext cx="3203140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γ</a:t>
            </a:r>
            <a:r>
              <a:rPr lang="en-US" sz="2800" dirty="0" smtClean="0"/>
              <a:t> energy deposition much less spatially localized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FF0000"/>
                </a:solidFill>
              </a:rPr>
              <a:t>More likely to deposit energy in veto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387" name="Straight Arrow Connector 386"/>
          <p:cNvCxnSpPr/>
          <p:nvPr/>
        </p:nvCxnSpPr>
        <p:spPr>
          <a:xfrm>
            <a:off x="1419849" y="3541059"/>
            <a:ext cx="2596315" cy="126427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33064" y="6356350"/>
            <a:ext cx="2133600" cy="365125"/>
          </a:xfrm>
        </p:spPr>
        <p:txBody>
          <a:bodyPr/>
          <a:lstStyle/>
          <a:p>
            <a:fld id="{63D57D07-B0C6-C344-BBDC-92DE4F26FD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0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2136068"/>
            <a:ext cx="8382001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0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5000" b="1" dirty="0" smtClean="0">
                <a:solidFill>
                  <a:srgbClr val="000000"/>
                </a:solidFill>
                <a:latin typeface="Verdana"/>
                <a:cs typeface="Verdana"/>
              </a:rPr>
              <a:t>Outline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3200" dirty="0" smtClean="0">
                <a:solidFill>
                  <a:srgbClr val="000000"/>
                </a:solidFill>
                <a:latin typeface="Verdana"/>
                <a:cs typeface="Verdana"/>
              </a:rPr>
              <a:t>Introduction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3200" dirty="0" smtClean="0">
                <a:solidFill>
                  <a:srgbClr val="000000"/>
                </a:solidFill>
                <a:latin typeface="Verdana"/>
                <a:cs typeface="Verdana"/>
              </a:rPr>
              <a:t>Directional </a:t>
            </a:r>
            <a: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  <a:t>Sensitivity Measurements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  <a:t>Future </a:t>
            </a:r>
            <a:r>
              <a:rPr lang="en-US" sz="3200" dirty="0" smtClean="0">
                <a:solidFill>
                  <a:srgbClr val="000000"/>
                </a:solidFill>
                <a:latin typeface="Verdana"/>
                <a:cs typeface="Verdana"/>
              </a:rPr>
              <a:t>plans</a:t>
            </a:r>
            <a:endParaRPr lang="en-US" sz="32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58454" y="381152"/>
            <a:ext cx="6627092" cy="189345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  <a:latin typeface="Verdana"/>
                <a:cs typeface="Verdana"/>
              </a:rPr>
              <a:t>Surface Commissioning of the DMTPC 4-Shooter Directional Dark Matter Detector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26526" y="227460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Directional detection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The DMTPC collaboration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The 4-shooter detector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High gain </a:t>
            </a:r>
            <a:r>
              <a:rPr lang="en-US" baseline="30000" dirty="0">
                <a:solidFill>
                  <a:srgbClr val="000000"/>
                </a:solidFill>
                <a:latin typeface="Verdana"/>
                <a:cs typeface="Verdana"/>
              </a:rPr>
              <a:t> 252</a:t>
            </a: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Cf neutron study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Low gain &amp; pressure </a:t>
            </a:r>
            <a:r>
              <a:rPr lang="en-US" dirty="0" err="1">
                <a:solidFill>
                  <a:srgbClr val="000000"/>
                </a:solidFill>
                <a:latin typeface="Verdana"/>
                <a:cs typeface="Verdana"/>
              </a:rPr>
              <a:t>AmBe</a:t>
            </a: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 neutron study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Directionality with alpha tails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Future WIPP deployment </a:t>
            </a:r>
          </a:p>
        </p:txBody>
      </p:sp>
    </p:spTree>
    <p:extLst>
      <p:ext uri="{BB962C8B-B14F-4D97-AF65-F5344CB8AC3E}">
        <p14:creationId xmlns:p14="http://schemas.microsoft.com/office/powerpoint/2010/main" val="404230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m241n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89" y="629097"/>
            <a:ext cx="3206282" cy="3047797"/>
          </a:xfrm>
          <a:prstGeom prst="rect">
            <a:avLst/>
          </a:prstGeom>
        </p:spPr>
      </p:pic>
      <p:pic>
        <p:nvPicPr>
          <p:cNvPr id="8" name="Picture 7" descr="meshrisetimevsenergyanode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971" y="808389"/>
            <a:ext cx="5852160" cy="39950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506" y="-31750"/>
            <a:ext cx="8602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PID with Mesh Readout</a:t>
            </a:r>
            <a:endParaRPr lang="en-US" sz="2000" dirty="0">
              <a:latin typeface="Verdana"/>
              <a:cs typeface="Verdan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5837" y="752606"/>
            <a:ext cx="13516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The last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75 </a:t>
            </a:r>
            <a:r>
              <a:rPr lang="en-US" sz="2000" dirty="0" err="1" smtClean="0">
                <a:solidFill>
                  <a:srgbClr val="FF0000"/>
                </a:solidFill>
              </a:rPr>
              <a:t>keV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ee</a:t>
            </a:r>
            <a:r>
              <a:rPr lang="en-US" sz="2000" dirty="0" smtClean="0">
                <a:solidFill>
                  <a:srgbClr val="FF0000"/>
                </a:solidFill>
              </a:rPr>
              <a:t> of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an </a:t>
            </a:r>
            <a:r>
              <a:rPr lang="en-US" sz="2000" baseline="30000" dirty="0" smtClean="0">
                <a:solidFill>
                  <a:srgbClr val="FF0000"/>
                </a:solidFill>
              </a:rPr>
              <a:t>241</a:t>
            </a:r>
            <a:r>
              <a:rPr lang="en-US" sz="2000" dirty="0" smtClean="0">
                <a:solidFill>
                  <a:srgbClr val="FF0000"/>
                </a:solidFill>
              </a:rPr>
              <a:t>Am α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27" y="3676894"/>
            <a:ext cx="3200400" cy="306362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682330" y="3817325"/>
            <a:ext cx="14532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aseline="30000" dirty="0" smtClean="0"/>
              <a:t>137</a:t>
            </a:r>
            <a:r>
              <a:rPr lang="en-US" sz="2400" dirty="0" smtClean="0"/>
              <a:t>Cs </a:t>
            </a:r>
            <a:r>
              <a:rPr lang="en-US" sz="2400" dirty="0" err="1" smtClean="0"/>
              <a:t>γ</a:t>
            </a:r>
            <a:endParaRPr lang="en-US" sz="2400" dirty="0" smtClean="0"/>
          </a:p>
          <a:p>
            <a:pPr algn="ctr"/>
            <a:r>
              <a:rPr lang="en-US" sz="2400" dirty="0" smtClean="0"/>
              <a:t>60 </a:t>
            </a:r>
            <a:r>
              <a:rPr lang="en-US" sz="2400" dirty="0" err="1" smtClean="0"/>
              <a:t>keV</a:t>
            </a:r>
            <a:r>
              <a:rPr lang="en-US" sz="2400" baseline="-25000" dirty="0" err="1" smtClean="0"/>
              <a:t>ee</a:t>
            </a:r>
            <a:endParaRPr lang="en-US" sz="2400" baseline="-25000" dirty="0"/>
          </a:p>
        </p:txBody>
      </p:sp>
      <p:sp>
        <p:nvSpPr>
          <p:cNvPr id="11" name="Rectangle 10"/>
          <p:cNvSpPr/>
          <p:nvPr/>
        </p:nvSpPr>
        <p:spPr>
          <a:xfrm>
            <a:off x="3383432" y="4768524"/>
            <a:ext cx="559460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E46C0A"/>
                </a:solidFill>
              </a:rPr>
              <a:t>Demonstrated rejection of Cs-137 </a:t>
            </a:r>
            <a:r>
              <a:rPr lang="en-US" sz="2800" dirty="0" err="1" smtClean="0">
                <a:solidFill>
                  <a:srgbClr val="E46C0A"/>
                </a:solidFill>
              </a:rPr>
              <a:t>γ’s</a:t>
            </a:r>
            <a:r>
              <a:rPr lang="en-US" sz="2800" dirty="0" smtClean="0">
                <a:solidFill>
                  <a:srgbClr val="E46C0A"/>
                </a:solidFill>
              </a:rPr>
              <a:t> </a:t>
            </a:r>
          </a:p>
          <a:p>
            <a:r>
              <a:rPr lang="en-US" sz="2800" dirty="0">
                <a:solidFill>
                  <a:srgbClr val="E46C0A"/>
                </a:solidFill>
              </a:rPr>
              <a:t>b</a:t>
            </a:r>
            <a:r>
              <a:rPr lang="en-US" sz="2800" dirty="0" smtClean="0">
                <a:solidFill>
                  <a:srgbClr val="E46C0A"/>
                </a:solidFill>
              </a:rPr>
              <a:t>etween 40 </a:t>
            </a:r>
            <a:r>
              <a:rPr lang="en-US" sz="2800" dirty="0" err="1" smtClean="0">
                <a:solidFill>
                  <a:srgbClr val="E46C0A"/>
                </a:solidFill>
              </a:rPr>
              <a:t>keV</a:t>
            </a:r>
            <a:r>
              <a:rPr lang="en-US" sz="2800" baseline="-25000" dirty="0" err="1">
                <a:solidFill>
                  <a:srgbClr val="E46C0A"/>
                </a:solidFill>
              </a:rPr>
              <a:t>e</a:t>
            </a:r>
            <a:r>
              <a:rPr lang="en-US" sz="2800" baseline="-25000" dirty="0" err="1" smtClean="0">
                <a:solidFill>
                  <a:srgbClr val="E46C0A"/>
                </a:solidFill>
              </a:rPr>
              <a:t>e</a:t>
            </a:r>
            <a:r>
              <a:rPr lang="en-US" sz="2800" dirty="0" smtClean="0">
                <a:solidFill>
                  <a:srgbClr val="E46C0A"/>
                </a:solidFill>
              </a:rPr>
              <a:t> </a:t>
            </a:r>
            <a:r>
              <a:rPr lang="en-US" sz="2800" dirty="0">
                <a:solidFill>
                  <a:srgbClr val="E46C0A"/>
                </a:solidFill>
              </a:rPr>
              <a:t>&lt; E &lt; 200 </a:t>
            </a:r>
            <a:r>
              <a:rPr lang="en-US" sz="2800" dirty="0" err="1" smtClean="0">
                <a:solidFill>
                  <a:srgbClr val="E46C0A"/>
                </a:solidFill>
              </a:rPr>
              <a:t>keV</a:t>
            </a:r>
            <a:r>
              <a:rPr lang="en-US" sz="2800" baseline="-25000" dirty="0" err="1" smtClean="0">
                <a:solidFill>
                  <a:srgbClr val="E46C0A"/>
                </a:solidFill>
              </a:rPr>
              <a:t>ee</a:t>
            </a:r>
            <a:r>
              <a:rPr lang="en-US" sz="2800" dirty="0" smtClean="0">
                <a:solidFill>
                  <a:srgbClr val="E46C0A"/>
                </a:solidFill>
              </a:rPr>
              <a:t> of </a:t>
            </a:r>
          </a:p>
          <a:p>
            <a:r>
              <a:rPr lang="en-US" sz="2800" dirty="0" smtClean="0">
                <a:solidFill>
                  <a:srgbClr val="E46C0A"/>
                </a:solidFill>
              </a:rPr>
              <a:t>10</a:t>
            </a:r>
            <a:r>
              <a:rPr lang="en-US" sz="2800" baseline="30000" dirty="0" smtClean="0">
                <a:solidFill>
                  <a:srgbClr val="E46C0A"/>
                </a:solidFill>
              </a:rPr>
              <a:t>5</a:t>
            </a:r>
            <a:r>
              <a:rPr lang="en-US" sz="2800" dirty="0" smtClean="0">
                <a:solidFill>
                  <a:srgbClr val="E46C0A"/>
                </a:solidFill>
              </a:rPr>
              <a:t> (90% CL upper-limit) using</a:t>
            </a:r>
          </a:p>
          <a:p>
            <a:r>
              <a:rPr lang="en-US" sz="2800" dirty="0" err="1" smtClean="0">
                <a:solidFill>
                  <a:srgbClr val="E46C0A"/>
                </a:solidFill>
              </a:rPr>
              <a:t>CCD+veto+mesh</a:t>
            </a:r>
            <a:endParaRPr lang="en-US" sz="2800" dirty="0" smtClean="0">
              <a:solidFill>
                <a:srgbClr val="E46C0A"/>
              </a:solidFill>
            </a:endParaRPr>
          </a:p>
          <a:p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2335960" y="2040868"/>
            <a:ext cx="771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R&amp;D </a:t>
            </a:r>
          </a:p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Data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5960" y="4969014"/>
            <a:ext cx="771966" cy="1216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R&amp;D </a:t>
            </a:r>
          </a:p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Data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83253" y="1703073"/>
            <a:ext cx="771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R&amp;D </a:t>
            </a:r>
          </a:p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Data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29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293130" y="6488668"/>
            <a:ext cx="4024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J. Lopez </a:t>
            </a:r>
            <a:r>
              <a:rPr lang="en-US" i="1" dirty="0">
                <a:solidFill>
                  <a:srgbClr val="660066"/>
                </a:solidFill>
              </a:rPr>
              <a:t>et al. </a:t>
            </a:r>
            <a:r>
              <a:rPr lang="en-US" dirty="0">
                <a:solidFill>
                  <a:srgbClr val="660066"/>
                </a:solidFill>
              </a:rPr>
              <a:t>NIM A 696, 121-128 (2012)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9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emesh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99"/>
          <a:stretch/>
        </p:blipFill>
        <p:spPr>
          <a:xfrm>
            <a:off x="134036" y="3657600"/>
            <a:ext cx="2743200" cy="3200400"/>
          </a:xfrm>
          <a:prstGeom prst="rect">
            <a:avLst/>
          </a:prstGeom>
        </p:spPr>
      </p:pic>
      <p:pic>
        <p:nvPicPr>
          <p:cNvPr id="9" name="Picture 8" descr="nrmesh.pn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79" r="6551" b="2146"/>
          <a:stretch/>
        </p:blipFill>
        <p:spPr>
          <a:xfrm>
            <a:off x="139774" y="629096"/>
            <a:ext cx="2743200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506" y="-31750"/>
            <a:ext cx="8602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PID in the 4-shooter</a:t>
            </a:r>
            <a:endParaRPr lang="en-US" sz="2000" dirty="0">
              <a:latin typeface="Verdana"/>
              <a:cs typeface="Verdan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958353" y="618089"/>
            <a:ext cx="6081212" cy="4090555"/>
            <a:chOff x="3092822" y="629096"/>
            <a:chExt cx="6081212" cy="40905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92822" y="629096"/>
              <a:ext cx="6081212" cy="409055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255703" y="1692023"/>
              <a:ext cx="909474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200" dirty="0" err="1" smtClean="0">
                  <a:solidFill>
                    <a:schemeClr val="bg1"/>
                  </a:solidFill>
                </a:rPr>
                <a:t>γ’s</a:t>
              </a:r>
              <a:endParaRPr lang="en-US" sz="52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06675" y="3555884"/>
              <a:ext cx="325435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aseline="30000" dirty="0" smtClean="0">
                  <a:solidFill>
                    <a:srgbClr val="FF0000"/>
                  </a:solidFill>
                </a:rPr>
                <a:t>252</a:t>
              </a:r>
              <a:r>
                <a:rPr lang="en-US" sz="3000" dirty="0" smtClean="0">
                  <a:solidFill>
                    <a:srgbClr val="FF0000"/>
                  </a:solidFill>
                </a:rPr>
                <a:t>Cf nuclear recoils</a:t>
              </a:r>
              <a:endParaRPr lang="en-US" sz="3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391769" y="776929"/>
            <a:ext cx="12651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aseline="30000" dirty="0" smtClean="0">
                <a:solidFill>
                  <a:srgbClr val="FF0000"/>
                </a:solidFill>
              </a:rPr>
              <a:t>252</a:t>
            </a:r>
            <a:r>
              <a:rPr lang="en-US" sz="2400" dirty="0" smtClean="0">
                <a:solidFill>
                  <a:srgbClr val="FF0000"/>
                </a:solidFill>
              </a:rPr>
              <a:t>Cf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 neutron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0655" y="3874507"/>
            <a:ext cx="1453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/>
              <a:t>γ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460027" y="4858036"/>
            <a:ext cx="53735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We hope to demonstrate even greater </a:t>
            </a:r>
            <a:r>
              <a:rPr lang="en-US" sz="3600" dirty="0" err="1" smtClean="0"/>
              <a:t>γ</a:t>
            </a:r>
            <a:r>
              <a:rPr lang="en-US" sz="3600" dirty="0" smtClean="0"/>
              <a:t>-NR rejection power in the 4-shooter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3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2136068"/>
            <a:ext cx="83820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0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5000" b="1" dirty="0" smtClean="0">
                <a:solidFill>
                  <a:srgbClr val="000000"/>
                </a:solidFill>
                <a:latin typeface="Verdana"/>
                <a:cs typeface="Verdana"/>
              </a:rPr>
              <a:t>Outline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3200" dirty="0" smtClean="0">
                <a:solidFill>
                  <a:srgbClr val="BFBFBF"/>
                </a:solidFill>
                <a:latin typeface="Verdana"/>
                <a:cs typeface="Verdana"/>
              </a:rPr>
              <a:t>Introduction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3200" dirty="0" smtClean="0">
                <a:solidFill>
                  <a:srgbClr val="FF0000"/>
                </a:solidFill>
                <a:latin typeface="Verdana"/>
                <a:cs typeface="Verdana"/>
              </a:rPr>
              <a:t>Directional </a:t>
            </a:r>
            <a:r>
              <a:rPr lang="en-US" sz="3200" dirty="0">
                <a:solidFill>
                  <a:srgbClr val="FF0000"/>
                </a:solidFill>
                <a:latin typeface="Verdana"/>
                <a:cs typeface="Verdana"/>
              </a:rPr>
              <a:t>Sensitivity </a:t>
            </a:r>
            <a:r>
              <a:rPr lang="en-US" sz="3200" dirty="0" smtClean="0">
                <a:solidFill>
                  <a:srgbClr val="FF0000"/>
                </a:solidFill>
                <a:latin typeface="Verdana"/>
                <a:cs typeface="Verdana"/>
              </a:rPr>
              <a:t>Measurements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2800" dirty="0">
                <a:solidFill>
                  <a:srgbClr val="FF0000"/>
                </a:solidFill>
                <a:latin typeface="Verdana"/>
                <a:cs typeface="Verdana"/>
              </a:rPr>
              <a:t>High gain </a:t>
            </a:r>
            <a:r>
              <a:rPr lang="en-US" sz="2800" baseline="30000" dirty="0">
                <a:solidFill>
                  <a:srgbClr val="FF0000"/>
                </a:solidFill>
                <a:latin typeface="Verdana"/>
                <a:cs typeface="Verdana"/>
              </a:rPr>
              <a:t> 252</a:t>
            </a:r>
            <a:r>
              <a:rPr lang="en-US" sz="2800" dirty="0">
                <a:solidFill>
                  <a:srgbClr val="FF0000"/>
                </a:solidFill>
                <a:latin typeface="Verdana"/>
                <a:cs typeface="Verdana"/>
              </a:rPr>
              <a:t>Cf neutron study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2800" dirty="0">
                <a:solidFill>
                  <a:srgbClr val="FF0000"/>
                </a:solidFill>
                <a:latin typeface="Verdana"/>
                <a:cs typeface="Verdana"/>
              </a:rPr>
              <a:t>Low gain &amp; pressure </a:t>
            </a:r>
            <a:r>
              <a:rPr lang="en-US" sz="2800" dirty="0" err="1">
                <a:solidFill>
                  <a:srgbClr val="FF0000"/>
                </a:solidFill>
                <a:latin typeface="Verdana"/>
                <a:cs typeface="Verdana"/>
              </a:rPr>
              <a:t>AmBe</a:t>
            </a:r>
            <a:r>
              <a:rPr lang="en-US" sz="2800" dirty="0">
                <a:solidFill>
                  <a:srgbClr val="FF0000"/>
                </a:solidFill>
                <a:latin typeface="Verdana"/>
                <a:cs typeface="Verdana"/>
              </a:rPr>
              <a:t> neutron study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2800" dirty="0">
                <a:solidFill>
                  <a:srgbClr val="FF0000"/>
                </a:solidFill>
                <a:latin typeface="Verdana"/>
                <a:cs typeface="Verdana"/>
              </a:rPr>
              <a:t>Directionality with alpha </a:t>
            </a:r>
            <a:r>
              <a:rPr lang="en-US" sz="2800" dirty="0" smtClean="0">
                <a:solidFill>
                  <a:srgbClr val="FF0000"/>
                </a:solidFill>
                <a:latin typeface="Verdana"/>
                <a:cs typeface="Verdana"/>
              </a:rPr>
              <a:t>tails</a:t>
            </a:r>
            <a:endParaRPr lang="en-US" sz="2800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3200" dirty="0">
                <a:solidFill>
                  <a:srgbClr val="BFBFBF"/>
                </a:solidFill>
                <a:latin typeface="Verdana"/>
                <a:cs typeface="Verdana"/>
              </a:rPr>
              <a:t>Future </a:t>
            </a:r>
            <a:r>
              <a:rPr lang="en-US" sz="3200" dirty="0" smtClean="0">
                <a:solidFill>
                  <a:srgbClr val="BFBFBF"/>
                </a:solidFill>
                <a:latin typeface="Verdana"/>
                <a:cs typeface="Verdana"/>
              </a:rPr>
              <a:t>plans</a:t>
            </a:r>
            <a:endParaRPr lang="en-US" sz="3200" dirty="0">
              <a:solidFill>
                <a:srgbClr val="BFBFBF"/>
              </a:solidFill>
              <a:latin typeface="Verdana"/>
              <a:cs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58454" y="381152"/>
            <a:ext cx="6627092" cy="189345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  <a:latin typeface="Verdana"/>
                <a:cs typeface="Verdana"/>
              </a:rPr>
              <a:t>Surface Commissioning of the DMTPC 4-Shooter Directional Dark Matter Detector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26526" y="227460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Directional detection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The DMTPC collaboration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The 4-shooter detector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High gain </a:t>
            </a:r>
            <a:r>
              <a:rPr lang="en-US" baseline="30000" dirty="0">
                <a:solidFill>
                  <a:srgbClr val="000000"/>
                </a:solidFill>
                <a:latin typeface="Verdana"/>
                <a:cs typeface="Verdana"/>
              </a:rPr>
              <a:t> 252</a:t>
            </a: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Cf neutron study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Low gain &amp; pressure </a:t>
            </a:r>
            <a:r>
              <a:rPr lang="en-US" dirty="0" err="1">
                <a:solidFill>
                  <a:srgbClr val="000000"/>
                </a:solidFill>
                <a:latin typeface="Verdana"/>
                <a:cs typeface="Verdana"/>
              </a:rPr>
              <a:t>AmBe</a:t>
            </a: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 neutron study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Directionality with alpha tails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Future WIPP deployment </a:t>
            </a:r>
          </a:p>
        </p:txBody>
      </p:sp>
    </p:spTree>
    <p:extLst>
      <p:ext uri="{BB962C8B-B14F-4D97-AF65-F5344CB8AC3E}">
        <p14:creationId xmlns:p14="http://schemas.microsoft.com/office/powerpoint/2010/main" val="2140046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/>
          <p:cNvSpPr/>
          <p:nvPr/>
        </p:nvSpPr>
        <p:spPr>
          <a:xfrm>
            <a:off x="2672833" y="4562129"/>
            <a:ext cx="3472345" cy="2024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3100" y="42768"/>
            <a:ext cx="881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Verdana"/>
                <a:cs typeface="Verdana"/>
              </a:rPr>
              <a:t>How well can we measure Head-Tail?</a:t>
            </a:r>
            <a:endParaRPr lang="en-US" sz="3600" dirty="0"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9447" y="906355"/>
            <a:ext cx="7379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 for low energy nuclear recoils like those expected to be </a:t>
            </a:r>
          </a:p>
          <a:p>
            <a:r>
              <a:rPr lang="en-US" sz="2400" dirty="0" smtClean="0"/>
              <a:t>    generated in WIMP scatters?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42908" y="739235"/>
            <a:ext cx="1166285" cy="1166285"/>
            <a:chOff x="5587315" y="5068585"/>
            <a:chExt cx="1166285" cy="1166285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759765" y="5237046"/>
              <a:ext cx="840011" cy="805010"/>
            </a:xfrm>
            <a:prstGeom prst="line">
              <a:avLst/>
            </a:prstGeom>
            <a:ln w="76200" cmpd="sng">
              <a:solidFill>
                <a:srgbClr val="FF0000"/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5587315" y="5068585"/>
              <a:ext cx="1166285" cy="1166285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158271" y="5617591"/>
              <a:ext cx="45720" cy="4572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5759765" y="5237046"/>
              <a:ext cx="361469" cy="346408"/>
            </a:xfrm>
            <a:prstGeom prst="line">
              <a:avLst/>
            </a:prstGeom>
            <a:ln w="76200" cmpd="sng">
              <a:solidFill>
                <a:srgbClr val="FF0000"/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176518" y="1872909"/>
            <a:ext cx="881292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Verdana"/>
                <a:cs typeface="Verdana"/>
              </a:rPr>
              <a:t>Strategy: </a:t>
            </a:r>
            <a:r>
              <a:rPr lang="en-US" sz="2400" dirty="0" smtClean="0">
                <a:solidFill>
                  <a:srgbClr val="0000FF"/>
                </a:solidFill>
                <a:latin typeface="Verdana"/>
                <a:cs typeface="Verdana"/>
              </a:rPr>
              <a:t>place neutron source at 2 positions in lab and quantify ability to measure Head-Tail at energies low enough to be interesting for a dark matter search.</a:t>
            </a:r>
            <a:endParaRPr lang="en-US" sz="2400" dirty="0">
              <a:latin typeface="Verdana"/>
              <a:cs typeface="Verdana"/>
            </a:endParaRPr>
          </a:p>
        </p:txBody>
      </p: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3354333" y="3404677"/>
            <a:ext cx="2058829" cy="2935291"/>
            <a:chOff x="3141292" y="3812827"/>
            <a:chExt cx="2745105" cy="3911006"/>
          </a:xfrm>
        </p:grpSpPr>
        <p:sp>
          <p:nvSpPr>
            <p:cNvPr id="55" name="Oval 54"/>
            <p:cNvSpPr/>
            <p:nvPr/>
          </p:nvSpPr>
          <p:spPr>
            <a:xfrm>
              <a:off x="3190539" y="6152947"/>
              <a:ext cx="2695858" cy="157088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190539" y="6063620"/>
              <a:ext cx="2695858" cy="1570886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185710" y="6749375"/>
              <a:ext cx="2695858" cy="2172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3185710" y="5968616"/>
              <a:ext cx="2695858" cy="157088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3425345" y="6068883"/>
              <a:ext cx="2205588" cy="125336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3141292" y="4280750"/>
              <a:ext cx="2623313" cy="2423174"/>
            </a:xfrm>
            <a:custGeom>
              <a:avLst/>
              <a:gdLst>
                <a:gd name="connsiteX0" fmla="*/ 33418 w 2623313"/>
                <a:gd name="connsiteY0" fmla="*/ 83558 h 2256059"/>
                <a:gd name="connsiteX1" fmla="*/ 284053 w 2623313"/>
                <a:gd name="connsiteY1" fmla="*/ 2222636 h 2256059"/>
                <a:gd name="connsiteX2" fmla="*/ 2489641 w 2623313"/>
                <a:gd name="connsiteY2" fmla="*/ 2256059 h 2256059"/>
                <a:gd name="connsiteX3" fmla="*/ 2623313 w 2623313"/>
                <a:gd name="connsiteY3" fmla="*/ 33424 h 2256059"/>
                <a:gd name="connsiteX4" fmla="*/ 0 w 2623313"/>
                <a:gd name="connsiteY4" fmla="*/ 0 h 225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3313" h="2256059">
                  <a:moveTo>
                    <a:pt x="33418" y="83558"/>
                  </a:moveTo>
                  <a:lnTo>
                    <a:pt x="284053" y="2222636"/>
                  </a:lnTo>
                  <a:lnTo>
                    <a:pt x="2489641" y="2256059"/>
                  </a:lnTo>
                  <a:lnTo>
                    <a:pt x="2623313" y="33424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158001" y="3812827"/>
              <a:ext cx="2623313" cy="8690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Straight Arrow Connector 57"/>
          <p:cNvCxnSpPr/>
          <p:nvPr/>
        </p:nvCxnSpPr>
        <p:spPr>
          <a:xfrm flipV="1">
            <a:off x="2232278" y="5104469"/>
            <a:ext cx="1814535" cy="1097155"/>
          </a:xfrm>
          <a:prstGeom prst="straightConnector1">
            <a:avLst/>
          </a:prstGeom>
          <a:ln w="57150" cmpd="sng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4644164" y="5104469"/>
            <a:ext cx="1814535" cy="1097155"/>
          </a:xfrm>
          <a:prstGeom prst="straightConnector1">
            <a:avLst/>
          </a:prstGeom>
          <a:ln w="57150" cmpd="sng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361922" y="3228443"/>
            <a:ext cx="0" cy="5274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55" idx="4"/>
          </p:cNvCxnSpPr>
          <p:nvPr/>
        </p:nvCxnSpPr>
        <p:spPr>
          <a:xfrm>
            <a:off x="4361922" y="3755863"/>
            <a:ext cx="40293" cy="2584105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402215" y="6400138"/>
            <a:ext cx="0" cy="3174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787699" y="5918983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</a:rPr>
              <a:t>n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458698" y="5966370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604A7B"/>
                </a:solidFill>
              </a:rPr>
              <a:t>n</a:t>
            </a:r>
            <a:endParaRPr lang="en-US" sz="4000" dirty="0">
              <a:solidFill>
                <a:srgbClr val="604A7B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221564" y="6332836"/>
            <a:ext cx="4962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Φ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3"/>
          <p:cNvSpPr/>
          <p:nvPr/>
        </p:nvSpPr>
        <p:spPr>
          <a:xfrm>
            <a:off x="-835450" y="-334231"/>
            <a:ext cx="9758056" cy="7068983"/>
          </a:xfrm>
          <a:custGeom>
            <a:avLst/>
            <a:gdLst>
              <a:gd name="connsiteX0" fmla="*/ 8237537 w 9758056"/>
              <a:gd name="connsiteY0" fmla="*/ 183827 h 7068983"/>
              <a:gd name="connsiteX1" fmla="*/ 8237537 w 9758056"/>
              <a:gd name="connsiteY1" fmla="*/ 183827 h 7068983"/>
              <a:gd name="connsiteX2" fmla="*/ 0 w 9758056"/>
              <a:gd name="connsiteY2" fmla="*/ 5347694 h 7068983"/>
              <a:gd name="connsiteX3" fmla="*/ 467852 w 9758056"/>
              <a:gd name="connsiteY3" fmla="*/ 7068983 h 7068983"/>
              <a:gd name="connsiteX4" fmla="*/ 9758056 w 9758056"/>
              <a:gd name="connsiteY4" fmla="*/ 83558 h 7068983"/>
              <a:gd name="connsiteX5" fmla="*/ 8588426 w 9758056"/>
              <a:gd name="connsiteY5" fmla="*/ 0 h 70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58056" h="7068983">
                <a:moveTo>
                  <a:pt x="8237537" y="183827"/>
                </a:moveTo>
                <a:lnTo>
                  <a:pt x="8237537" y="183827"/>
                </a:lnTo>
                <a:lnTo>
                  <a:pt x="0" y="5347694"/>
                </a:lnTo>
                <a:lnTo>
                  <a:pt x="467852" y="7068983"/>
                </a:lnTo>
                <a:lnTo>
                  <a:pt x="9758056" y="83558"/>
                </a:lnTo>
                <a:lnTo>
                  <a:pt x="8588426" y="0"/>
                </a:lnTo>
              </a:path>
            </a:pathLst>
          </a:custGeom>
          <a:solidFill>
            <a:schemeClr val="accent3">
              <a:lumMod val="50000"/>
              <a:alpha val="21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63873" y="-24076"/>
            <a:ext cx="8602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30000" dirty="0" smtClean="0">
                <a:solidFill>
                  <a:srgbClr val="0000FF"/>
                </a:solidFill>
                <a:latin typeface="Verdana"/>
                <a:cs typeface="Verdana"/>
              </a:rPr>
              <a:t>252</a:t>
            </a:r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Cf calibration </a:t>
            </a:r>
            <a:endParaRPr lang="en-US" sz="2000" dirty="0">
              <a:latin typeface="Verdana"/>
              <a:cs typeface="Verdana"/>
            </a:endParaRPr>
          </a:p>
        </p:txBody>
      </p:sp>
      <p:pic>
        <p:nvPicPr>
          <p:cNvPr id="22" name="Picture 21" descr="sp2beamprof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75" y="3468748"/>
            <a:ext cx="2749113" cy="2499193"/>
          </a:xfrm>
          <a:prstGeom prst="rect">
            <a:avLst/>
          </a:prstGeom>
        </p:spPr>
      </p:pic>
      <p:pic>
        <p:nvPicPr>
          <p:cNvPr id="49" name="Picture 48" descr="nrrangevsenergy_wquenching_wdiffusionceorrection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9" r="2979"/>
          <a:stretch/>
        </p:blipFill>
        <p:spPr>
          <a:xfrm>
            <a:off x="5029200" y="3004439"/>
            <a:ext cx="4114800" cy="303633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5686623" y="587488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E46C0A"/>
                </a:solidFill>
              </a:rPr>
              <a:t>Good range vs. energy </a:t>
            </a:r>
          </a:p>
          <a:p>
            <a:r>
              <a:rPr lang="en-US" sz="2800" dirty="0">
                <a:solidFill>
                  <a:srgbClr val="E46C0A"/>
                </a:solidFill>
              </a:rPr>
              <a:t>Agreement with SRIM</a:t>
            </a:r>
          </a:p>
        </p:txBody>
      </p:sp>
      <p:sp>
        <p:nvSpPr>
          <p:cNvPr id="45" name="Freeform 44"/>
          <p:cNvSpPr/>
          <p:nvPr/>
        </p:nvSpPr>
        <p:spPr>
          <a:xfrm>
            <a:off x="-735196" y="-367655"/>
            <a:ext cx="6800563" cy="7754156"/>
          </a:xfrm>
          <a:custGeom>
            <a:avLst/>
            <a:gdLst>
              <a:gd name="connsiteX0" fmla="*/ 5196499 w 6800563"/>
              <a:gd name="connsiteY0" fmla="*/ 7386502 h 7754156"/>
              <a:gd name="connsiteX1" fmla="*/ 0 w 6800563"/>
              <a:gd name="connsiteY1" fmla="*/ 317519 h 7754156"/>
              <a:gd name="connsiteX2" fmla="*/ 1637482 w 6800563"/>
              <a:gd name="connsiteY2" fmla="*/ 0 h 7754156"/>
              <a:gd name="connsiteX3" fmla="*/ 6800563 w 6800563"/>
              <a:gd name="connsiteY3" fmla="*/ 7754156 h 7754156"/>
              <a:gd name="connsiteX4" fmla="*/ 5196499 w 6800563"/>
              <a:gd name="connsiteY4" fmla="*/ 7386502 h 775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0563" h="7754156">
                <a:moveTo>
                  <a:pt x="5196499" y="7386502"/>
                </a:moveTo>
                <a:lnTo>
                  <a:pt x="0" y="317519"/>
                </a:lnTo>
                <a:lnTo>
                  <a:pt x="1637482" y="0"/>
                </a:lnTo>
                <a:lnTo>
                  <a:pt x="6800563" y="7754156"/>
                </a:lnTo>
                <a:lnTo>
                  <a:pt x="5196499" y="7386502"/>
                </a:lnTo>
                <a:close/>
              </a:path>
            </a:pathLst>
          </a:custGeom>
          <a:solidFill>
            <a:schemeClr val="accent4">
              <a:lumMod val="75000"/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81949" y="2728919"/>
            <a:ext cx="1612461" cy="161246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4-Shooter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" name="Picture 24" descr="sp3beamprofile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76"/>
          <a:stretch/>
        </p:blipFill>
        <p:spPr>
          <a:xfrm>
            <a:off x="788235" y="717233"/>
            <a:ext cx="2749113" cy="236132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015762" y="1190146"/>
            <a:ext cx="25093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46C0A"/>
                </a:solidFill>
              </a:rPr>
              <a:t>Beam profile evident in </a:t>
            </a:r>
          </a:p>
          <a:p>
            <a:r>
              <a:rPr lang="en-US" sz="2800" dirty="0">
                <a:solidFill>
                  <a:srgbClr val="E46C0A"/>
                </a:solidFill>
              </a:rPr>
              <a:t>f</a:t>
            </a:r>
            <a:r>
              <a:rPr lang="en-US" sz="2800" dirty="0" smtClean="0">
                <a:solidFill>
                  <a:srgbClr val="E46C0A"/>
                </a:solidFill>
              </a:rPr>
              <a:t>ound </a:t>
            </a:r>
            <a:r>
              <a:rPr lang="en-US" sz="2800" dirty="0">
                <a:solidFill>
                  <a:srgbClr val="E46C0A"/>
                </a:solidFill>
              </a:rPr>
              <a:t>t</a:t>
            </a:r>
            <a:r>
              <a:rPr lang="en-US" sz="2800" dirty="0" smtClean="0">
                <a:solidFill>
                  <a:srgbClr val="E46C0A"/>
                </a:solidFill>
              </a:rPr>
              <a:t>rack positions</a:t>
            </a:r>
          </a:p>
          <a:p>
            <a:endParaRPr lang="en-US" sz="2800" dirty="0">
              <a:solidFill>
                <a:srgbClr val="E46C0A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86623" y="3490115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4921751" y="4841389"/>
            <a:ext cx="414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2D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52416" y="2542179"/>
            <a:ext cx="127470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</a:t>
            </a:r>
            <a:r>
              <a:rPr lang="en-US" sz="2400" dirty="0" smtClean="0"/>
              <a:t>ntensity</a:t>
            </a:r>
          </a:p>
          <a:p>
            <a:pPr algn="ctr"/>
            <a:r>
              <a:rPr lang="en-US" sz="2400" dirty="0" smtClean="0"/>
              <a:t>VS </a:t>
            </a:r>
          </a:p>
          <a:p>
            <a:pPr algn="ctr"/>
            <a:r>
              <a:rPr lang="en-US" sz="2400" dirty="0" smtClean="0"/>
              <a:t>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9004" y="907984"/>
            <a:ext cx="19049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aseline="30000" dirty="0" smtClean="0"/>
              <a:t>252</a:t>
            </a:r>
            <a:r>
              <a:rPr lang="en-US" sz="2800" dirty="0" smtClean="0"/>
              <a:t>Cf source</a:t>
            </a:r>
          </a:p>
          <a:p>
            <a:pPr algn="ctr"/>
            <a:r>
              <a:rPr lang="en-US" sz="2800" dirty="0"/>
              <a:t>p</a:t>
            </a:r>
            <a:r>
              <a:rPr lang="en-US" sz="2800" dirty="0" smtClean="0"/>
              <a:t>osition #1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37348" y="5767368"/>
            <a:ext cx="19049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aseline="30000" dirty="0" smtClean="0"/>
              <a:t>252</a:t>
            </a:r>
            <a:r>
              <a:rPr lang="en-US" sz="2800" dirty="0" smtClean="0"/>
              <a:t>Cf source</a:t>
            </a:r>
          </a:p>
          <a:p>
            <a:pPr algn="ctr"/>
            <a:r>
              <a:rPr lang="en-US" sz="2800" dirty="0"/>
              <a:t>p</a:t>
            </a:r>
            <a:r>
              <a:rPr lang="en-US" sz="2800" dirty="0" smtClean="0"/>
              <a:t>osition #2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625229" y="6356350"/>
            <a:ext cx="2133600" cy="365125"/>
          </a:xfrm>
        </p:spPr>
        <p:txBody>
          <a:bodyPr/>
          <a:lstStyle/>
          <a:p>
            <a:fld id="{63D57D07-B0C6-C344-BBDC-92DE4F26FDDC}" type="slidenum">
              <a:rPr lang="en-US" smtClean="0"/>
              <a:t>33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884707" y="2002117"/>
            <a:ext cx="1084729" cy="756684"/>
          </a:xfrm>
          <a:prstGeom prst="straightConnector1">
            <a:avLst/>
          </a:prstGeom>
          <a:ln w="76200" cmpd="sng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457392" y="4569672"/>
            <a:ext cx="639480" cy="978128"/>
          </a:xfrm>
          <a:prstGeom prst="straightConnector1">
            <a:avLst/>
          </a:prstGeom>
          <a:ln w="76200" cmpd="sng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836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xnr_r03536_e875_c0_t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25" y="30856"/>
            <a:ext cx="2103120" cy="2235520"/>
          </a:xfrm>
          <a:prstGeom prst="rect">
            <a:avLst/>
          </a:prstGeom>
        </p:spPr>
      </p:pic>
      <p:pic>
        <p:nvPicPr>
          <p:cNvPr id="9" name="Picture 8" descr="exnr_r03537_e676_c0_t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285" y="30856"/>
            <a:ext cx="2103120" cy="2235520"/>
          </a:xfrm>
          <a:prstGeom prst="rect">
            <a:avLst/>
          </a:prstGeom>
        </p:spPr>
      </p:pic>
      <p:pic>
        <p:nvPicPr>
          <p:cNvPr id="10" name="Picture 9" descr="exnr_r03538_e244_c0_t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140" y="30856"/>
            <a:ext cx="2103120" cy="2235520"/>
          </a:xfrm>
          <a:prstGeom prst="rect">
            <a:avLst/>
          </a:prstGeom>
        </p:spPr>
      </p:pic>
      <p:pic>
        <p:nvPicPr>
          <p:cNvPr id="11" name="Picture 10" descr="exnr_r03549_e33_c0_t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405" y="30348"/>
            <a:ext cx="2103120" cy="2235520"/>
          </a:xfrm>
          <a:prstGeom prst="rect">
            <a:avLst/>
          </a:prstGeom>
        </p:spPr>
      </p:pic>
      <p:pic>
        <p:nvPicPr>
          <p:cNvPr id="12" name="Picture 11" descr="exnr_r03554_e736_c0_t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" y="2266376"/>
            <a:ext cx="2103120" cy="2235520"/>
          </a:xfrm>
          <a:prstGeom prst="rect">
            <a:avLst/>
          </a:prstGeom>
        </p:spPr>
      </p:pic>
      <p:pic>
        <p:nvPicPr>
          <p:cNvPr id="13" name="Picture 12" descr="exnr_r03556_e169_c0_t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133" y="2265360"/>
            <a:ext cx="2103120" cy="2235520"/>
          </a:xfrm>
          <a:prstGeom prst="rect">
            <a:avLst/>
          </a:prstGeom>
        </p:spPr>
      </p:pic>
      <p:pic>
        <p:nvPicPr>
          <p:cNvPr id="14" name="Picture 13" descr="exnr_r03563_e998_c0_t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25" y="4598076"/>
            <a:ext cx="2103120" cy="2235520"/>
          </a:xfrm>
          <a:prstGeom prst="rect">
            <a:avLst/>
          </a:prstGeom>
        </p:spPr>
      </p:pic>
      <p:pic>
        <p:nvPicPr>
          <p:cNvPr id="15" name="Picture 14" descr="exnr_r03669_e778_c0_t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285" y="4598076"/>
            <a:ext cx="2103120" cy="2235520"/>
          </a:xfrm>
          <a:prstGeom prst="rect">
            <a:avLst/>
          </a:prstGeom>
        </p:spPr>
      </p:pic>
      <p:pic>
        <p:nvPicPr>
          <p:cNvPr id="16" name="Picture 15" descr="exnr_r03698_e295_c0_t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518" y="4622480"/>
            <a:ext cx="2103120" cy="2235520"/>
          </a:xfrm>
          <a:prstGeom prst="rect">
            <a:avLst/>
          </a:prstGeom>
        </p:spPr>
      </p:pic>
      <p:pic>
        <p:nvPicPr>
          <p:cNvPr id="19" name="Picture 18" descr="exnr_r03546_e77_c0_t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405" y="4622480"/>
            <a:ext cx="2103120" cy="2235520"/>
          </a:xfrm>
          <a:prstGeom prst="rect">
            <a:avLst/>
          </a:prstGeom>
        </p:spPr>
      </p:pic>
      <p:pic>
        <p:nvPicPr>
          <p:cNvPr id="2" name="Picture 1" descr="sp2beamprofil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1766455"/>
            <a:ext cx="3657600" cy="332509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951624" y="3606038"/>
            <a:ext cx="1069376" cy="894842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05288" y="6507018"/>
            <a:ext cx="2133600" cy="365125"/>
          </a:xfrm>
        </p:spPr>
        <p:txBody>
          <a:bodyPr/>
          <a:lstStyle/>
          <a:p>
            <a:fld id="{63D57D07-B0C6-C344-BBDC-92DE4F26FDDC}" type="slidenum">
              <a:rPr lang="en-US" smtClean="0"/>
              <a:t>34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03188" y="4632678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194 </a:t>
            </a:r>
            <a:r>
              <a:rPr lang="en-US" sz="1400" dirty="0" err="1" smtClean="0">
                <a:solidFill>
                  <a:schemeClr val="tx1"/>
                </a:solidFill>
              </a:rPr>
              <a:t>keV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ee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99402" y="4621543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359 </a:t>
            </a:r>
            <a:r>
              <a:rPr lang="en-US" sz="1400" dirty="0" err="1" smtClean="0">
                <a:solidFill>
                  <a:schemeClr val="tx1"/>
                </a:solidFill>
              </a:rPr>
              <a:t>keV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ee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96882" y="4655049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251 </a:t>
            </a:r>
            <a:r>
              <a:rPr lang="en-US" sz="1400" dirty="0" err="1" smtClean="0">
                <a:solidFill>
                  <a:schemeClr val="tx1"/>
                </a:solidFill>
              </a:rPr>
              <a:t>keV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ee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34388" y="4655049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67 </a:t>
            </a:r>
            <a:r>
              <a:rPr lang="en-US" sz="1400" dirty="0" err="1" smtClean="0">
                <a:solidFill>
                  <a:schemeClr val="tx1"/>
                </a:solidFill>
              </a:rPr>
              <a:t>keV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ee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03472" y="2289174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292 </a:t>
            </a:r>
            <a:r>
              <a:rPr lang="en-US" sz="1400" dirty="0" err="1" smtClean="0">
                <a:solidFill>
                  <a:schemeClr val="tx1"/>
                </a:solidFill>
              </a:rPr>
              <a:t>keV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ee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81975" y="58240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150 </a:t>
            </a:r>
            <a:r>
              <a:rPr lang="en-US" sz="1400" dirty="0" err="1" smtClean="0">
                <a:solidFill>
                  <a:schemeClr val="tx1"/>
                </a:solidFill>
              </a:rPr>
              <a:t>keV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ee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49479" y="58415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177 </a:t>
            </a:r>
            <a:r>
              <a:rPr lang="en-US" sz="1400" dirty="0" err="1" smtClean="0">
                <a:solidFill>
                  <a:schemeClr val="tx1"/>
                </a:solidFill>
              </a:rPr>
              <a:t>keV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ee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98158" y="62636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303 </a:t>
            </a:r>
            <a:r>
              <a:rPr lang="en-US" sz="1400" dirty="0" err="1" smtClean="0">
                <a:solidFill>
                  <a:schemeClr val="tx1"/>
                </a:solidFill>
              </a:rPr>
              <a:t>keV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ee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99581" y="65871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174 </a:t>
            </a:r>
            <a:r>
              <a:rPr lang="en-US" sz="1400" dirty="0" err="1" smtClean="0">
                <a:solidFill>
                  <a:schemeClr val="tx1"/>
                </a:solidFill>
              </a:rPr>
              <a:t>keV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ee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45848" y="2303173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153 </a:t>
            </a:r>
            <a:r>
              <a:rPr lang="en-US" sz="1400" dirty="0" err="1" smtClean="0">
                <a:solidFill>
                  <a:schemeClr val="tx1"/>
                </a:solidFill>
              </a:rPr>
              <a:t>keV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ee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6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rkrate_vs_voltage_for_different_alpha_heights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18" b="1014"/>
          <a:stretch/>
        </p:blipFill>
        <p:spPr>
          <a:xfrm rot="5400000">
            <a:off x="5383447" y="3079524"/>
            <a:ext cx="3177707" cy="4343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1049110"/>
            <a:ext cx="4660900" cy="3200400"/>
            <a:chOff x="0" y="865278"/>
            <a:chExt cx="4660900" cy="32004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65278"/>
              <a:ext cx="4660900" cy="32004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968500" y="2330150"/>
              <a:ext cx="139593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/>
                <a:t>75 </a:t>
              </a:r>
              <a:r>
                <a:rPr lang="en-US" sz="3200" dirty="0" err="1" smtClean="0"/>
                <a:t>Torr</a:t>
              </a:r>
              <a:endParaRPr lang="en-US" sz="3200" dirty="0" smtClean="0"/>
            </a:p>
            <a:p>
              <a:pPr algn="ctr"/>
              <a:r>
                <a:rPr lang="en-US" sz="3200" dirty="0" smtClean="0"/>
                <a:t>CF</a:t>
              </a:r>
              <a:r>
                <a:rPr lang="en-US" sz="3200" baseline="-25000" dirty="0" smtClean="0"/>
                <a:t>4</a:t>
              </a:r>
              <a:endParaRPr lang="en-US" sz="3200" baseline="-250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0"/>
            <a:ext cx="486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The </a:t>
            </a:r>
            <a:r>
              <a:rPr lang="en-US" sz="4000" dirty="0" err="1" smtClean="0">
                <a:solidFill>
                  <a:srgbClr val="0000FF"/>
                </a:solidFill>
                <a:latin typeface="Verdana"/>
                <a:cs typeface="Verdana"/>
              </a:rPr>
              <a:t>Raether</a:t>
            </a:r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 Limit</a:t>
            </a:r>
            <a:endParaRPr lang="en-US" sz="2000" dirty="0">
              <a:latin typeface="Verdana"/>
              <a:cs typeface="Verdan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6274" y="4168420"/>
            <a:ext cx="40880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 smtClean="0"/>
              <a:t>At very high gain, all tracks have large transverse widths.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400" b="1" dirty="0" smtClean="0"/>
              <a:t>The </a:t>
            </a:r>
            <a:r>
              <a:rPr lang="en-US" sz="2400" b="1" dirty="0" err="1" smtClean="0"/>
              <a:t>Raether</a:t>
            </a:r>
            <a:r>
              <a:rPr lang="en-US" sz="2400" b="1" dirty="0" smtClean="0"/>
              <a:t> Limit</a:t>
            </a:r>
            <a:r>
              <a:rPr lang="en-US" sz="2400" dirty="0" smtClean="0"/>
              <a:t> avalanches </a:t>
            </a:r>
            <a:r>
              <a:rPr lang="en-US" sz="2400" dirty="0"/>
              <a:t>containing </a:t>
            </a:r>
            <a:r>
              <a:rPr lang="en-US" sz="2400" dirty="0" smtClean="0"/>
              <a:t>~10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 electron</a:t>
            </a:r>
            <a:r>
              <a:rPr lang="en-US" sz="2400" dirty="0"/>
              <a:t>-ion pairs leads to a discharge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93455" y="965550"/>
            <a:ext cx="2250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 smtClean="0"/>
              <a:t>252</a:t>
            </a:r>
            <a:r>
              <a:rPr lang="en-US" sz="2800" dirty="0" smtClean="0"/>
              <a:t>Cf neutrons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1210745" y="550114"/>
            <a:ext cx="3578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sparking induced by low z-tracks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37079" y="651263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accent4">
                    <a:lumMod val="75000"/>
                  </a:schemeClr>
                </a:solidFill>
              </a:rPr>
              <a:t>Bressan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600" i="1" dirty="0" smtClean="0">
                <a:solidFill>
                  <a:schemeClr val="accent4">
                    <a:lumMod val="75000"/>
                  </a:schemeClr>
                </a:solidFill>
              </a:rPr>
              <a:t>et al.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, NIMA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424 (1999) 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321</a:t>
            </a:r>
            <a:r>
              <a:rPr lang="en-US" sz="1600" i="1" dirty="0">
                <a:solidFill>
                  <a:schemeClr val="accent4">
                    <a:lumMod val="75000"/>
                  </a:schemeClr>
                </a:solidFill>
              </a:rPr>
              <a:t>-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342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16268" y="-66962"/>
            <a:ext cx="4572000" cy="3810416"/>
            <a:chOff x="4516268" y="13662"/>
            <a:chExt cx="4572000" cy="381041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6268" y="533402"/>
              <a:ext cx="4572000" cy="329067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597515" y="13662"/>
              <a:ext cx="28791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aseline="30000" dirty="0" smtClean="0"/>
                <a:t>241</a:t>
              </a:r>
              <a:r>
                <a:rPr lang="en-US" sz="2800" dirty="0" smtClean="0"/>
                <a:t>Am Bragg peaks</a:t>
              </a:r>
              <a:endParaRPr lang="en-US" sz="2800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7084616" y="533402"/>
              <a:ext cx="116963" cy="58626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6583346" y="533402"/>
              <a:ext cx="384307" cy="173936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7036509" y="552106"/>
              <a:ext cx="165070" cy="173936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472028" y="3946707"/>
            <a:ext cx="465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/>
              <a:t>p</a:t>
            </a:r>
            <a:r>
              <a:rPr lang="en-US" sz="1400" dirty="0" err="1" smtClean="0"/>
              <a:t>x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03880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856" y="3595445"/>
            <a:ext cx="5029200" cy="3233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832" y="800570"/>
            <a:ext cx="4572000" cy="27342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35692" y="43048"/>
            <a:ext cx="5672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00FF"/>
                </a:solidFill>
                <a:latin typeface="Verdana"/>
                <a:cs typeface="Verdana"/>
              </a:rPr>
              <a:t>AmBe</a:t>
            </a:r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US" sz="4000" dirty="0">
                <a:solidFill>
                  <a:srgbClr val="0000FF"/>
                </a:solidFill>
                <a:latin typeface="Verdana"/>
                <a:cs typeface="Verdana"/>
              </a:rPr>
              <a:t>neutron study</a:t>
            </a:r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757" y="714607"/>
            <a:ext cx="4161866" cy="6894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Lower activity than</a:t>
            </a:r>
          </a:p>
          <a:p>
            <a:r>
              <a:rPr lang="en-US" sz="4000" dirty="0" smtClean="0"/>
              <a:t>The </a:t>
            </a:r>
            <a:r>
              <a:rPr lang="en-US" sz="4000" baseline="30000" dirty="0" smtClean="0"/>
              <a:t>252</a:t>
            </a:r>
            <a:r>
              <a:rPr lang="en-US" sz="4000" dirty="0" smtClean="0"/>
              <a:t>Cf source</a:t>
            </a:r>
          </a:p>
          <a:p>
            <a:endParaRPr lang="en-US" sz="1000" dirty="0"/>
          </a:p>
          <a:p>
            <a:r>
              <a:rPr lang="en-US" sz="4800" dirty="0" smtClean="0"/>
              <a:t>-5 kV drift</a:t>
            </a:r>
          </a:p>
          <a:p>
            <a:endParaRPr lang="en-US" sz="1000" dirty="0" smtClean="0"/>
          </a:p>
          <a:p>
            <a:r>
              <a:rPr lang="en-US" sz="3600" dirty="0" smtClean="0"/>
              <a:t>670V anode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</a:t>
            </a:r>
            <a:r>
              <a:rPr lang="en-US" sz="2800" dirty="0" smtClean="0"/>
              <a:t>lower gas gain </a:t>
            </a:r>
          </a:p>
          <a:p>
            <a:endParaRPr lang="en-US" sz="1000" dirty="0" smtClean="0"/>
          </a:p>
          <a:p>
            <a:r>
              <a:rPr lang="hr-HR" sz="2800" dirty="0" smtClean="0"/>
              <a:t>1,864,000 images</a:t>
            </a:r>
          </a:p>
          <a:p>
            <a:r>
              <a:rPr lang="en-US" sz="2800" dirty="0" smtClean="0"/>
              <a:t>3,363,398 charge triggers</a:t>
            </a:r>
          </a:p>
          <a:p>
            <a:r>
              <a:rPr lang="en-US" sz="3600" b="1" dirty="0" smtClean="0"/>
              <a:t>8,591 NR candidates</a:t>
            </a:r>
          </a:p>
          <a:p>
            <a:endParaRPr lang="en-US" sz="3600" b="1" dirty="0" smtClean="0"/>
          </a:p>
          <a:p>
            <a:endParaRPr lang="hr-HR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51757" y="5187217"/>
            <a:ext cx="3925099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1757" y="4241912"/>
            <a:ext cx="3925099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73" y="5553121"/>
            <a:ext cx="420319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Assessment of Head-Tail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sensitivity for low energy recoils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in progress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70306" y="3718692"/>
            <a:ext cx="1244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60 </a:t>
            </a:r>
            <a:r>
              <a:rPr lang="en-US" sz="2800" dirty="0" err="1" smtClean="0">
                <a:solidFill>
                  <a:srgbClr val="FF6600"/>
                </a:solidFill>
              </a:rPr>
              <a:t>Torr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89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23" y="0"/>
            <a:ext cx="856355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36690" y="56359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374 ADU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71772" y="57053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482 ADU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71085" y="51248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573 ADU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06165" y="60466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763 ADU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32081" y="2303450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1011 ADU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74468" y="2316410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868 ADU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52335" y="2316410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840 ADU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9921" y="2329370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809 ADU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2741" y="4574729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1144 ADU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16579" y="4584930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1273 ADU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97001" y="4574729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1354 ADU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17185" y="4535849"/>
            <a:ext cx="1002362" cy="232558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7131 ADU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0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ergy_in_mV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5" t="9074" b="2760"/>
          <a:stretch/>
        </p:blipFill>
        <p:spPr>
          <a:xfrm rot="5400000">
            <a:off x="3559776" y="2343303"/>
            <a:ext cx="3731993" cy="50292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3529078" y="606274"/>
            <a:ext cx="5501251" cy="7289784"/>
            <a:chOff x="2980765" y="-320063"/>
            <a:chExt cx="5501251" cy="7289784"/>
          </a:xfrm>
        </p:grpSpPr>
        <p:sp>
          <p:nvSpPr>
            <p:cNvPr id="35" name="Rectangle 34"/>
            <p:cNvSpPr/>
            <p:nvPr/>
          </p:nvSpPr>
          <p:spPr>
            <a:xfrm>
              <a:off x="7620897" y="2307084"/>
              <a:ext cx="861118" cy="1721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822779" y="1979707"/>
              <a:ext cx="462034" cy="327377"/>
            </a:xfrm>
            <a:prstGeom prst="rect">
              <a:avLst/>
            </a:prstGeom>
            <a:solidFill>
              <a:srgbClr val="CCFF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2980765" y="-320063"/>
              <a:ext cx="5501251" cy="7289784"/>
              <a:chOff x="2980765" y="-320063"/>
              <a:chExt cx="5501251" cy="7289784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7620897" y="1593190"/>
                <a:ext cx="861118" cy="17218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620897" y="1805415"/>
                <a:ext cx="861118" cy="17218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flipH="1">
                <a:off x="2980765" y="1785975"/>
                <a:ext cx="5501251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sysDash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/>
              <p:cNvGrpSpPr/>
              <p:nvPr/>
            </p:nvGrpSpPr>
            <p:grpSpPr>
              <a:xfrm rot="20693204">
                <a:off x="6019564" y="477409"/>
                <a:ext cx="2203569" cy="532773"/>
                <a:chOff x="5397007" y="3044495"/>
                <a:chExt cx="2203569" cy="532773"/>
              </a:xfrm>
              <a:effectLst/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5798023" y="3158482"/>
                  <a:ext cx="1436974" cy="317519"/>
                </a:xfrm>
                <a:prstGeom prst="rect">
                  <a:avLst/>
                </a:prstGeom>
                <a:solidFill>
                  <a:srgbClr val="CCFFCC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7234997" y="3044495"/>
                  <a:ext cx="365579" cy="532773"/>
                </a:xfrm>
                <a:prstGeom prst="rect">
                  <a:avLst/>
                </a:prstGeom>
                <a:solidFill>
                  <a:srgbClr val="CCFFCC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 flipH="1">
                  <a:off x="5397007" y="3308842"/>
                  <a:ext cx="2021789" cy="0"/>
                </a:xfrm>
                <a:prstGeom prst="line">
                  <a:avLst/>
                </a:prstGeom>
                <a:ln w="38100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Oval 16"/>
                <p:cNvSpPr/>
                <p:nvPr/>
              </p:nvSpPr>
              <p:spPr>
                <a:xfrm>
                  <a:off x="7285124" y="3175194"/>
                  <a:ext cx="267344" cy="267344"/>
                </a:xfrm>
                <a:prstGeom prst="ellipse">
                  <a:avLst/>
                </a:prstGeom>
                <a:solidFill>
                  <a:srgbClr val="FF0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Straight Connector 20"/>
                <p:cNvCxnSpPr>
                  <a:endCxn id="15" idx="1"/>
                </p:cNvCxnSpPr>
                <p:nvPr/>
              </p:nvCxnSpPr>
              <p:spPr>
                <a:xfrm rot="906796" flipH="1">
                  <a:off x="5827262" y="3096833"/>
                  <a:ext cx="1562296" cy="431540"/>
                </a:xfrm>
                <a:prstGeom prst="line">
                  <a:avLst/>
                </a:prstGeom>
                <a:ln w="19050" cmpd="sng">
                  <a:solidFill>
                    <a:srgbClr val="FF0000"/>
                  </a:solidFill>
                  <a:prstDash val="lg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Freeform 25"/>
              <p:cNvSpPr/>
              <p:nvPr/>
            </p:nvSpPr>
            <p:spPr>
              <a:xfrm>
                <a:off x="4594412" y="933824"/>
                <a:ext cx="1852706" cy="1030941"/>
              </a:xfrm>
              <a:custGeom>
                <a:avLst/>
                <a:gdLst>
                  <a:gd name="connsiteX0" fmla="*/ 1852706 w 1852706"/>
                  <a:gd name="connsiteY0" fmla="*/ 0 h 1030941"/>
                  <a:gd name="connsiteX1" fmla="*/ 1434353 w 1852706"/>
                  <a:gd name="connsiteY1" fmla="*/ 298823 h 1030941"/>
                  <a:gd name="connsiteX2" fmla="*/ 1030941 w 1852706"/>
                  <a:gd name="connsiteY2" fmla="*/ 358588 h 1030941"/>
                  <a:gd name="connsiteX3" fmla="*/ 649941 w 1852706"/>
                  <a:gd name="connsiteY3" fmla="*/ 612588 h 1030941"/>
                  <a:gd name="connsiteX4" fmla="*/ 0 w 1852706"/>
                  <a:gd name="connsiteY4" fmla="*/ 1030941 h 1030941"/>
                  <a:gd name="connsiteX5" fmla="*/ 0 w 1852706"/>
                  <a:gd name="connsiteY5" fmla="*/ 1030941 h 103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2706" h="1030941">
                    <a:moveTo>
                      <a:pt x="1852706" y="0"/>
                    </a:moveTo>
                    <a:lnTo>
                      <a:pt x="1434353" y="298823"/>
                    </a:lnTo>
                    <a:lnTo>
                      <a:pt x="1030941" y="358588"/>
                    </a:lnTo>
                    <a:lnTo>
                      <a:pt x="649941" y="612588"/>
                    </a:lnTo>
                    <a:lnTo>
                      <a:pt x="0" y="1030941"/>
                    </a:lnTo>
                    <a:lnTo>
                      <a:pt x="0" y="1030941"/>
                    </a:lnTo>
                  </a:path>
                </a:pathLst>
              </a:custGeom>
              <a:ln>
                <a:solidFill>
                  <a:srgbClr val="FF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3847353" y="926353"/>
                <a:ext cx="2599765" cy="1001059"/>
              </a:xfrm>
              <a:custGeom>
                <a:avLst/>
                <a:gdLst>
                  <a:gd name="connsiteX0" fmla="*/ 2599765 w 2599765"/>
                  <a:gd name="connsiteY0" fmla="*/ 0 h 1001059"/>
                  <a:gd name="connsiteX1" fmla="*/ 2032000 w 2599765"/>
                  <a:gd name="connsiteY1" fmla="*/ 156882 h 1001059"/>
                  <a:gd name="connsiteX2" fmla="*/ 1337235 w 2599765"/>
                  <a:gd name="connsiteY2" fmla="*/ 470647 h 1001059"/>
                  <a:gd name="connsiteX3" fmla="*/ 7471 w 2599765"/>
                  <a:gd name="connsiteY3" fmla="*/ 1001059 h 1001059"/>
                  <a:gd name="connsiteX4" fmla="*/ 7471 w 2599765"/>
                  <a:gd name="connsiteY4" fmla="*/ 1001059 h 1001059"/>
                  <a:gd name="connsiteX5" fmla="*/ 0 w 2599765"/>
                  <a:gd name="connsiteY5" fmla="*/ 1001059 h 1001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99765" h="1001059">
                    <a:moveTo>
                      <a:pt x="2599765" y="0"/>
                    </a:moveTo>
                    <a:lnTo>
                      <a:pt x="2032000" y="156882"/>
                    </a:lnTo>
                    <a:lnTo>
                      <a:pt x="1337235" y="470647"/>
                    </a:lnTo>
                    <a:lnTo>
                      <a:pt x="7471" y="1001059"/>
                    </a:lnTo>
                    <a:lnTo>
                      <a:pt x="7471" y="1001059"/>
                    </a:lnTo>
                    <a:lnTo>
                      <a:pt x="0" y="1001059"/>
                    </a:lnTo>
                  </a:path>
                </a:pathLst>
              </a:custGeom>
              <a:ln>
                <a:solidFill>
                  <a:srgbClr val="FF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3070412" y="933824"/>
                <a:ext cx="3369235" cy="1105647"/>
              </a:xfrm>
              <a:custGeom>
                <a:avLst/>
                <a:gdLst>
                  <a:gd name="connsiteX0" fmla="*/ 3369235 w 3369235"/>
                  <a:gd name="connsiteY0" fmla="*/ 0 h 1105647"/>
                  <a:gd name="connsiteX1" fmla="*/ 2726764 w 3369235"/>
                  <a:gd name="connsiteY1" fmla="*/ 14941 h 1105647"/>
                  <a:gd name="connsiteX2" fmla="*/ 1710764 w 3369235"/>
                  <a:gd name="connsiteY2" fmla="*/ 298823 h 1105647"/>
                  <a:gd name="connsiteX3" fmla="*/ 1255059 w 3369235"/>
                  <a:gd name="connsiteY3" fmla="*/ 328705 h 1105647"/>
                  <a:gd name="connsiteX4" fmla="*/ 694764 w 3369235"/>
                  <a:gd name="connsiteY4" fmla="*/ 649941 h 1105647"/>
                  <a:gd name="connsiteX5" fmla="*/ 0 w 3369235"/>
                  <a:gd name="connsiteY5" fmla="*/ 1105647 h 1105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69235" h="1105647">
                    <a:moveTo>
                      <a:pt x="3369235" y="0"/>
                    </a:moveTo>
                    <a:lnTo>
                      <a:pt x="2726764" y="14941"/>
                    </a:lnTo>
                    <a:lnTo>
                      <a:pt x="1710764" y="298823"/>
                    </a:lnTo>
                    <a:lnTo>
                      <a:pt x="1255059" y="328705"/>
                    </a:lnTo>
                    <a:lnTo>
                      <a:pt x="694764" y="649941"/>
                    </a:lnTo>
                    <a:lnTo>
                      <a:pt x="0" y="1105647"/>
                    </a:lnTo>
                  </a:path>
                </a:pathLst>
              </a:custGeom>
              <a:ln>
                <a:solidFill>
                  <a:srgbClr val="FF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D99694"/>
                    </a:solidFill>
                  </a:ln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7620898" y="2806650"/>
                <a:ext cx="861118" cy="17218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822780" y="2479273"/>
                <a:ext cx="462034" cy="327377"/>
              </a:xfrm>
              <a:prstGeom prst="rect">
                <a:avLst/>
              </a:prstGeom>
              <a:solidFill>
                <a:srgbClr val="CCFFCC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7620896" y="3304955"/>
                <a:ext cx="861118" cy="17218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822778" y="2977578"/>
                <a:ext cx="462034" cy="327377"/>
              </a:xfrm>
              <a:prstGeom prst="rect">
                <a:avLst/>
              </a:prstGeom>
              <a:solidFill>
                <a:srgbClr val="CCFFCC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620897" y="3804521"/>
                <a:ext cx="861118" cy="17218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822779" y="3477144"/>
                <a:ext cx="462034" cy="327377"/>
              </a:xfrm>
              <a:prstGeom prst="rect">
                <a:avLst/>
              </a:prstGeom>
              <a:solidFill>
                <a:srgbClr val="CCFFCC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620895" y="4301475"/>
                <a:ext cx="861118" cy="17218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822777" y="3974098"/>
                <a:ext cx="462034" cy="327377"/>
              </a:xfrm>
              <a:prstGeom prst="rect">
                <a:avLst/>
              </a:prstGeom>
              <a:solidFill>
                <a:srgbClr val="CCFFCC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620896" y="4801041"/>
                <a:ext cx="861118" cy="17218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822778" y="4473664"/>
                <a:ext cx="462034" cy="327377"/>
              </a:xfrm>
              <a:prstGeom prst="rect">
                <a:avLst/>
              </a:prstGeom>
              <a:solidFill>
                <a:srgbClr val="CCFFCC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616418" y="5300607"/>
                <a:ext cx="861118" cy="17218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818300" y="4973230"/>
                <a:ext cx="462034" cy="327377"/>
              </a:xfrm>
              <a:prstGeom prst="rect">
                <a:avLst/>
              </a:prstGeom>
              <a:solidFill>
                <a:srgbClr val="CCFFCC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616416" y="5797561"/>
                <a:ext cx="861118" cy="17218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7818298" y="5470184"/>
                <a:ext cx="462034" cy="327377"/>
              </a:xfrm>
              <a:prstGeom prst="rect">
                <a:avLst/>
              </a:prstGeom>
              <a:solidFill>
                <a:srgbClr val="CCFFCC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616417" y="6297127"/>
                <a:ext cx="861118" cy="17218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818299" y="5969750"/>
                <a:ext cx="462034" cy="327377"/>
              </a:xfrm>
              <a:prstGeom prst="rect">
                <a:avLst/>
              </a:prstGeom>
              <a:solidFill>
                <a:srgbClr val="CCFFCC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812604" y="6468324"/>
                <a:ext cx="462034" cy="327377"/>
              </a:xfrm>
              <a:prstGeom prst="rect">
                <a:avLst/>
              </a:prstGeom>
              <a:solidFill>
                <a:srgbClr val="CCFFCC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620898" y="6797532"/>
                <a:ext cx="861118" cy="17218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418217" y="-320063"/>
                <a:ext cx="10432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aseline="30000" dirty="0" smtClean="0">
                    <a:solidFill>
                      <a:srgbClr val="FF0000"/>
                    </a:solidFill>
                  </a:rPr>
                  <a:t>241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Am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468587" y="203157"/>
                <a:ext cx="621234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smtClean="0">
                    <a:solidFill>
                      <a:srgbClr val="FF0000"/>
                    </a:solidFill>
                  </a:rPr>
                  <a:t>α</a:t>
                </a:r>
                <a:endParaRPr lang="en-US" sz="60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63" name="TextBox 62"/>
          <p:cNvSpPr txBox="1"/>
          <p:nvPr/>
        </p:nvSpPr>
        <p:spPr>
          <a:xfrm>
            <a:off x="161261" y="43048"/>
            <a:ext cx="884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Low energy alpha-ends</a:t>
            </a:r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11441" y="633983"/>
            <a:ext cx="7265430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Very similar to low energy C and F</a:t>
            </a:r>
          </a:p>
          <a:p>
            <a:r>
              <a:rPr lang="en-US" sz="4000" dirty="0"/>
              <a:t>r</a:t>
            </a:r>
            <a:r>
              <a:rPr lang="en-US" sz="4000" dirty="0" smtClean="0"/>
              <a:t>ecoils</a:t>
            </a:r>
          </a:p>
          <a:p>
            <a:endParaRPr lang="en-US" sz="1000" dirty="0"/>
          </a:p>
          <a:p>
            <a:endParaRPr lang="hr-HR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65" name="Rectangle 64"/>
          <p:cNvSpPr/>
          <p:nvPr/>
        </p:nvSpPr>
        <p:spPr>
          <a:xfrm>
            <a:off x="141103" y="2266093"/>
            <a:ext cx="25316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Caveat Emptor(s):</a:t>
            </a:r>
          </a:p>
          <a:p>
            <a:r>
              <a:rPr lang="en-US" sz="2400" b="1" dirty="0" smtClean="0"/>
              <a:t>1) They </a:t>
            </a:r>
            <a:r>
              <a:rPr lang="en-US" sz="2400" b="1" dirty="0"/>
              <a:t>must drift</a:t>
            </a:r>
          </a:p>
          <a:p>
            <a:r>
              <a:rPr lang="en-US" sz="2400" b="1" dirty="0"/>
              <a:t>the full field </a:t>
            </a:r>
            <a:r>
              <a:rPr lang="en-US" sz="2400" b="1" dirty="0" smtClean="0"/>
              <a:t>cage,</a:t>
            </a:r>
          </a:p>
          <a:p>
            <a:r>
              <a:rPr lang="en-US" sz="2400" b="1" dirty="0" smtClean="0"/>
              <a:t>so these tracks</a:t>
            </a:r>
          </a:p>
          <a:p>
            <a:r>
              <a:rPr lang="en-US" sz="2400" b="1" dirty="0"/>
              <a:t>u</a:t>
            </a:r>
            <a:r>
              <a:rPr lang="en-US" sz="2400" b="1" dirty="0" smtClean="0"/>
              <a:t>ndergo a lot of</a:t>
            </a:r>
          </a:p>
          <a:p>
            <a:r>
              <a:rPr lang="en-US" sz="2400" b="1" dirty="0" smtClean="0"/>
              <a:t>diffusion.</a:t>
            </a:r>
          </a:p>
          <a:p>
            <a:r>
              <a:rPr lang="en-US" sz="2400" b="1" dirty="0" smtClean="0"/>
              <a:t>2) He ions have </a:t>
            </a:r>
          </a:p>
          <a:p>
            <a:r>
              <a:rPr lang="en-US" sz="2400" b="1" dirty="0"/>
              <a:t>a</a:t>
            </a:r>
            <a:r>
              <a:rPr lang="en-US" sz="2400" b="1" dirty="0" smtClean="0"/>
              <a:t> much larger expected range than C or F ions since range goes like Z</a:t>
            </a:r>
            <a:r>
              <a:rPr lang="en-US" sz="2400" b="1" baseline="30000" dirty="0" smtClean="0"/>
              <a:t>-2</a:t>
            </a:r>
            <a:r>
              <a:rPr lang="en-US" sz="24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1861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58454" y="381152"/>
            <a:ext cx="6627092" cy="189345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  <a:latin typeface="Verdana"/>
                <a:cs typeface="Verdana"/>
              </a:rPr>
              <a:t>Surface Commissioning of the DMTPC 4-Shooter Directional Dark Matter Detector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2136068"/>
            <a:ext cx="838200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0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5000" b="1" dirty="0" smtClean="0">
                <a:solidFill>
                  <a:srgbClr val="000000"/>
                </a:solidFill>
                <a:latin typeface="Verdana"/>
                <a:cs typeface="Verdana"/>
              </a:rPr>
              <a:t>Outline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3200" dirty="0" smtClean="0">
                <a:solidFill>
                  <a:srgbClr val="FF0000"/>
                </a:solidFill>
                <a:latin typeface="Verdana"/>
                <a:cs typeface="Verdana"/>
              </a:rPr>
              <a:t>Introduction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2800" dirty="0">
                <a:solidFill>
                  <a:srgbClr val="FF0000"/>
                </a:solidFill>
                <a:latin typeface="Verdana"/>
                <a:cs typeface="Verdana"/>
              </a:rPr>
              <a:t>Directional detection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2800" dirty="0">
                <a:solidFill>
                  <a:srgbClr val="FF0000"/>
                </a:solidFill>
                <a:latin typeface="Verdana"/>
                <a:cs typeface="Verdana"/>
              </a:rPr>
              <a:t>The DMTPC collaboration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2800" dirty="0">
                <a:solidFill>
                  <a:srgbClr val="FF0000"/>
                </a:solidFill>
                <a:latin typeface="Verdana"/>
                <a:cs typeface="Verdana"/>
              </a:rPr>
              <a:t>The 4-shooter </a:t>
            </a:r>
            <a:r>
              <a:rPr lang="en-US" sz="2800" dirty="0" smtClean="0">
                <a:solidFill>
                  <a:srgbClr val="FF0000"/>
                </a:solidFill>
                <a:latin typeface="Verdana"/>
                <a:cs typeface="Verdana"/>
              </a:rPr>
              <a:t>detector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Verdana"/>
                <a:cs typeface="Verdana"/>
              </a:rPr>
              <a:t>Directional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Verdana"/>
                <a:cs typeface="Verdana"/>
              </a:rPr>
              <a:t>Sensitivity Measurements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  <a:latin typeface="Verdana"/>
                <a:cs typeface="Verdana"/>
              </a:rPr>
              <a:t>Future </a:t>
            </a: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  <a:latin typeface="Verdana"/>
                <a:cs typeface="Verdana"/>
              </a:rPr>
              <a:t>plans</a:t>
            </a:r>
            <a:endParaRPr lang="en-US" sz="3200" dirty="0">
              <a:solidFill>
                <a:schemeClr val="bg1">
                  <a:lumMod val="75000"/>
                </a:scheme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02499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15" y="0"/>
            <a:ext cx="865897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9254" y="98756"/>
            <a:ext cx="765122" cy="232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16 mV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91506" y="98756"/>
            <a:ext cx="765122" cy="232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17 mV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29116" y="98756"/>
            <a:ext cx="765122" cy="232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21 mV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59254" y="2349477"/>
            <a:ext cx="765122" cy="232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31 mV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91506" y="2349477"/>
            <a:ext cx="765122" cy="232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37 mV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37004" y="2336220"/>
            <a:ext cx="765122" cy="232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4</a:t>
            </a:r>
            <a:r>
              <a:rPr lang="en-US" sz="1400" dirty="0" smtClean="0">
                <a:solidFill>
                  <a:schemeClr val="tx1"/>
                </a:solidFill>
              </a:rPr>
              <a:t>6 mV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8969" y="4623864"/>
            <a:ext cx="765122" cy="232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56 mV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65028" y="4621015"/>
            <a:ext cx="765122" cy="232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56 mV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29116" y="4623864"/>
            <a:ext cx="765122" cy="232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107 mV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45593" y="4621015"/>
            <a:ext cx="765122" cy="232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148 mV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861369" y="2349477"/>
            <a:ext cx="765122" cy="232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55 mV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42767" y="98756"/>
            <a:ext cx="765122" cy="232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7 mV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65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_vs_mV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8" t="6711" b="2465"/>
          <a:stretch/>
        </p:blipFill>
        <p:spPr>
          <a:xfrm rot="5400000">
            <a:off x="1928568" y="-263233"/>
            <a:ext cx="5286865" cy="731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261" y="43048"/>
            <a:ext cx="884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Low energy alpha-end head-tail</a:t>
            </a:r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260" y="5951480"/>
            <a:ext cx="8848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60% correct at 35 mV.  10° axial angular resolution above 35 mV.</a:t>
            </a:r>
            <a:endParaRPr lang="en-US" sz="2800" dirty="0"/>
          </a:p>
        </p:txBody>
      </p:sp>
      <p:pic>
        <p:nvPicPr>
          <p:cNvPr id="3" name="Picture 2" descr="phi_vs_energy_in_mV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9" t="9650" b="3054"/>
          <a:stretch/>
        </p:blipFill>
        <p:spPr>
          <a:xfrm rot="5400000">
            <a:off x="4393813" y="1845761"/>
            <a:ext cx="271329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88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2136068"/>
            <a:ext cx="838200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000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5000" b="1" dirty="0" smtClean="0">
                <a:solidFill>
                  <a:srgbClr val="000000"/>
                </a:solidFill>
                <a:latin typeface="Verdana"/>
                <a:cs typeface="Verdana"/>
              </a:rPr>
              <a:t>Outline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Introduction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Directional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Sensitivity Measurements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3200" dirty="0">
                <a:solidFill>
                  <a:srgbClr val="FF0000"/>
                </a:solidFill>
                <a:latin typeface="Verdana"/>
                <a:cs typeface="Verdana"/>
              </a:rPr>
              <a:t>Future </a:t>
            </a:r>
            <a:r>
              <a:rPr lang="en-US" sz="3200" dirty="0" smtClean="0">
                <a:solidFill>
                  <a:srgbClr val="FF0000"/>
                </a:solidFill>
                <a:latin typeface="Verdana"/>
                <a:cs typeface="Verdana"/>
              </a:rPr>
              <a:t>plans</a:t>
            </a:r>
          </a:p>
          <a:p>
            <a:pPr marL="800100" lvl="1" indent="-342900">
              <a:buFont typeface="Wingdings" charset="2"/>
              <a:buChar char="q"/>
            </a:pPr>
            <a:r>
              <a:rPr lang="en-US" sz="3200" dirty="0">
                <a:solidFill>
                  <a:srgbClr val="FF0000"/>
                </a:solidFill>
                <a:latin typeface="Verdana"/>
                <a:cs typeface="Verdana"/>
              </a:rPr>
              <a:t>WIPP deployment 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8454" y="381152"/>
            <a:ext cx="6627092" cy="189345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  <a:latin typeface="Verdana"/>
                <a:cs typeface="Verdana"/>
              </a:rPr>
              <a:t>Surface Commissioning of the DMTPC 4-Shooter Directional Dark Matter Detector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26526" y="227460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Directional detection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The DMTPC collaboration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The 4-shooter detector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High gain </a:t>
            </a:r>
            <a:r>
              <a:rPr lang="en-US" baseline="30000" dirty="0">
                <a:solidFill>
                  <a:srgbClr val="000000"/>
                </a:solidFill>
                <a:latin typeface="Verdana"/>
                <a:cs typeface="Verdana"/>
              </a:rPr>
              <a:t> 252</a:t>
            </a: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Cf neutron study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Low gain &amp; pressure </a:t>
            </a:r>
            <a:r>
              <a:rPr lang="en-US" dirty="0" err="1">
                <a:solidFill>
                  <a:srgbClr val="000000"/>
                </a:solidFill>
                <a:latin typeface="Verdana"/>
                <a:cs typeface="Verdana"/>
              </a:rPr>
              <a:t>AmBe</a:t>
            </a: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 neutron study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Directionality with alpha tails</a:t>
            </a:r>
          </a:p>
          <a:p>
            <a:pPr marL="342900" indent="-34290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Future WIPP deployment </a:t>
            </a:r>
          </a:p>
        </p:txBody>
      </p:sp>
    </p:spTree>
    <p:extLst>
      <p:ext uri="{BB962C8B-B14F-4D97-AF65-F5344CB8AC3E}">
        <p14:creationId xmlns:p14="http://schemas.microsoft.com/office/powerpoint/2010/main" val="195390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8"/>
          <a:stretch/>
        </p:blipFill>
        <p:spPr>
          <a:xfrm>
            <a:off x="6118152" y="67550"/>
            <a:ext cx="2971800" cy="27467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426" y="-241869"/>
            <a:ext cx="2973641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0000FF"/>
                </a:solidFill>
              </a:rPr>
              <a:t>WIPP</a:t>
            </a:r>
          </a:p>
          <a:p>
            <a:r>
              <a:rPr lang="en-US" sz="2200" dirty="0" smtClean="0"/>
              <a:t>           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152" y="2849645"/>
            <a:ext cx="2971800" cy="3962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91422" y="2417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W</a:t>
            </a:r>
            <a:r>
              <a:rPr lang="en-US" dirty="0">
                <a:solidFill>
                  <a:srgbClr val="0000FF"/>
                </a:solidFill>
              </a:rPr>
              <a:t>aste </a:t>
            </a:r>
            <a:r>
              <a:rPr lang="en-US" b="1" dirty="0">
                <a:solidFill>
                  <a:srgbClr val="0000FF"/>
                </a:solidFill>
              </a:rPr>
              <a:t>I</a:t>
            </a:r>
            <a:r>
              <a:rPr lang="en-US" dirty="0">
                <a:solidFill>
                  <a:srgbClr val="0000FF"/>
                </a:solidFill>
              </a:rPr>
              <a:t>solation </a:t>
            </a:r>
            <a:r>
              <a:rPr lang="en-US" b="1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ilot </a:t>
            </a:r>
            <a:r>
              <a:rPr lang="en-US" b="1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lant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Carlsbad, NM</a:t>
            </a:r>
          </a:p>
        </p:txBody>
      </p:sp>
      <p:sp>
        <p:nvSpPr>
          <p:cNvPr id="9" name="Rectangle 8"/>
          <p:cNvSpPr/>
          <p:nvPr/>
        </p:nvSpPr>
        <p:spPr>
          <a:xfrm>
            <a:off x="918305" y="1069229"/>
            <a:ext cx="1273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1.6 </a:t>
            </a:r>
            <a:r>
              <a:rPr lang="en-US" dirty="0" err="1">
                <a:solidFill>
                  <a:srgbClr val="0000FF"/>
                </a:solidFill>
              </a:rPr>
              <a:t>km.w.e</a:t>
            </a:r>
            <a:r>
              <a:rPr lang="en-US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0" name="Picture 9" descr="m3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402" y="1069229"/>
            <a:ext cx="4320540" cy="5947300"/>
          </a:xfrm>
          <a:prstGeom prst="rect">
            <a:avLst/>
          </a:prstGeom>
        </p:spPr>
      </p:pic>
      <p:pic>
        <p:nvPicPr>
          <p:cNvPr id="2" name="Picture 1" descr="4shoot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" y="3043656"/>
            <a:ext cx="2654300" cy="3873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9900" y="1377184"/>
            <a:ext cx="20487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Funded by</a:t>
            </a:r>
          </a:p>
          <a:p>
            <a:pPr algn="ctr"/>
            <a:r>
              <a:rPr lang="en-US" sz="2800" dirty="0" smtClean="0"/>
              <a:t> NSF &amp; DoE </a:t>
            </a:r>
          </a:p>
          <a:p>
            <a:pPr algn="ctr"/>
            <a:r>
              <a:rPr lang="en-US" sz="2800" dirty="0"/>
              <a:t>t</a:t>
            </a:r>
            <a:r>
              <a:rPr lang="en-US" sz="2800" dirty="0" smtClean="0"/>
              <a:t>o build a m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detector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65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8"/>
          <a:stretch/>
        </p:blipFill>
        <p:spPr>
          <a:xfrm>
            <a:off x="6118152" y="67550"/>
            <a:ext cx="2971800" cy="27467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426" y="-241869"/>
            <a:ext cx="2973641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0000FF"/>
                </a:solidFill>
              </a:rPr>
              <a:t>WIPP</a:t>
            </a:r>
          </a:p>
          <a:p>
            <a:r>
              <a:rPr lang="en-US" sz="2200" dirty="0" smtClean="0"/>
              <a:t>           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152" y="2849645"/>
            <a:ext cx="2971800" cy="3962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91422" y="2417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W</a:t>
            </a:r>
            <a:r>
              <a:rPr lang="en-US" dirty="0">
                <a:solidFill>
                  <a:srgbClr val="0000FF"/>
                </a:solidFill>
              </a:rPr>
              <a:t>aste </a:t>
            </a:r>
            <a:r>
              <a:rPr lang="en-US" b="1" dirty="0">
                <a:solidFill>
                  <a:srgbClr val="0000FF"/>
                </a:solidFill>
              </a:rPr>
              <a:t>I</a:t>
            </a:r>
            <a:r>
              <a:rPr lang="en-US" dirty="0">
                <a:solidFill>
                  <a:srgbClr val="0000FF"/>
                </a:solidFill>
              </a:rPr>
              <a:t>solation </a:t>
            </a:r>
            <a:r>
              <a:rPr lang="en-US" b="1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ilot </a:t>
            </a:r>
            <a:r>
              <a:rPr lang="en-US" b="1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lant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Carlsbad, NM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3D57D07-B0C6-C344-BBDC-92DE4F26FDDC}" type="slidenum">
              <a:rPr lang="en-US" smtClean="0"/>
              <a:t>43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7168161" y="1110167"/>
            <a:ext cx="5943600" cy="5788771"/>
            <a:chOff x="0" y="1069229"/>
            <a:chExt cx="5943600" cy="5788771"/>
          </a:xfrm>
        </p:grpSpPr>
        <p:sp>
          <p:nvSpPr>
            <p:cNvPr id="9" name="Rectangle 8"/>
            <p:cNvSpPr/>
            <p:nvPr/>
          </p:nvSpPr>
          <p:spPr>
            <a:xfrm>
              <a:off x="918305" y="1069229"/>
              <a:ext cx="12731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1.6 </a:t>
              </a:r>
              <a:r>
                <a:rPr lang="en-US" dirty="0" err="1">
                  <a:solidFill>
                    <a:srgbClr val="0000FF"/>
                  </a:solidFill>
                </a:rPr>
                <a:t>km.w.e</a:t>
              </a:r>
              <a:r>
                <a:rPr lang="en-US" dirty="0">
                  <a:solidFill>
                    <a:srgbClr val="0000FF"/>
                  </a:solidFill>
                </a:rPr>
                <a:t>.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153918"/>
              <a:ext cx="5943600" cy="57040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20341927">
              <a:off x="3448777" y="3486248"/>
              <a:ext cx="16734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232D88"/>
                  </a:solidFill>
                </a:rPr>
                <a:t>DRIFT </a:t>
              </a:r>
              <a:r>
                <a:rPr lang="en-US" dirty="0" err="1" smtClean="0">
                  <a:solidFill>
                    <a:srgbClr val="232D88"/>
                  </a:solidFill>
                </a:rPr>
                <a:t>IId</a:t>
              </a:r>
              <a:r>
                <a:rPr lang="en-US" dirty="0" smtClean="0">
                  <a:solidFill>
                    <a:srgbClr val="232D88"/>
                  </a:solidFill>
                </a:rPr>
                <a:t> (2011)</a:t>
              </a:r>
              <a:endParaRPr lang="en-US" dirty="0">
                <a:solidFill>
                  <a:srgbClr val="232D88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20360134">
              <a:off x="3855496" y="4364220"/>
              <a:ext cx="1507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C7F1C"/>
                  </a:solidFill>
                </a:rPr>
                <a:t>COUPP (2011)</a:t>
              </a:r>
              <a:endParaRPr lang="en-US" dirty="0">
                <a:solidFill>
                  <a:srgbClr val="3C7F1C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20157998">
              <a:off x="4108614" y="3759478"/>
              <a:ext cx="1643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DB3FF9"/>
                  </a:solidFill>
                </a:rPr>
                <a:t>PICASSO (2010)</a:t>
              </a:r>
              <a:endParaRPr lang="en-US" dirty="0">
                <a:solidFill>
                  <a:srgbClr val="DB3FF9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32614" y="5303396"/>
              <a:ext cx="15353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91E21"/>
                  </a:solidFill>
                </a:rPr>
                <a:t>SIMPLE (2011)</a:t>
              </a:r>
              <a:endParaRPr lang="en-US" dirty="0">
                <a:solidFill>
                  <a:srgbClr val="691E21"/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400664" y="2166176"/>
              <a:ext cx="79075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400664" y="2449294"/>
              <a:ext cx="790758" cy="0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2259453" y="1965844"/>
              <a:ext cx="342635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DMTPC 10L, 1 </a:t>
              </a:r>
              <a:r>
                <a:rPr lang="en-US" dirty="0" err="1" smtClean="0"/>
                <a:t>yr</a:t>
              </a:r>
              <a:r>
                <a:rPr lang="en-US" dirty="0" smtClean="0"/>
                <a:t>, 50 </a:t>
              </a:r>
              <a:r>
                <a:rPr lang="en-US" dirty="0" err="1" smtClean="0"/>
                <a:t>keV</a:t>
              </a:r>
              <a:r>
                <a:rPr lang="en-US" dirty="0" smtClean="0"/>
                <a:t> threshold</a:t>
              </a:r>
            </a:p>
            <a:p>
              <a:r>
                <a:rPr lang="en-US" dirty="0" smtClean="0"/>
                <a:t>DMTPC m</a:t>
              </a:r>
              <a:r>
                <a:rPr lang="en-US" baseline="30000" dirty="0" smtClean="0"/>
                <a:t>3</a:t>
              </a:r>
              <a:r>
                <a:rPr lang="en-US" dirty="0" smtClean="0"/>
                <a:t>, 1 </a:t>
              </a:r>
              <a:r>
                <a:rPr lang="en-US" dirty="0" err="1" smtClean="0"/>
                <a:t>yr</a:t>
              </a:r>
              <a:r>
                <a:rPr lang="en-US" dirty="0" smtClean="0"/>
                <a:t>, 50 </a:t>
              </a:r>
              <a:r>
                <a:rPr lang="en-US" dirty="0" err="1" smtClean="0"/>
                <a:t>keV</a:t>
              </a:r>
              <a:r>
                <a:rPr lang="en-US" dirty="0" smtClean="0"/>
                <a:t> threshold </a:t>
              </a:r>
              <a:endParaRPr lang="en-US" baseline="30000" dirty="0"/>
            </a:p>
          </p:txBody>
        </p:sp>
        <p:sp>
          <p:nvSpPr>
            <p:cNvPr id="16" name="TextBox 15"/>
            <p:cNvSpPr txBox="1"/>
            <p:nvPr/>
          </p:nvSpPr>
          <p:spPr>
            <a:xfrm rot="20341927">
              <a:off x="4893118" y="3123721"/>
              <a:ext cx="9156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232D88"/>
                  </a:solidFill>
                </a:rPr>
                <a:t>sensitivity</a:t>
              </a:r>
              <a:endParaRPr lang="en-US" sz="1400" dirty="0">
                <a:solidFill>
                  <a:srgbClr val="232D88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26" y="1110167"/>
            <a:ext cx="5804722" cy="45720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51663" y="5970361"/>
            <a:ext cx="116963" cy="11696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1115" y="5819917"/>
            <a:ext cx="847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COUPP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3494" y="957345"/>
            <a:ext cx="1416129" cy="3784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47220" y="5487651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Year</a:t>
            </a:r>
            <a:endParaRPr lang="en-US" sz="3600" dirty="0"/>
          </a:p>
        </p:txBody>
      </p:sp>
      <p:sp>
        <p:nvSpPr>
          <p:cNvPr id="29" name="Oval 28"/>
          <p:cNvSpPr/>
          <p:nvPr/>
        </p:nvSpPr>
        <p:spPr>
          <a:xfrm>
            <a:off x="1824344" y="5977019"/>
            <a:ext cx="116963" cy="116963"/>
          </a:xfrm>
          <a:prstGeom prst="ellipse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43796" y="5826575"/>
            <a:ext cx="87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SIMPLE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49174" y="6273205"/>
            <a:ext cx="116963" cy="1169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68626" y="6122761"/>
            <a:ext cx="110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XENON10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824344" y="6271125"/>
            <a:ext cx="116963" cy="116963"/>
          </a:xfrm>
          <a:prstGeom prst="ellipse">
            <a:avLst/>
          </a:prstGeom>
          <a:solidFill>
            <a:srgbClr val="5DC6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43796" y="6120681"/>
            <a:ext cx="98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PICASSO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3016289" y="6273205"/>
            <a:ext cx="116963" cy="116963"/>
          </a:xfrm>
          <a:prstGeom prst="ellipse">
            <a:avLst/>
          </a:prstGeom>
          <a:solidFill>
            <a:srgbClr val="541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135741" y="6122761"/>
            <a:ext cx="8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NAIAD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4494721" y="3331277"/>
            <a:ext cx="128016" cy="128016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aa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38412" y="6529451"/>
            <a:ext cx="128016" cy="1280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aa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71115" y="6388088"/>
            <a:ext cx="2875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DRIFT </a:t>
            </a:r>
            <a:r>
              <a:rPr lang="en-US" dirty="0" err="1" smtClean="0"/>
              <a:t>IId</a:t>
            </a:r>
            <a:r>
              <a:rPr lang="en-US" dirty="0" smtClean="0"/>
              <a:t> sensitivity estimate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5324591" y="3691491"/>
            <a:ext cx="149415" cy="149415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341160" y="4393394"/>
            <a:ext cx="149415" cy="149415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5DC65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70403" y="3394608"/>
            <a:ext cx="724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DMTPC</a:t>
            </a:r>
          </a:p>
          <a:p>
            <a:pPr algn="ctr"/>
            <a:r>
              <a:rPr lang="en-US" sz="1400" dirty="0" smtClean="0"/>
              <a:t>4SH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4992583" y="4104033"/>
            <a:ext cx="724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DMTPC </a:t>
            </a:r>
          </a:p>
          <a:p>
            <a:r>
              <a:rPr lang="en-US" sz="1400" dirty="0" smtClean="0"/>
              <a:t>m</a:t>
            </a:r>
            <a:r>
              <a:rPr lang="en-US" sz="1400" baseline="30000" dirty="0" smtClean="0"/>
              <a:t>3</a:t>
            </a:r>
            <a:endParaRPr lang="en-US" sz="1400" baseline="30000" dirty="0"/>
          </a:p>
        </p:txBody>
      </p:sp>
      <p:sp>
        <p:nvSpPr>
          <p:cNvPr id="45" name="Oval 44"/>
          <p:cNvSpPr/>
          <p:nvPr/>
        </p:nvSpPr>
        <p:spPr>
          <a:xfrm>
            <a:off x="4095826" y="5937909"/>
            <a:ext cx="149415" cy="149415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095826" y="6238673"/>
            <a:ext cx="149415" cy="149415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5DC65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279370" y="5819917"/>
            <a:ext cx="173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DMTPC 4SH U/G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277169" y="6120681"/>
            <a:ext cx="173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DMTPC m</a:t>
            </a:r>
            <a:r>
              <a:rPr lang="en-US" baseline="30000" dirty="0" smtClean="0"/>
              <a:t>3</a:t>
            </a:r>
            <a:r>
              <a:rPr lang="en-US" dirty="0" smtClean="0"/>
              <a:t>   U/G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264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unaroundgalaxy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59" y="0"/>
            <a:ext cx="886408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2068" y="4873665"/>
            <a:ext cx="7572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Solar motion results in </a:t>
            </a:r>
            <a:r>
              <a:rPr lang="en-US" sz="4800" dirty="0" smtClean="0">
                <a:solidFill>
                  <a:schemeClr val="bg1"/>
                </a:solidFill>
              </a:rPr>
              <a:t>an </a:t>
            </a:r>
            <a:endParaRPr lang="en-US" sz="4800" dirty="0">
              <a:solidFill>
                <a:schemeClr val="bg1"/>
              </a:solidFill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apparent </a:t>
            </a:r>
            <a:r>
              <a:rPr lang="en-US" sz="4800" dirty="0" smtClean="0">
                <a:solidFill>
                  <a:schemeClr val="bg1"/>
                </a:solidFill>
              </a:rPr>
              <a:t>dark matter wind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5740" y="441497"/>
            <a:ext cx="8602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Verdana"/>
                <a:cs typeface="Verdana"/>
              </a:rPr>
              <a:t>The WIMP wind</a:t>
            </a:r>
            <a:endParaRPr lang="en-US" sz="20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60101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0840" y="791382"/>
            <a:ext cx="5486400" cy="5387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198" y="41372"/>
            <a:ext cx="9025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00FF"/>
                </a:solidFill>
                <a:latin typeface="Verdana"/>
                <a:cs typeface="Verdana"/>
              </a:rPr>
              <a:t>WIMP direction is imprinted on nuclear recoil</a:t>
            </a:r>
          </a:p>
          <a:p>
            <a:r>
              <a:rPr lang="en-US" sz="3000" smtClean="0">
                <a:solidFill>
                  <a:srgbClr val="0000FF"/>
                </a:solidFill>
                <a:latin typeface="Verdana"/>
                <a:cs typeface="Verdana"/>
              </a:rPr>
              <a:t>direction</a:t>
            </a:r>
            <a:endParaRPr lang="en-US" sz="3000" dirty="0">
              <a:latin typeface="Verdana"/>
              <a:cs typeface="Verdan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97" y="1182421"/>
            <a:ext cx="31084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WIMP flux in the case of an isothermal spherical halo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97" y="3785878"/>
            <a:ext cx="335400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WIMP-induced recoil </a:t>
            </a:r>
            <a:r>
              <a:rPr lang="en-US" sz="3200" dirty="0" smtClean="0"/>
              <a:t>distribution</a:t>
            </a:r>
          </a:p>
          <a:p>
            <a:r>
              <a:rPr lang="en-US" sz="2400" dirty="0" smtClean="0"/>
              <a:t>     </a:t>
            </a:r>
            <a:r>
              <a:rPr lang="en-US" sz="2400" baseline="30000" dirty="0" smtClean="0"/>
              <a:t>19</a:t>
            </a:r>
            <a:r>
              <a:rPr lang="en-US" sz="2400" dirty="0" smtClean="0"/>
              <a:t>F target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100 </a:t>
            </a:r>
            <a:r>
              <a:rPr lang="en-US" sz="2400" dirty="0" err="1" smtClean="0"/>
              <a:t>GeV</a:t>
            </a:r>
            <a:r>
              <a:rPr lang="en-US" sz="2400" dirty="0" smtClean="0"/>
              <a:t>/c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WIMP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5 </a:t>
            </a:r>
            <a:r>
              <a:rPr lang="en-US" sz="2400" dirty="0" err="1" smtClean="0"/>
              <a:t>keV</a:t>
            </a:r>
            <a:r>
              <a:rPr lang="en-US" sz="2400" dirty="0" smtClean="0"/>
              <a:t>&lt;E</a:t>
            </a:r>
            <a:r>
              <a:rPr lang="en-US" sz="2400" baseline="-25000" dirty="0" smtClean="0"/>
              <a:t>R</a:t>
            </a:r>
            <a:r>
              <a:rPr lang="en-US" sz="2400" dirty="0" smtClean="0"/>
              <a:t>&lt;50 </a:t>
            </a:r>
            <a:r>
              <a:rPr lang="en-US" sz="2400" dirty="0" err="1" smtClean="0"/>
              <a:t>keV</a:t>
            </a:r>
            <a:r>
              <a:rPr lang="en-US" sz="2400" dirty="0" smtClean="0"/>
              <a:t>	</a:t>
            </a:r>
            <a:endParaRPr lang="en-US" sz="2400" dirty="0"/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7278271" y="1625413"/>
            <a:ext cx="914400" cy="950824"/>
            <a:chOff x="-5142583" y="981204"/>
            <a:chExt cx="4071110" cy="4233278"/>
          </a:xfrm>
        </p:grpSpPr>
        <p:sp>
          <p:nvSpPr>
            <p:cNvPr id="26" name="Oval 25"/>
            <p:cNvSpPr/>
            <p:nvPr/>
          </p:nvSpPr>
          <p:spPr>
            <a:xfrm>
              <a:off x="-4321626" y="3330348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-3448890" y="3050607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-2519286" y="2501688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-1276904" y="1867473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-2773694" y="4010101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-3925133" y="1876950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-4678793" y="1527054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-4893702" y="1321623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-5142583" y="981204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-2568263" y="5009051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-4217556" y="1970519"/>
              <a:ext cx="3051950" cy="1459502"/>
            </a:xfrm>
            <a:custGeom>
              <a:avLst/>
              <a:gdLst>
                <a:gd name="connsiteX0" fmla="*/ 0 w 3051950"/>
                <a:gd name="connsiteY0" fmla="*/ 1459502 h 1459502"/>
                <a:gd name="connsiteX1" fmla="*/ 881464 w 3051950"/>
                <a:gd name="connsiteY1" fmla="*/ 1184661 h 1459502"/>
                <a:gd name="connsiteX2" fmla="*/ 1810318 w 3051950"/>
                <a:gd name="connsiteY2" fmla="*/ 625501 h 1459502"/>
                <a:gd name="connsiteX3" fmla="*/ 3051950 w 3051950"/>
                <a:gd name="connsiteY3" fmla="*/ 0 h 145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1950" h="1459502">
                  <a:moveTo>
                    <a:pt x="0" y="1459502"/>
                  </a:moveTo>
                  <a:lnTo>
                    <a:pt x="881464" y="1184661"/>
                  </a:lnTo>
                  <a:lnTo>
                    <a:pt x="1810318" y="625501"/>
                  </a:lnTo>
                  <a:lnTo>
                    <a:pt x="3051950" y="0"/>
                  </a:lnTo>
                </a:path>
              </a:pathLst>
            </a:custGeom>
            <a:ln w="412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-5042151" y="1079654"/>
              <a:ext cx="2568566" cy="4037324"/>
            </a:xfrm>
            <a:custGeom>
              <a:avLst/>
              <a:gdLst>
                <a:gd name="connsiteX0" fmla="*/ 2568566 w 2568566"/>
                <a:gd name="connsiteY0" fmla="*/ 4037324 h 4037324"/>
                <a:gd name="connsiteX1" fmla="*/ 2369526 w 2568566"/>
                <a:gd name="connsiteY1" fmla="*/ 3023254 h 4037324"/>
                <a:gd name="connsiteX2" fmla="*/ 1696581 w 2568566"/>
                <a:gd name="connsiteY2" fmla="*/ 2075526 h 4037324"/>
                <a:gd name="connsiteX3" fmla="*/ 1222676 w 2568566"/>
                <a:gd name="connsiteY3" fmla="*/ 900342 h 4037324"/>
                <a:gd name="connsiteX4" fmla="*/ 464428 w 2568566"/>
                <a:gd name="connsiteY4" fmla="*/ 549683 h 4037324"/>
                <a:gd name="connsiteX5" fmla="*/ 246431 w 2568566"/>
                <a:gd name="connsiteY5" fmla="*/ 341183 h 4037324"/>
                <a:gd name="connsiteX6" fmla="*/ 0 w 2568566"/>
                <a:gd name="connsiteY6" fmla="*/ 0 h 403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8566" h="4037324">
                  <a:moveTo>
                    <a:pt x="2568566" y="4037324"/>
                  </a:moveTo>
                  <a:lnTo>
                    <a:pt x="2369526" y="3023254"/>
                  </a:lnTo>
                  <a:lnTo>
                    <a:pt x="1696581" y="2075526"/>
                  </a:lnTo>
                  <a:lnTo>
                    <a:pt x="1222676" y="900342"/>
                  </a:lnTo>
                  <a:lnTo>
                    <a:pt x="464428" y="549683"/>
                  </a:lnTo>
                  <a:lnTo>
                    <a:pt x="246431" y="341183"/>
                  </a:lnTo>
                  <a:lnTo>
                    <a:pt x="0" y="0"/>
                  </a:lnTo>
                </a:path>
              </a:pathLst>
            </a:custGeom>
            <a:ln w="412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7278271" y="4314459"/>
            <a:ext cx="914400" cy="950824"/>
            <a:chOff x="-5142583" y="981204"/>
            <a:chExt cx="4071110" cy="4233278"/>
          </a:xfrm>
        </p:grpSpPr>
        <p:sp>
          <p:nvSpPr>
            <p:cNvPr id="52" name="Oval 51"/>
            <p:cNvSpPr/>
            <p:nvPr/>
          </p:nvSpPr>
          <p:spPr>
            <a:xfrm>
              <a:off x="-4321626" y="3330348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-3448890" y="3050607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-2519286" y="2501688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-1276904" y="1867473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-2773694" y="4010101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-3925133" y="1876950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-4678793" y="1527054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-4893702" y="1321623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-5142583" y="981204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-2568263" y="5009051"/>
              <a:ext cx="205431" cy="205431"/>
            </a:xfrm>
            <a:prstGeom prst="ellipse">
              <a:avLst/>
            </a:prstGeom>
            <a:solidFill>
              <a:srgbClr val="FFFF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-4217556" y="1970519"/>
              <a:ext cx="3051950" cy="1459502"/>
            </a:xfrm>
            <a:custGeom>
              <a:avLst/>
              <a:gdLst>
                <a:gd name="connsiteX0" fmla="*/ 0 w 3051950"/>
                <a:gd name="connsiteY0" fmla="*/ 1459502 h 1459502"/>
                <a:gd name="connsiteX1" fmla="*/ 881464 w 3051950"/>
                <a:gd name="connsiteY1" fmla="*/ 1184661 h 1459502"/>
                <a:gd name="connsiteX2" fmla="*/ 1810318 w 3051950"/>
                <a:gd name="connsiteY2" fmla="*/ 625501 h 1459502"/>
                <a:gd name="connsiteX3" fmla="*/ 3051950 w 3051950"/>
                <a:gd name="connsiteY3" fmla="*/ 0 h 145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1950" h="1459502">
                  <a:moveTo>
                    <a:pt x="0" y="1459502"/>
                  </a:moveTo>
                  <a:lnTo>
                    <a:pt x="881464" y="1184661"/>
                  </a:lnTo>
                  <a:lnTo>
                    <a:pt x="1810318" y="625501"/>
                  </a:lnTo>
                  <a:lnTo>
                    <a:pt x="3051950" y="0"/>
                  </a:lnTo>
                </a:path>
              </a:pathLst>
            </a:custGeom>
            <a:ln w="412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-5042151" y="1079654"/>
              <a:ext cx="2568566" cy="4037324"/>
            </a:xfrm>
            <a:custGeom>
              <a:avLst/>
              <a:gdLst>
                <a:gd name="connsiteX0" fmla="*/ 2568566 w 2568566"/>
                <a:gd name="connsiteY0" fmla="*/ 4037324 h 4037324"/>
                <a:gd name="connsiteX1" fmla="*/ 2369526 w 2568566"/>
                <a:gd name="connsiteY1" fmla="*/ 3023254 h 4037324"/>
                <a:gd name="connsiteX2" fmla="*/ 1696581 w 2568566"/>
                <a:gd name="connsiteY2" fmla="*/ 2075526 h 4037324"/>
                <a:gd name="connsiteX3" fmla="*/ 1222676 w 2568566"/>
                <a:gd name="connsiteY3" fmla="*/ 900342 h 4037324"/>
                <a:gd name="connsiteX4" fmla="*/ 464428 w 2568566"/>
                <a:gd name="connsiteY4" fmla="*/ 549683 h 4037324"/>
                <a:gd name="connsiteX5" fmla="*/ 246431 w 2568566"/>
                <a:gd name="connsiteY5" fmla="*/ 341183 h 4037324"/>
                <a:gd name="connsiteX6" fmla="*/ 0 w 2568566"/>
                <a:gd name="connsiteY6" fmla="*/ 0 h 4037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8566" h="4037324">
                  <a:moveTo>
                    <a:pt x="2568566" y="4037324"/>
                  </a:moveTo>
                  <a:lnTo>
                    <a:pt x="2369526" y="3023254"/>
                  </a:lnTo>
                  <a:lnTo>
                    <a:pt x="1696581" y="2075526"/>
                  </a:lnTo>
                  <a:lnTo>
                    <a:pt x="1222676" y="900342"/>
                  </a:lnTo>
                  <a:lnTo>
                    <a:pt x="464428" y="549683"/>
                  </a:lnTo>
                  <a:lnTo>
                    <a:pt x="246431" y="341183"/>
                  </a:lnTo>
                  <a:lnTo>
                    <a:pt x="0" y="0"/>
                  </a:lnTo>
                </a:path>
              </a:pathLst>
            </a:custGeom>
            <a:ln w="412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7092119" y="2455117"/>
            <a:ext cx="12254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Cygnus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085576" y="5123706"/>
            <a:ext cx="1225416" cy="788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Cygnus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882" y="621225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604A7B"/>
                </a:solidFill>
              </a:rPr>
              <a:t>The </a:t>
            </a:r>
            <a:r>
              <a:rPr lang="en-US" dirty="0">
                <a:solidFill>
                  <a:srgbClr val="604A7B"/>
                </a:solidFill>
              </a:rPr>
              <a:t>Case for a Dark Matter Detector and the Status of Current Experimental </a:t>
            </a:r>
            <a:r>
              <a:rPr lang="en-US" dirty="0" smtClean="0">
                <a:solidFill>
                  <a:srgbClr val="604A7B"/>
                </a:solidFill>
              </a:rPr>
              <a:t>Efforts,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Ahlen, S. et al.,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Int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. J. Mod. Phys. A. 25, 1,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2010</a:t>
            </a:r>
            <a:endParaRPr lang="en-US" dirty="0">
              <a:solidFill>
                <a:srgbClr val="604A7B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99454" y="532011"/>
            <a:ext cx="58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>
                <a:solidFill>
                  <a:schemeClr val="accent4">
                    <a:lumMod val="75000"/>
                  </a:schemeClr>
                </a:solidFill>
              </a:rPr>
              <a:t>Billard</a:t>
            </a:r>
            <a:r>
              <a:rPr lang="tr-TR" dirty="0">
                <a:solidFill>
                  <a:schemeClr val="accent4">
                    <a:lumMod val="75000"/>
                  </a:schemeClr>
                </a:solidFill>
              </a:rPr>
              <a:t>, J. </a:t>
            </a:r>
            <a:r>
              <a:rPr lang="tr-TR" i="1" dirty="0">
                <a:solidFill>
                  <a:schemeClr val="accent4">
                    <a:lumMod val="75000"/>
                  </a:schemeClr>
                </a:solidFill>
              </a:rPr>
              <a:t>et al.</a:t>
            </a:r>
            <a:r>
              <a:rPr lang="tr-TR" dirty="0">
                <a:solidFill>
                  <a:schemeClr val="accent4">
                    <a:lumMod val="75000"/>
                  </a:schemeClr>
                </a:solidFill>
              </a:rPr>
              <a:t>, 2010, </a:t>
            </a:r>
            <a:r>
              <a:rPr lang="tr-TR" dirty="0" err="1">
                <a:solidFill>
                  <a:schemeClr val="accent4">
                    <a:lumMod val="75000"/>
                  </a:schemeClr>
                </a:solidFill>
              </a:rPr>
              <a:t>Phys</a:t>
            </a:r>
            <a:r>
              <a:rPr lang="tr-TR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tr-TR" dirty="0" err="1">
                <a:solidFill>
                  <a:schemeClr val="accent4">
                    <a:lumMod val="75000"/>
                  </a:schemeClr>
                </a:solidFill>
              </a:rPr>
              <a:t>Lett</a:t>
            </a:r>
            <a:r>
              <a:rPr lang="tr-TR" dirty="0">
                <a:solidFill>
                  <a:schemeClr val="accent4">
                    <a:lumMod val="75000"/>
                  </a:schemeClr>
                </a:solidFill>
              </a:rPr>
              <a:t>. B, 691, 156-162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2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llardlimitedstat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3" y="4306459"/>
            <a:ext cx="4921725" cy="251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7908" y="1018264"/>
            <a:ext cx="3591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Numbers assume a 100 </a:t>
            </a:r>
            <a:r>
              <a:rPr lang="en-US" dirty="0" err="1" smtClean="0"/>
              <a:t>GeV</a:t>
            </a:r>
            <a:r>
              <a:rPr lang="en-US" dirty="0" smtClean="0"/>
              <a:t> mass </a:t>
            </a:r>
            <a:r>
              <a:rPr lang="en-US" dirty="0" smtClean="0"/>
              <a:t>WIMP </a:t>
            </a:r>
            <a:r>
              <a:rPr lang="en-US" dirty="0" smtClean="0"/>
              <a:t>and a 20 </a:t>
            </a:r>
            <a:r>
              <a:rPr lang="en-US" dirty="0" err="1" smtClean="0"/>
              <a:t>keVr</a:t>
            </a:r>
            <a:r>
              <a:rPr lang="en-US" dirty="0" smtClean="0"/>
              <a:t> nuclear recoil detection </a:t>
            </a:r>
            <a:r>
              <a:rPr lang="en-US" dirty="0" smtClean="0"/>
              <a:t>threshold</a:t>
            </a:r>
            <a:r>
              <a:rPr lang="en-US" dirty="0" smtClean="0"/>
              <a:t>.</a:t>
            </a:r>
          </a:p>
          <a:p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</a:t>
            </a:r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 Green and B. Morgan, </a:t>
            </a:r>
          </a:p>
          <a:p>
            <a:r>
              <a:rPr lang="en-US" sz="1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Astropart</a:t>
            </a:r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. Phys. 27: 142-149, 2007</a:t>
            </a:r>
          </a:p>
          <a:p>
            <a:pPr marL="342900" indent="-342900">
              <a:buAutoNum type="alphaUcPeriod"/>
            </a:pP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1543743" y="1092153"/>
            <a:ext cx="7561922" cy="4963057"/>
            <a:chOff x="1590315" y="1450737"/>
            <a:chExt cx="7561922" cy="4963057"/>
          </a:xfrm>
        </p:grpSpPr>
        <p:grpSp>
          <p:nvGrpSpPr>
            <p:cNvPr id="52" name="Group 51"/>
            <p:cNvGrpSpPr/>
            <p:nvPr/>
          </p:nvGrpSpPr>
          <p:grpSpPr>
            <a:xfrm>
              <a:off x="1590315" y="1450737"/>
              <a:ext cx="1166285" cy="1166285"/>
              <a:chOff x="996649" y="1903341"/>
              <a:chExt cx="1166285" cy="1166285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1169099" y="2071802"/>
                <a:ext cx="840011" cy="80501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/>
              <p:cNvSpPr/>
              <p:nvPr/>
            </p:nvSpPr>
            <p:spPr>
              <a:xfrm>
                <a:off x="996649" y="1903341"/>
                <a:ext cx="1166285" cy="1166285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96649" y="2201410"/>
                <a:ext cx="1166285" cy="547595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567605" y="2452347"/>
                <a:ext cx="45720" cy="4572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421301" y="1903341"/>
                <a:ext cx="292608" cy="1166285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1169099" y="2071802"/>
                <a:ext cx="361469" cy="346408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>
              <a:off x="3144312" y="2650234"/>
              <a:ext cx="1166285" cy="1166285"/>
              <a:chOff x="2636031" y="2876812"/>
              <a:chExt cx="1166285" cy="1166285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2808481" y="3045273"/>
                <a:ext cx="840011" cy="80501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2636031" y="2876812"/>
                <a:ext cx="1166285" cy="1166285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636031" y="3174881"/>
                <a:ext cx="1166285" cy="547595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206987" y="3425818"/>
                <a:ext cx="45720" cy="4572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3060683" y="2876812"/>
                <a:ext cx="292608" cy="1166285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808481" y="3045273"/>
                <a:ext cx="361469" cy="346408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>
              <a:off x="4683724" y="3917241"/>
              <a:ext cx="1166285" cy="1166285"/>
              <a:chOff x="5587315" y="5068585"/>
              <a:chExt cx="1166285" cy="1166285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5759765" y="5237046"/>
                <a:ext cx="840011" cy="80501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5587315" y="5068585"/>
                <a:ext cx="1166285" cy="1166285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158271" y="5617591"/>
                <a:ext cx="45720" cy="4572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5759765" y="5237046"/>
                <a:ext cx="361469" cy="346408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6390391" y="5247509"/>
              <a:ext cx="1166285" cy="1166285"/>
              <a:chOff x="3949164" y="3742895"/>
              <a:chExt cx="1166285" cy="1166285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4121614" y="3911356"/>
                <a:ext cx="840011" cy="805010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/>
              <p:cNvSpPr/>
              <p:nvPr/>
            </p:nvSpPr>
            <p:spPr>
              <a:xfrm>
                <a:off x="3949164" y="3742895"/>
                <a:ext cx="1166285" cy="1166285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520120" y="4291901"/>
                <a:ext cx="45720" cy="4572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" name="Straight Connector 50"/>
              <p:cNvCxnSpPr/>
              <p:nvPr/>
            </p:nvCxnSpPr>
            <p:spPr>
              <a:xfrm>
                <a:off x="4121614" y="3911356"/>
                <a:ext cx="361469" cy="346408"/>
              </a:xfrm>
              <a:prstGeom prst="line">
                <a:avLst/>
              </a:prstGeom>
              <a:ln w="76200" cmpd="sng">
                <a:solidFill>
                  <a:srgbClr val="FF0000"/>
                </a:solidFill>
                <a:head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>
              <a:off x="2295425" y="2948303"/>
              <a:ext cx="91822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/>
                <a:t>1/12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020534" y="4234968"/>
              <a:ext cx="72323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>
                  <a:sym typeface="Zapf Dingbats"/>
                </a:rPr>
                <a:t>1</a:t>
              </a:r>
              <a:r>
                <a:rPr lang="en-US" sz="3000" dirty="0" smtClean="0">
                  <a:sym typeface="Zapf Dingbats"/>
                </a:rPr>
                <a:t>/2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508009" y="5565236"/>
              <a:ext cx="91822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>
                  <a:sym typeface="Zapf Dingbats"/>
                </a:rPr>
                <a:t>1</a:t>
              </a:r>
              <a:r>
                <a:rPr lang="en-US" sz="3000" dirty="0" smtClean="0">
                  <a:sym typeface="Zapf Dingbats"/>
                </a:rPr>
                <a:t>/30</a:t>
              </a:r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933384" y="1748806"/>
              <a:ext cx="241985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full 3D vector</a:t>
              </a:r>
              <a:endParaRPr lang="en-US" sz="32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537909" y="2952572"/>
              <a:ext cx="264988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</a:t>
              </a:r>
              <a:r>
                <a:rPr lang="en-US" sz="3200" dirty="0" smtClean="0"/>
                <a:t>xial 3D vector</a:t>
              </a:r>
              <a:endParaRPr lang="en-US" sz="32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077910" y="3905370"/>
              <a:ext cx="241985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/>
                <a:t>f</a:t>
              </a:r>
              <a:r>
                <a:rPr lang="en-US" sz="3200" dirty="0" smtClean="0"/>
                <a:t>ull 2D vector</a:t>
              </a:r>
            </a:p>
            <a:p>
              <a:pPr algn="ctr"/>
              <a:r>
                <a:rPr lang="en-US" sz="3200" dirty="0" smtClean="0">
                  <a:solidFill>
                    <a:srgbClr val="0000FF"/>
                  </a:solidFill>
                </a:rPr>
                <a:t>“Head-Tail”</a:t>
              </a:r>
              <a:endParaRPr lang="en-US" sz="3200" dirty="0">
                <a:solidFill>
                  <a:srgbClr val="0000FF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655112" y="5264074"/>
              <a:ext cx="149712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/>
                <a:t>axial 2D </a:t>
              </a:r>
            </a:p>
            <a:p>
              <a:pPr algn="ctr"/>
              <a:r>
                <a:rPr lang="en-US" sz="3200" dirty="0" smtClean="0"/>
                <a:t>vector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43493" y="17409"/>
            <a:ext cx="902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Verdana"/>
                <a:cs typeface="Verdana"/>
              </a:rPr>
              <a:t>H</a:t>
            </a:r>
            <a:r>
              <a:rPr lang="en-US" sz="4000" dirty="0" smtClean="0">
                <a:solidFill>
                  <a:srgbClr val="0000FF"/>
                </a:solidFill>
                <a:latin typeface="Verdana"/>
                <a:cs typeface="Verdana"/>
              </a:rPr>
              <a:t>ierarchy of directional sensitivity</a:t>
            </a:r>
            <a:endParaRPr lang="en-US" sz="4000" dirty="0">
              <a:latin typeface="Verdana"/>
              <a:cs typeface="Verdana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911810" y="3457935"/>
            <a:ext cx="2582645" cy="126700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2803938" y="1290496"/>
            <a:ext cx="2552870" cy="80501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4014604" y="936105"/>
            <a:ext cx="131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tretch goal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649613" y="3078807"/>
            <a:ext cx="3024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Goal: do this as well as we can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209004" y="3007103"/>
            <a:ext cx="1018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sensitivity 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751082" y="4285450"/>
            <a:ext cx="1018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sensitivity 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477908" y="5612495"/>
            <a:ext cx="1018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sensitivity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422679" y="6488668"/>
            <a:ext cx="4777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>
                <a:solidFill>
                  <a:schemeClr val="accent4">
                    <a:lumMod val="75000"/>
                  </a:schemeClr>
                </a:solidFill>
              </a:rPr>
              <a:t>Billard</a:t>
            </a:r>
            <a:r>
              <a:rPr lang="tr-TR" dirty="0">
                <a:solidFill>
                  <a:schemeClr val="accent4">
                    <a:lumMod val="75000"/>
                  </a:schemeClr>
                </a:solidFill>
              </a:rPr>
              <a:t>, J. </a:t>
            </a:r>
            <a:r>
              <a:rPr lang="tr-TR" i="1" dirty="0">
                <a:solidFill>
                  <a:schemeClr val="accent4">
                    <a:lumMod val="75000"/>
                  </a:schemeClr>
                </a:solidFill>
              </a:rPr>
              <a:t>et al.</a:t>
            </a:r>
            <a:r>
              <a:rPr lang="tr-TR" dirty="0">
                <a:solidFill>
                  <a:schemeClr val="accent4">
                    <a:lumMod val="75000"/>
                  </a:schemeClr>
                </a:solidFill>
              </a:rPr>
              <a:t>, 2010, </a:t>
            </a:r>
            <a:r>
              <a:rPr lang="tr-TR" dirty="0" err="1">
                <a:solidFill>
                  <a:schemeClr val="accent4">
                    <a:lumMod val="75000"/>
                  </a:schemeClr>
                </a:solidFill>
              </a:rPr>
              <a:t>Phys</a:t>
            </a:r>
            <a:r>
              <a:rPr lang="tr-TR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tr-TR" dirty="0" err="1">
                <a:solidFill>
                  <a:schemeClr val="accent4">
                    <a:lumMod val="75000"/>
                  </a:schemeClr>
                </a:solidFill>
              </a:rPr>
              <a:t>Lett</a:t>
            </a:r>
            <a:r>
              <a:rPr lang="tr-TR" dirty="0">
                <a:solidFill>
                  <a:schemeClr val="accent4">
                    <a:lumMod val="75000"/>
                  </a:schemeClr>
                </a:solidFill>
              </a:rPr>
              <a:t>. B, 691, 156-162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537" y="2989005"/>
            <a:ext cx="386691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Verdana"/>
                <a:cs typeface="Verdana"/>
              </a:rPr>
              <a:t>Detection </a:t>
            </a:r>
          </a:p>
          <a:p>
            <a:r>
              <a:rPr lang="en-US" sz="2800" dirty="0">
                <a:solidFill>
                  <a:srgbClr val="0000FF"/>
                </a:solidFill>
                <a:latin typeface="Verdana"/>
                <a:cs typeface="Verdana"/>
              </a:rPr>
              <a:t>p</a:t>
            </a:r>
            <a:r>
              <a:rPr lang="en-US" sz="2800" dirty="0" smtClean="0">
                <a:solidFill>
                  <a:srgbClr val="0000FF"/>
                </a:solidFill>
                <a:latin typeface="Verdana"/>
                <a:cs typeface="Verdana"/>
              </a:rPr>
              <a:t>ossible even with</a:t>
            </a:r>
            <a:r>
              <a:rPr lang="en-US" sz="280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endParaRPr lang="en-US" sz="2800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800" dirty="0">
                <a:solidFill>
                  <a:srgbClr val="0000FF"/>
                </a:solidFill>
                <a:latin typeface="Verdana"/>
                <a:cs typeface="Verdana"/>
              </a:rPr>
              <a:t>n</a:t>
            </a:r>
            <a:r>
              <a:rPr lang="en-US" sz="2800" dirty="0" smtClean="0">
                <a:solidFill>
                  <a:srgbClr val="0000FF"/>
                </a:solidFill>
                <a:latin typeface="Verdana"/>
                <a:cs typeface="Verdana"/>
              </a:rPr>
              <a:t>onzero background</a:t>
            </a:r>
            <a:endParaRPr lang="en-US" sz="2800" dirty="0">
              <a:latin typeface="Verdana"/>
              <a:cs typeface="Verdan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327298" y="-117413"/>
            <a:ext cx="235192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CF4 gas mass density is</a:t>
            </a:r>
          </a:p>
          <a:p>
            <a:r>
              <a:rPr lang="en-US" dirty="0" smtClean="0"/>
              <a:t>3.72 </a:t>
            </a:r>
            <a:r>
              <a:rPr lang="en-US" dirty="0"/>
              <a:t>g/</a:t>
            </a:r>
            <a:r>
              <a:rPr lang="en-US" dirty="0" smtClean="0"/>
              <a:t>l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At 1/10 of </a:t>
            </a:r>
            <a:r>
              <a:rPr lang="en-US" dirty="0" err="1" smtClean="0"/>
              <a:t>atm</a:t>
            </a:r>
            <a:r>
              <a:rPr lang="en-US" dirty="0" smtClean="0"/>
              <a:t>, </a:t>
            </a:r>
          </a:p>
          <a:p>
            <a:r>
              <a:rPr lang="en-US" dirty="0" smtClean="0"/>
              <a:t>0.372 g/l</a:t>
            </a:r>
          </a:p>
          <a:p>
            <a:endParaRPr lang="en-US" dirty="0"/>
          </a:p>
          <a:p>
            <a:r>
              <a:rPr lang="en-US" dirty="0" smtClean="0"/>
              <a:t>Si mass density is</a:t>
            </a:r>
          </a:p>
          <a:p>
            <a:r>
              <a:rPr lang="en-US" dirty="0"/>
              <a:t>2.3290 g·cm</a:t>
            </a:r>
            <a:r>
              <a:rPr lang="en-US" baseline="30000" dirty="0"/>
              <a:t>−3	</a:t>
            </a:r>
          </a:p>
        </p:txBody>
      </p:sp>
    </p:spTree>
    <p:extLst>
      <p:ext uri="{BB962C8B-B14F-4D97-AF65-F5344CB8AC3E}">
        <p14:creationId xmlns:p14="http://schemas.microsoft.com/office/powerpoint/2010/main" val="248438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0219" y="658"/>
            <a:ext cx="742356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rgbClr val="0000FF"/>
                </a:solidFill>
                <a:latin typeface="Verdana"/>
                <a:cs typeface="Verdana"/>
              </a:rPr>
              <a:t>The DMTPC Collaboration</a:t>
            </a:r>
          </a:p>
          <a:p>
            <a:pPr algn="ctr"/>
            <a:r>
              <a:rPr lang="en-US" dirty="0" smtClean="0">
                <a:solidFill>
                  <a:srgbClr val="660066"/>
                </a:solidFill>
                <a:latin typeface="Verdana"/>
                <a:cs typeface="Verdana"/>
                <a:hlinkClick r:id="rId2"/>
              </a:rPr>
              <a:t>http://dmtpc.mit.edu</a:t>
            </a:r>
            <a:endParaRPr lang="en-US" dirty="0" smtClean="0">
              <a:solidFill>
                <a:srgbClr val="660066"/>
              </a:solidFill>
              <a:latin typeface="Verdana"/>
              <a:cs typeface="Verdana"/>
            </a:endParaRPr>
          </a:p>
          <a:p>
            <a:pPr algn="ctr"/>
            <a:endParaRPr lang="en-US" dirty="0" smtClean="0">
              <a:latin typeface="Verdana"/>
              <a:cs typeface="Verdan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51515" y="1250364"/>
            <a:ext cx="5842003" cy="4739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000" dirty="0">
              <a:latin typeface="Verdana"/>
              <a:cs typeface="Verdana"/>
            </a:endParaRPr>
          </a:p>
          <a:p>
            <a:pPr algn="ctr"/>
            <a:r>
              <a:rPr lang="en-US" dirty="0">
                <a:solidFill>
                  <a:srgbClr val="FF6600"/>
                </a:solidFill>
                <a:latin typeface="Verdana"/>
                <a:cs typeface="Verdana"/>
              </a:rPr>
              <a:t>H. Choi</a:t>
            </a: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,</a:t>
            </a:r>
            <a:r>
              <a:rPr lang="en-US" dirty="0">
                <a:solidFill>
                  <a:srgbClr val="FF6600"/>
                </a:solidFill>
                <a:latin typeface="Verdana"/>
                <a:cs typeface="Verdana"/>
              </a:rPr>
              <a:t> </a:t>
            </a:r>
            <a:r>
              <a:rPr lang="en-US" dirty="0">
                <a:solidFill>
                  <a:srgbClr val="008000"/>
                </a:solidFill>
                <a:latin typeface="Verdana"/>
                <a:cs typeface="Verdana"/>
              </a:rPr>
              <a:t>C. </a:t>
            </a:r>
            <a:r>
              <a:rPr lang="en-US" dirty="0" err="1">
                <a:solidFill>
                  <a:srgbClr val="008000"/>
                </a:solidFill>
                <a:latin typeface="Verdana"/>
                <a:cs typeface="Verdana"/>
              </a:rPr>
              <a:t>Deaconu</a:t>
            </a:r>
            <a:r>
              <a:rPr lang="en-US" dirty="0">
                <a:latin typeface="Verdana"/>
                <a:cs typeface="Verdana"/>
              </a:rPr>
              <a:t>, P. Fisher </a:t>
            </a:r>
            <a:r>
              <a:rPr lang="en-US" b="1" dirty="0">
                <a:latin typeface="Verdana"/>
                <a:cs typeface="Verdana"/>
              </a:rPr>
              <a:t>(PI)</a:t>
            </a:r>
            <a:r>
              <a:rPr lang="en-US" dirty="0">
                <a:latin typeface="Verdana"/>
                <a:cs typeface="Verdana"/>
              </a:rPr>
              <a:t>, </a:t>
            </a:r>
            <a:r>
              <a:rPr lang="en-US" dirty="0">
                <a:solidFill>
                  <a:srgbClr val="008000"/>
                </a:solidFill>
                <a:latin typeface="Verdana"/>
                <a:cs typeface="Verdana"/>
              </a:rPr>
              <a:t>S. Henderson</a:t>
            </a:r>
            <a:r>
              <a:rPr lang="en-US" dirty="0">
                <a:latin typeface="Verdana"/>
                <a:cs typeface="Verdana"/>
              </a:rPr>
              <a:t>, </a:t>
            </a:r>
            <a:r>
              <a:rPr lang="en-US" dirty="0" smtClean="0">
                <a:solidFill>
                  <a:srgbClr val="008000"/>
                </a:solidFill>
                <a:latin typeface="Verdana"/>
                <a:cs typeface="Verdana"/>
              </a:rPr>
              <a:t>W</a:t>
            </a:r>
            <a:r>
              <a:rPr lang="en-US" dirty="0">
                <a:solidFill>
                  <a:srgbClr val="008000"/>
                </a:solidFill>
                <a:latin typeface="Verdana"/>
                <a:cs typeface="Verdana"/>
              </a:rPr>
              <a:t>. Koch</a:t>
            </a:r>
            <a:r>
              <a:rPr lang="en-US" dirty="0">
                <a:latin typeface="Verdana"/>
                <a:cs typeface="Verdana"/>
              </a:rPr>
              <a:t>, </a:t>
            </a:r>
            <a:r>
              <a:rPr lang="en-US" dirty="0">
                <a:solidFill>
                  <a:srgbClr val="008000"/>
                </a:solidFill>
                <a:latin typeface="Verdana"/>
                <a:cs typeface="Verdana"/>
              </a:rPr>
              <a:t>J.P. Lopez</a:t>
            </a:r>
            <a:r>
              <a:rPr lang="en-US" dirty="0">
                <a:latin typeface="Verdana"/>
                <a:cs typeface="Verdana"/>
              </a:rPr>
              <a:t>, </a:t>
            </a:r>
            <a:r>
              <a:rPr lang="en-US" dirty="0">
                <a:solidFill>
                  <a:srgbClr val="604A7B"/>
                </a:solidFill>
                <a:latin typeface="Verdana"/>
                <a:cs typeface="Verdana"/>
              </a:rPr>
              <a:t>H. Tomita</a:t>
            </a:r>
          </a:p>
          <a:p>
            <a:pPr algn="ctr"/>
            <a:r>
              <a:rPr lang="en-US" i="1" dirty="0">
                <a:latin typeface="Verdana"/>
                <a:cs typeface="Verdana"/>
              </a:rPr>
              <a:t>Massachusetts Institute of Technology</a:t>
            </a:r>
          </a:p>
          <a:p>
            <a:pPr algn="ctr"/>
            <a:endParaRPr lang="en-US" sz="1000" i="1" dirty="0">
              <a:latin typeface="Verdana"/>
              <a:cs typeface="Verdana"/>
            </a:endParaRPr>
          </a:p>
          <a:p>
            <a:pPr algn="ctr"/>
            <a:r>
              <a:rPr lang="en-US" dirty="0">
                <a:latin typeface="Verdana"/>
                <a:cs typeface="Verdana"/>
              </a:rPr>
              <a:t>A. </a:t>
            </a:r>
            <a:r>
              <a:rPr lang="en-US" dirty="0" err="1">
                <a:latin typeface="Verdana"/>
                <a:cs typeface="Verdana"/>
              </a:rPr>
              <a:t>Dushkin</a:t>
            </a:r>
            <a:r>
              <a:rPr lang="en-US" dirty="0">
                <a:latin typeface="Verdana"/>
                <a:cs typeface="Verdana"/>
              </a:rPr>
              <a:t>, H. </a:t>
            </a:r>
            <a:r>
              <a:rPr lang="en-US" dirty="0" err="1">
                <a:latin typeface="Verdana"/>
                <a:cs typeface="Verdana"/>
              </a:rPr>
              <a:t>Wellenstein</a:t>
            </a:r>
            <a:r>
              <a:rPr lang="en-US" dirty="0">
                <a:latin typeface="Verdana"/>
                <a:cs typeface="Verdana"/>
              </a:rPr>
              <a:t> </a:t>
            </a:r>
            <a:r>
              <a:rPr lang="en-US" b="1" dirty="0">
                <a:latin typeface="Verdana"/>
                <a:cs typeface="Verdana"/>
              </a:rPr>
              <a:t>(PI)</a:t>
            </a:r>
            <a:endParaRPr lang="en-US" dirty="0">
              <a:latin typeface="Verdana"/>
              <a:cs typeface="Verdana"/>
            </a:endParaRPr>
          </a:p>
          <a:p>
            <a:pPr marL="342900" indent="-342900" algn="ctr">
              <a:buAutoNum type="alphaUcPeriod"/>
            </a:pPr>
            <a:r>
              <a:rPr lang="en-US" i="1" dirty="0">
                <a:latin typeface="Verdana"/>
                <a:cs typeface="Verdana"/>
              </a:rPr>
              <a:t>Brandeis University</a:t>
            </a:r>
          </a:p>
          <a:p>
            <a:pPr algn="ctr"/>
            <a:endParaRPr lang="en-US" sz="1000" dirty="0">
              <a:latin typeface="Verdana"/>
              <a:cs typeface="Verdana"/>
            </a:endParaRPr>
          </a:p>
          <a:p>
            <a:pPr algn="ctr"/>
            <a:r>
              <a:rPr lang="en-US" dirty="0">
                <a:solidFill>
                  <a:srgbClr val="008000"/>
                </a:solidFill>
                <a:latin typeface="Verdana"/>
                <a:cs typeface="Verdana"/>
              </a:rPr>
              <a:t>R. Eggleston</a:t>
            </a:r>
            <a:r>
              <a:rPr lang="en-US" dirty="0">
                <a:latin typeface="Verdana"/>
                <a:cs typeface="Verdana"/>
              </a:rPr>
              <a:t>, </a:t>
            </a:r>
            <a:r>
              <a:rPr lang="en-US" dirty="0">
                <a:solidFill>
                  <a:srgbClr val="008000"/>
                </a:solidFill>
                <a:latin typeface="Verdana"/>
                <a:cs typeface="Verdana"/>
              </a:rPr>
              <a:t>P. </a:t>
            </a:r>
            <a:r>
              <a:rPr lang="en-US" dirty="0" err="1">
                <a:solidFill>
                  <a:srgbClr val="008000"/>
                </a:solidFill>
                <a:latin typeface="Verdana"/>
                <a:cs typeface="Verdana"/>
              </a:rPr>
              <a:t>Giampa</a:t>
            </a:r>
            <a:r>
              <a:rPr lang="en-US" dirty="0">
                <a:latin typeface="Verdana"/>
                <a:cs typeface="Verdana"/>
              </a:rPr>
              <a:t>, J. Monroe </a:t>
            </a:r>
            <a:r>
              <a:rPr lang="en-US" b="1" dirty="0">
                <a:latin typeface="Verdana"/>
                <a:cs typeface="Verdana"/>
              </a:rPr>
              <a:t>(PI)</a:t>
            </a:r>
            <a:r>
              <a:rPr lang="en-US" dirty="0">
                <a:latin typeface="Verdana"/>
                <a:cs typeface="Verdana"/>
              </a:rPr>
              <a:t>, </a:t>
            </a:r>
            <a:endParaRPr lang="en-US" dirty="0" smtClean="0">
              <a:latin typeface="Verdana"/>
              <a:cs typeface="Verdana"/>
            </a:endParaRPr>
          </a:p>
          <a:p>
            <a:pPr algn="ctr"/>
            <a:r>
              <a:rPr lang="en-US" dirty="0" smtClean="0">
                <a:solidFill>
                  <a:srgbClr val="008000"/>
                </a:solidFill>
                <a:latin typeface="Verdana"/>
                <a:cs typeface="Verdana"/>
              </a:rPr>
              <a:t>G</a:t>
            </a:r>
            <a:r>
              <a:rPr lang="en-US" dirty="0">
                <a:solidFill>
                  <a:srgbClr val="008000"/>
                </a:solidFill>
                <a:latin typeface="Verdana"/>
                <a:cs typeface="Verdana"/>
              </a:rPr>
              <a:t>. </a:t>
            </a:r>
            <a:r>
              <a:rPr lang="en-US" dirty="0" err="1">
                <a:solidFill>
                  <a:srgbClr val="008000"/>
                </a:solidFill>
                <a:latin typeface="Verdana"/>
                <a:cs typeface="Verdana"/>
              </a:rPr>
              <a:t>Muraru</a:t>
            </a:r>
            <a:endParaRPr lang="en-US" dirty="0">
              <a:solidFill>
                <a:srgbClr val="008000"/>
              </a:solidFill>
              <a:latin typeface="Verdana"/>
              <a:cs typeface="Verdana"/>
            </a:endParaRPr>
          </a:p>
          <a:p>
            <a:pPr algn="ctr"/>
            <a:r>
              <a:rPr lang="en-US" i="1" dirty="0">
                <a:latin typeface="Verdana"/>
                <a:cs typeface="Verdana"/>
              </a:rPr>
              <a:t>University of London Royal Holloway</a:t>
            </a:r>
          </a:p>
          <a:p>
            <a:pPr algn="ctr"/>
            <a:endParaRPr lang="en-US" sz="1000" dirty="0">
              <a:latin typeface="Verdana"/>
              <a:cs typeface="Verdana"/>
            </a:endParaRPr>
          </a:p>
          <a:p>
            <a:pPr algn="ctr"/>
            <a:r>
              <a:rPr lang="en-US" dirty="0">
                <a:solidFill>
                  <a:srgbClr val="604A7B"/>
                </a:solidFill>
                <a:latin typeface="Verdana"/>
                <a:cs typeface="Verdana"/>
              </a:rPr>
              <a:t>I. </a:t>
            </a:r>
            <a:r>
              <a:rPr lang="en-US" dirty="0" err="1">
                <a:solidFill>
                  <a:srgbClr val="604A7B"/>
                </a:solidFill>
                <a:latin typeface="Verdana"/>
                <a:cs typeface="Verdana"/>
              </a:rPr>
              <a:t>Jaegle</a:t>
            </a:r>
            <a:r>
              <a:rPr lang="en-US" dirty="0">
                <a:latin typeface="Verdana"/>
                <a:cs typeface="Verdana"/>
              </a:rPr>
              <a:t>, </a:t>
            </a:r>
            <a:r>
              <a:rPr lang="en-US" dirty="0">
                <a:solidFill>
                  <a:srgbClr val="008000"/>
                </a:solidFill>
                <a:latin typeface="Verdana"/>
                <a:cs typeface="Verdana"/>
              </a:rPr>
              <a:t>S. Ross</a:t>
            </a:r>
            <a:r>
              <a:rPr lang="en-US" dirty="0">
                <a:latin typeface="Verdana"/>
                <a:cs typeface="Verdana"/>
              </a:rPr>
              <a:t>, S. </a:t>
            </a:r>
            <a:r>
              <a:rPr lang="en-US" dirty="0" err="1">
                <a:latin typeface="Verdana"/>
                <a:cs typeface="Verdana"/>
              </a:rPr>
              <a:t>Vahsen</a:t>
            </a:r>
            <a:r>
              <a:rPr lang="en-US" dirty="0">
                <a:latin typeface="Verdana"/>
                <a:cs typeface="Verdana"/>
              </a:rPr>
              <a:t> </a:t>
            </a:r>
            <a:r>
              <a:rPr lang="en-US" b="1" dirty="0">
                <a:latin typeface="Verdana"/>
                <a:cs typeface="Verdana"/>
              </a:rPr>
              <a:t>(PI)</a:t>
            </a:r>
            <a:endParaRPr lang="en-US" dirty="0">
              <a:latin typeface="Verdana"/>
              <a:cs typeface="Verdana"/>
            </a:endParaRPr>
          </a:p>
          <a:p>
            <a:pPr algn="ctr"/>
            <a:r>
              <a:rPr lang="en-US" i="1" dirty="0">
                <a:latin typeface="Verdana"/>
                <a:cs typeface="Verdana"/>
              </a:rPr>
              <a:t>University of Hawaii</a:t>
            </a:r>
          </a:p>
          <a:p>
            <a:pPr algn="ctr"/>
            <a:endParaRPr lang="en-US" sz="1000" dirty="0">
              <a:latin typeface="Verdana"/>
              <a:cs typeface="Verdana"/>
            </a:endParaRPr>
          </a:p>
          <a:p>
            <a:pPr algn="ctr"/>
            <a:r>
              <a:rPr lang="en-US" dirty="0">
                <a:latin typeface="Verdana"/>
                <a:cs typeface="Verdana"/>
              </a:rPr>
              <a:t>J. </a:t>
            </a:r>
            <a:r>
              <a:rPr lang="en-US" dirty="0" err="1">
                <a:latin typeface="Verdana"/>
                <a:cs typeface="Verdana"/>
              </a:rPr>
              <a:t>Battat</a:t>
            </a:r>
            <a:r>
              <a:rPr lang="en-US" dirty="0">
                <a:latin typeface="Verdana"/>
                <a:cs typeface="Verdana"/>
              </a:rPr>
              <a:t> </a:t>
            </a:r>
            <a:r>
              <a:rPr lang="en-US" b="1" dirty="0">
                <a:latin typeface="Verdana"/>
                <a:cs typeface="Verdana"/>
              </a:rPr>
              <a:t>(PI)</a:t>
            </a:r>
            <a:r>
              <a:rPr lang="en-US" dirty="0">
                <a:latin typeface="Verdana"/>
                <a:cs typeface="Verdana"/>
              </a:rPr>
              <a:t>, </a:t>
            </a:r>
            <a:r>
              <a:rPr lang="en-US" dirty="0">
                <a:solidFill>
                  <a:srgbClr val="008000"/>
                </a:solidFill>
                <a:latin typeface="Verdana"/>
                <a:cs typeface="Verdana"/>
              </a:rPr>
              <a:t>V. </a:t>
            </a:r>
            <a:r>
              <a:rPr lang="en-US" dirty="0" err="1">
                <a:solidFill>
                  <a:srgbClr val="008000"/>
                </a:solidFill>
                <a:latin typeface="Verdana"/>
                <a:cs typeface="Verdana"/>
              </a:rPr>
              <a:t>Gregoric</a:t>
            </a:r>
            <a:r>
              <a:rPr lang="en-US" dirty="0">
                <a:latin typeface="Verdana"/>
                <a:cs typeface="Verdana"/>
              </a:rPr>
              <a:t>, </a:t>
            </a:r>
            <a:r>
              <a:rPr lang="en-US" dirty="0">
                <a:solidFill>
                  <a:srgbClr val="FF6600"/>
                </a:solidFill>
                <a:latin typeface="Verdana"/>
                <a:cs typeface="Verdana"/>
              </a:rPr>
              <a:t>K. </a:t>
            </a:r>
            <a:r>
              <a:rPr lang="en-US" dirty="0" err="1">
                <a:solidFill>
                  <a:srgbClr val="FF6600"/>
                </a:solidFill>
                <a:latin typeface="Verdana"/>
                <a:cs typeface="Verdana"/>
              </a:rPr>
              <a:t>Hartung</a:t>
            </a:r>
            <a:r>
              <a:rPr lang="en-US" dirty="0">
                <a:latin typeface="Verdana"/>
                <a:cs typeface="Verdana"/>
              </a:rPr>
              <a:t>,</a:t>
            </a:r>
          </a:p>
          <a:p>
            <a:pPr algn="ctr"/>
            <a:r>
              <a:rPr lang="en-US" dirty="0">
                <a:solidFill>
                  <a:srgbClr val="008000"/>
                </a:solidFill>
                <a:latin typeface="Verdana"/>
                <a:cs typeface="Verdana"/>
              </a:rPr>
              <a:t>K. </a:t>
            </a:r>
            <a:r>
              <a:rPr lang="en-US" dirty="0" err="1">
                <a:solidFill>
                  <a:srgbClr val="008000"/>
                </a:solidFill>
                <a:latin typeface="Verdana"/>
                <a:cs typeface="Verdana"/>
              </a:rPr>
              <a:t>Recine</a:t>
            </a:r>
            <a:r>
              <a:rPr lang="en-US" dirty="0">
                <a:solidFill>
                  <a:srgbClr val="000000"/>
                </a:solidFill>
                <a:latin typeface="Verdana"/>
                <a:cs typeface="Verdana"/>
              </a:rPr>
              <a:t>,</a:t>
            </a:r>
            <a:r>
              <a:rPr lang="en-US" dirty="0">
                <a:solidFill>
                  <a:srgbClr val="008000"/>
                </a:solidFill>
                <a:latin typeface="Verdana"/>
                <a:cs typeface="Verdana"/>
              </a:rPr>
              <a:t> </a:t>
            </a:r>
            <a:r>
              <a:rPr lang="en-US" dirty="0">
                <a:solidFill>
                  <a:srgbClr val="FF6600"/>
                </a:solidFill>
                <a:latin typeface="Verdana"/>
                <a:cs typeface="Verdana"/>
              </a:rPr>
              <a:t>E. de Souza</a:t>
            </a:r>
            <a:endParaRPr lang="en-US" dirty="0">
              <a:solidFill>
                <a:srgbClr val="008000"/>
              </a:solidFill>
              <a:latin typeface="Verdana"/>
              <a:cs typeface="Verdana"/>
            </a:endParaRPr>
          </a:p>
          <a:p>
            <a:pPr algn="ctr"/>
            <a:r>
              <a:rPr lang="en-US" i="1" dirty="0">
                <a:latin typeface="Verdana"/>
                <a:cs typeface="Verdana"/>
              </a:rPr>
              <a:t>Bryn </a:t>
            </a:r>
            <a:r>
              <a:rPr lang="en-US" i="1" dirty="0" err="1">
                <a:latin typeface="Verdana"/>
                <a:cs typeface="Verdana"/>
              </a:rPr>
              <a:t>Mawr</a:t>
            </a:r>
            <a:r>
              <a:rPr lang="en-US" i="1" dirty="0">
                <a:latin typeface="Verdana"/>
                <a:cs typeface="Verdana"/>
              </a:rPr>
              <a:t> College</a:t>
            </a:r>
          </a:p>
          <a:p>
            <a:pPr algn="ctr"/>
            <a:endParaRPr lang="en-US" i="1" dirty="0">
              <a:latin typeface="Verdana"/>
              <a:cs typeface="Verdan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67598"/>
            <a:ext cx="9099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6600"/>
                </a:solidFill>
                <a:latin typeface="Verdana"/>
                <a:cs typeface="Verdana"/>
              </a:rPr>
              <a:t>undergraduate</a:t>
            </a:r>
            <a:r>
              <a:rPr lang="en-US" dirty="0">
                <a:latin typeface="Verdana"/>
                <a:cs typeface="Verdana"/>
              </a:rPr>
              <a:t>   </a:t>
            </a:r>
            <a:r>
              <a:rPr lang="en-US" dirty="0">
                <a:solidFill>
                  <a:srgbClr val="008000"/>
                </a:solidFill>
                <a:latin typeface="Verdana"/>
                <a:cs typeface="Verdana"/>
              </a:rPr>
              <a:t>graduate student  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Verdana"/>
                <a:cs typeface="Verdana"/>
              </a:rPr>
              <a:t>post-doc   </a:t>
            </a:r>
            <a:r>
              <a:rPr lang="en-US" dirty="0">
                <a:latin typeface="Verdana"/>
                <a:cs typeface="Verdana"/>
              </a:rPr>
              <a:t>professor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54442" y="1224165"/>
            <a:ext cx="3926062" cy="395492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Papers: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4"/>
                </a:solidFill>
              </a:rPr>
              <a:t>Dujmic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i="1" dirty="0">
                <a:solidFill>
                  <a:schemeClr val="accent4"/>
                </a:solidFill>
              </a:rPr>
              <a:t>et </a:t>
            </a:r>
            <a:r>
              <a:rPr lang="en-US" i="1" dirty="0" smtClean="0">
                <a:solidFill>
                  <a:schemeClr val="accent4"/>
                </a:solidFill>
              </a:rPr>
              <a:t>al.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4"/>
                </a:solidFill>
              </a:rPr>
              <a:t>NIMA 584 </a:t>
            </a:r>
            <a:r>
              <a:rPr lang="en-US" dirty="0">
                <a:solidFill>
                  <a:schemeClr val="accent4"/>
                </a:solidFill>
              </a:rPr>
              <a:t>(2007</a:t>
            </a:r>
            <a:r>
              <a:rPr lang="en-US" dirty="0" smtClean="0">
                <a:solidFill>
                  <a:schemeClr val="accent4"/>
                </a:solidFill>
              </a:rPr>
              <a:t>)</a:t>
            </a:r>
          </a:p>
          <a:p>
            <a:endParaRPr lang="en-US" sz="500" dirty="0" smtClean="0">
              <a:solidFill>
                <a:schemeClr val="accent4"/>
              </a:solidFill>
            </a:endParaRPr>
          </a:p>
          <a:p>
            <a:r>
              <a:rPr lang="en-US" dirty="0" err="1" smtClean="0">
                <a:solidFill>
                  <a:schemeClr val="accent4"/>
                </a:solidFill>
              </a:rPr>
              <a:t>Kaboth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i="1" dirty="0">
                <a:solidFill>
                  <a:schemeClr val="accent4"/>
                </a:solidFill>
              </a:rPr>
              <a:t>et </a:t>
            </a:r>
            <a:r>
              <a:rPr lang="en-US" i="1" dirty="0" smtClean="0">
                <a:solidFill>
                  <a:schemeClr val="accent4"/>
                </a:solidFill>
              </a:rPr>
              <a:t>al.</a:t>
            </a:r>
            <a:r>
              <a:rPr lang="en-US" dirty="0" smtClean="0">
                <a:solidFill>
                  <a:schemeClr val="accent4"/>
                </a:solidFill>
              </a:rPr>
              <a:t> NIMA 592 </a:t>
            </a:r>
            <a:r>
              <a:rPr lang="en-US" dirty="0">
                <a:solidFill>
                  <a:schemeClr val="accent4"/>
                </a:solidFill>
              </a:rPr>
              <a:t>(2008</a:t>
            </a:r>
            <a:r>
              <a:rPr lang="en-US" dirty="0" smtClean="0">
                <a:solidFill>
                  <a:schemeClr val="accent4"/>
                </a:solidFill>
              </a:rPr>
              <a:t>)</a:t>
            </a:r>
          </a:p>
          <a:p>
            <a:endParaRPr lang="en-US" sz="500" dirty="0" smtClean="0">
              <a:solidFill>
                <a:schemeClr val="accent4"/>
              </a:solidFill>
            </a:endParaRPr>
          </a:p>
          <a:p>
            <a:r>
              <a:rPr lang="en-US" dirty="0" err="1" smtClean="0">
                <a:solidFill>
                  <a:schemeClr val="accent4"/>
                </a:solidFill>
              </a:rPr>
              <a:t>Dujmic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i="1" dirty="0">
                <a:solidFill>
                  <a:schemeClr val="accent4"/>
                </a:solidFill>
              </a:rPr>
              <a:t>et </a:t>
            </a:r>
            <a:r>
              <a:rPr lang="en-US" i="1" dirty="0" smtClean="0">
                <a:solidFill>
                  <a:schemeClr val="accent4"/>
                </a:solidFill>
              </a:rPr>
              <a:t>al.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Astropart.Phys</a:t>
            </a:r>
            <a:r>
              <a:rPr lang="en-US" dirty="0">
                <a:solidFill>
                  <a:schemeClr val="accent4"/>
                </a:solidFill>
              </a:rPr>
              <a:t>.30:58-64 (2008</a:t>
            </a:r>
            <a:r>
              <a:rPr lang="en-US" dirty="0" smtClean="0">
                <a:solidFill>
                  <a:schemeClr val="accent4"/>
                </a:solidFill>
              </a:rPr>
              <a:t>)</a:t>
            </a:r>
            <a:endParaRPr lang="en-US" sz="500" dirty="0" smtClean="0">
              <a:solidFill>
                <a:schemeClr val="accent4"/>
              </a:solidFill>
            </a:endParaRPr>
          </a:p>
          <a:p>
            <a:r>
              <a:rPr lang="en-US" sz="500" dirty="0" smtClean="0">
                <a:solidFill>
                  <a:schemeClr val="accent4"/>
                </a:solidFill>
              </a:rPr>
              <a:t> 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Caldwell </a:t>
            </a:r>
            <a:r>
              <a:rPr lang="en-US" i="1" dirty="0">
                <a:solidFill>
                  <a:schemeClr val="accent4"/>
                </a:solidFill>
              </a:rPr>
              <a:t>et al</a:t>
            </a:r>
            <a:r>
              <a:rPr lang="en-US" i="1" dirty="0" smtClean="0">
                <a:solidFill>
                  <a:schemeClr val="accent4"/>
                </a:solidFill>
              </a:rPr>
              <a:t>.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>
                <a:solidFill>
                  <a:schemeClr val="accent4"/>
                </a:solidFill>
              </a:rPr>
              <a:t>arXiv:0905.2549 (2008) </a:t>
            </a:r>
            <a:endParaRPr lang="en-US" dirty="0" smtClean="0">
              <a:solidFill>
                <a:schemeClr val="accent4"/>
              </a:solidFill>
            </a:endParaRPr>
          </a:p>
          <a:p>
            <a:endParaRPr lang="en-US" sz="500" dirty="0" smtClean="0">
              <a:solidFill>
                <a:schemeClr val="accent4"/>
              </a:solidFill>
            </a:endParaRPr>
          </a:p>
          <a:p>
            <a:r>
              <a:rPr lang="en-US" dirty="0" err="1" smtClean="0">
                <a:solidFill>
                  <a:schemeClr val="accent4"/>
                </a:solidFill>
              </a:rPr>
              <a:t>Roccaro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i="1" dirty="0">
                <a:solidFill>
                  <a:schemeClr val="accent4"/>
                </a:solidFill>
              </a:rPr>
              <a:t>et </a:t>
            </a:r>
            <a:r>
              <a:rPr lang="en-US" i="1" dirty="0" smtClean="0">
                <a:solidFill>
                  <a:schemeClr val="accent4"/>
                </a:solidFill>
              </a:rPr>
              <a:t>al.</a:t>
            </a:r>
            <a:r>
              <a:rPr lang="en-US" dirty="0" smtClean="0">
                <a:solidFill>
                  <a:schemeClr val="accent4"/>
                </a:solidFill>
              </a:rPr>
              <a:t> NIMA 608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4"/>
                </a:solidFill>
              </a:rPr>
              <a:t>(2009)</a:t>
            </a:r>
          </a:p>
          <a:p>
            <a:endParaRPr lang="en-US" sz="500" dirty="0" smtClean="0">
              <a:solidFill>
                <a:schemeClr val="accent4"/>
              </a:solidFill>
            </a:endParaRPr>
          </a:p>
          <a:p>
            <a:r>
              <a:rPr lang="en-US" dirty="0" smtClean="0">
                <a:solidFill>
                  <a:schemeClr val="accent4"/>
                </a:solidFill>
              </a:rPr>
              <a:t>Ahlen </a:t>
            </a:r>
            <a:r>
              <a:rPr lang="en-US" i="1" dirty="0">
                <a:solidFill>
                  <a:schemeClr val="accent4"/>
                </a:solidFill>
              </a:rPr>
              <a:t>et al.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4"/>
                </a:solidFill>
              </a:rPr>
              <a:t>IEEE </a:t>
            </a:r>
            <a:r>
              <a:rPr lang="en-US" dirty="0">
                <a:solidFill>
                  <a:schemeClr val="accent4"/>
                </a:solidFill>
              </a:rPr>
              <a:t>Trans. </a:t>
            </a:r>
            <a:r>
              <a:rPr lang="en-US" dirty="0" err="1">
                <a:solidFill>
                  <a:schemeClr val="accent4"/>
                </a:solidFill>
              </a:rPr>
              <a:t>Nucl</a:t>
            </a:r>
            <a:r>
              <a:rPr lang="en-US" dirty="0">
                <a:solidFill>
                  <a:schemeClr val="accent4"/>
                </a:solidFill>
              </a:rPr>
              <a:t>. Sci. (2009</a:t>
            </a:r>
            <a:r>
              <a:rPr lang="en-US" dirty="0" smtClean="0">
                <a:solidFill>
                  <a:schemeClr val="accent4"/>
                </a:solidFill>
              </a:rPr>
              <a:t>)</a:t>
            </a:r>
          </a:p>
          <a:p>
            <a:endParaRPr lang="en-US" sz="500" dirty="0" smtClean="0">
              <a:solidFill>
                <a:schemeClr val="accent4"/>
              </a:solidFill>
            </a:endParaRPr>
          </a:p>
          <a:p>
            <a:r>
              <a:rPr lang="en-US" dirty="0" smtClean="0">
                <a:solidFill>
                  <a:schemeClr val="accent4"/>
                </a:solidFill>
              </a:rPr>
              <a:t>Ahlen </a:t>
            </a:r>
            <a:r>
              <a:rPr lang="en-US" i="1" dirty="0" smtClean="0">
                <a:solidFill>
                  <a:schemeClr val="accent4"/>
                </a:solidFill>
              </a:rPr>
              <a:t>et al.</a:t>
            </a:r>
            <a:r>
              <a:rPr lang="en-US" dirty="0" smtClean="0">
                <a:solidFill>
                  <a:schemeClr val="accent4"/>
                </a:solidFill>
              </a:rPr>
              <a:t>, </a:t>
            </a:r>
            <a:r>
              <a:rPr lang="hu-HU" dirty="0">
                <a:solidFill>
                  <a:schemeClr val="accent4"/>
                </a:solidFill>
              </a:rPr>
              <a:t>Phys.Lett. B695 (2011) </a:t>
            </a:r>
            <a:endParaRPr lang="hu-HU" dirty="0" smtClean="0">
              <a:solidFill>
                <a:schemeClr val="accent4"/>
              </a:solidFill>
            </a:endParaRPr>
          </a:p>
          <a:p>
            <a:endParaRPr lang="hu-HU" sz="500" dirty="0" smtClean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J. Lopez </a:t>
            </a:r>
            <a:r>
              <a:rPr lang="en-US" i="1" dirty="0">
                <a:solidFill>
                  <a:schemeClr val="accent4"/>
                </a:solidFill>
              </a:rPr>
              <a:t>et al. </a:t>
            </a:r>
            <a:r>
              <a:rPr lang="en-US" dirty="0">
                <a:solidFill>
                  <a:schemeClr val="accent4"/>
                </a:solidFill>
              </a:rPr>
              <a:t>NIM A </a:t>
            </a:r>
            <a:r>
              <a:rPr lang="en-US" dirty="0" smtClean="0">
                <a:solidFill>
                  <a:schemeClr val="accent4"/>
                </a:solidFill>
              </a:rPr>
              <a:t>696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4"/>
                </a:solidFill>
              </a:rPr>
              <a:t>(</a:t>
            </a:r>
            <a:r>
              <a:rPr lang="en-US" dirty="0">
                <a:solidFill>
                  <a:schemeClr val="accent4"/>
                </a:solidFill>
              </a:rPr>
              <a:t>2012)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894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463" y="2679889"/>
            <a:ext cx="1837944" cy="3835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339" y="213110"/>
            <a:ext cx="1828800" cy="29757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530" y="213111"/>
            <a:ext cx="228600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2123" y="4754096"/>
            <a:ext cx="4619755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smtClean="0">
                <a:solidFill>
                  <a:srgbClr val="0000FF"/>
                </a:solidFill>
              </a:rPr>
              <a:t>DMTPC</a:t>
            </a:r>
          </a:p>
          <a:p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2344548" y="213111"/>
            <a:ext cx="2286000" cy="4851948"/>
          </a:xfrm>
          <a:prstGeom prst="rect">
            <a:avLst/>
          </a:prstGeom>
          <a:noFill/>
          <a:ln w="28575" cmpd="sng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463857"/>
              </a:solidFill>
            </a:endParaRPr>
          </a:p>
          <a:p>
            <a:pPr algn="ctr"/>
            <a:endParaRPr lang="en-US" sz="2000" dirty="0" smtClean="0">
              <a:solidFill>
                <a:srgbClr val="463857"/>
              </a:solidFill>
            </a:endParaRPr>
          </a:p>
          <a:p>
            <a:pPr algn="ctr"/>
            <a:endParaRPr lang="en-US" sz="2000" dirty="0">
              <a:solidFill>
                <a:srgbClr val="463857"/>
              </a:solidFill>
            </a:endParaRPr>
          </a:p>
          <a:p>
            <a:pPr algn="ctr"/>
            <a:endParaRPr lang="en-US" sz="2000" dirty="0" smtClean="0">
              <a:solidFill>
                <a:srgbClr val="463857"/>
              </a:solidFill>
            </a:endParaRPr>
          </a:p>
          <a:p>
            <a:pPr algn="ctr"/>
            <a:endParaRPr lang="en-US" sz="2000" dirty="0">
              <a:solidFill>
                <a:srgbClr val="463857"/>
              </a:solidFill>
            </a:endParaRPr>
          </a:p>
          <a:p>
            <a:pPr algn="ctr"/>
            <a:endParaRPr lang="en-US" sz="2000" dirty="0" smtClean="0">
              <a:solidFill>
                <a:srgbClr val="463857"/>
              </a:solidFill>
            </a:endParaRPr>
          </a:p>
          <a:p>
            <a:pPr algn="ctr"/>
            <a:r>
              <a:rPr lang="en-US" sz="2000" dirty="0" smtClean="0">
                <a:solidFill>
                  <a:srgbClr val="463857"/>
                </a:solidFill>
              </a:rPr>
              <a:t>T</a:t>
            </a:r>
          </a:p>
          <a:p>
            <a:pPr algn="ctr"/>
            <a:endParaRPr lang="en-US" sz="2000" dirty="0">
              <a:solidFill>
                <a:srgbClr val="463857"/>
              </a:solidFill>
            </a:endParaRPr>
          </a:p>
          <a:p>
            <a:pPr algn="ctr"/>
            <a:endParaRPr lang="en-US" sz="2000" dirty="0" smtClean="0">
              <a:solidFill>
                <a:srgbClr val="463857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463857"/>
                </a:solidFill>
              </a:rPr>
              <a:t>The “10L”</a:t>
            </a:r>
          </a:p>
          <a:p>
            <a:pPr algn="ctr"/>
            <a:r>
              <a:rPr lang="en-US" sz="2000" dirty="0" smtClean="0">
                <a:solidFill>
                  <a:srgbClr val="463857"/>
                </a:solidFill>
              </a:rPr>
              <a:t>2x </a:t>
            </a:r>
            <a:r>
              <a:rPr lang="en-US" sz="2000" dirty="0">
                <a:solidFill>
                  <a:srgbClr val="463857"/>
                </a:solidFill>
              </a:rPr>
              <a:t>5</a:t>
            </a:r>
            <a:r>
              <a:rPr lang="en-US" sz="2000" dirty="0" smtClean="0">
                <a:solidFill>
                  <a:srgbClr val="463857"/>
                </a:solidFill>
              </a:rPr>
              <a:t>L TPCs, CF4</a:t>
            </a:r>
          </a:p>
          <a:p>
            <a:pPr algn="ctr"/>
            <a:r>
              <a:rPr lang="en-US" sz="2000" dirty="0" smtClean="0">
                <a:solidFill>
                  <a:srgbClr val="463857"/>
                </a:solidFill>
              </a:rPr>
              <a:t>Underground @ WIPP taking data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41682" y="206166"/>
            <a:ext cx="1841457" cy="4858893"/>
          </a:xfrm>
          <a:prstGeom prst="rect">
            <a:avLst/>
          </a:prstGeom>
          <a:noFill/>
          <a:ln w="28575" cmpd="sng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80347" y="6266861"/>
            <a:ext cx="45833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D</a:t>
            </a:r>
            <a:r>
              <a:rPr lang="en-US" sz="2200" dirty="0">
                <a:solidFill>
                  <a:srgbClr val="0000FF"/>
                </a:solidFill>
              </a:rPr>
              <a:t>ark </a:t>
            </a:r>
            <a:r>
              <a:rPr lang="en-US" sz="2200" b="1" dirty="0">
                <a:solidFill>
                  <a:srgbClr val="0000FF"/>
                </a:solidFill>
              </a:rPr>
              <a:t>M</a:t>
            </a:r>
            <a:r>
              <a:rPr lang="en-US" sz="2200" dirty="0">
                <a:solidFill>
                  <a:srgbClr val="0000FF"/>
                </a:solidFill>
              </a:rPr>
              <a:t>atter </a:t>
            </a:r>
            <a:r>
              <a:rPr lang="en-US" sz="2200" b="1" dirty="0">
                <a:solidFill>
                  <a:srgbClr val="0000FF"/>
                </a:solidFill>
              </a:rPr>
              <a:t>T</a:t>
            </a:r>
            <a:r>
              <a:rPr lang="en-US" sz="2200" dirty="0">
                <a:solidFill>
                  <a:srgbClr val="0000FF"/>
                </a:solidFill>
              </a:rPr>
              <a:t>ime </a:t>
            </a:r>
            <a:r>
              <a:rPr lang="en-US" sz="2200" b="1" dirty="0">
                <a:solidFill>
                  <a:srgbClr val="0000FF"/>
                </a:solidFill>
              </a:rPr>
              <a:t>P</a:t>
            </a:r>
            <a:r>
              <a:rPr lang="en-US" sz="2200" dirty="0">
                <a:solidFill>
                  <a:srgbClr val="0000FF"/>
                </a:solidFill>
              </a:rPr>
              <a:t>rojection </a:t>
            </a:r>
            <a:r>
              <a:rPr lang="en-US" sz="2200" b="1" dirty="0">
                <a:solidFill>
                  <a:srgbClr val="0000FF"/>
                </a:solidFill>
              </a:rPr>
              <a:t>C</a:t>
            </a:r>
            <a:r>
              <a:rPr lang="en-US" sz="2200" dirty="0">
                <a:solidFill>
                  <a:srgbClr val="0000FF"/>
                </a:solidFill>
              </a:rPr>
              <a:t>hamber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94193" y="342794"/>
            <a:ext cx="1945214" cy="6172413"/>
            <a:chOff x="194193" y="213110"/>
            <a:chExt cx="1945214" cy="6172413"/>
          </a:xfrm>
        </p:grpSpPr>
        <p:sp>
          <p:nvSpPr>
            <p:cNvPr id="17" name="Rectangle 16"/>
            <p:cNvSpPr/>
            <p:nvPr/>
          </p:nvSpPr>
          <p:spPr>
            <a:xfrm>
              <a:off x="194193" y="424571"/>
              <a:ext cx="1945214" cy="20313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The “4-Shooter</a:t>
              </a:r>
              <a:r>
                <a:rPr lang="en-US" b="1" dirty="0" smtClean="0">
                  <a:solidFill>
                    <a:srgbClr val="FF0000"/>
                  </a:solidFill>
                </a:rPr>
                <a:t>”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18L TPC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4x CCD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Sea-level @ MIT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  taking initial suite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o</a:t>
              </a:r>
              <a:r>
                <a:rPr lang="en-US" dirty="0" smtClean="0">
                  <a:solidFill>
                    <a:srgbClr val="FF0000"/>
                  </a:solidFill>
                </a:rPr>
                <a:t>f calibration 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data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92242" y="213110"/>
              <a:ext cx="1829802" cy="617241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463857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862566" y="3242437"/>
            <a:ext cx="180800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463857"/>
                </a:solidFill>
              </a:rPr>
              <a:t>R&amp;D Vessel/DCTPC</a:t>
            </a:r>
          </a:p>
          <a:p>
            <a:pPr algn="ctr"/>
            <a:r>
              <a:rPr lang="en-US" sz="1600" dirty="0" smtClean="0">
                <a:solidFill>
                  <a:srgbClr val="463857"/>
                </a:solidFill>
              </a:rPr>
              <a:t>6L TPC, He+CF</a:t>
            </a:r>
            <a:r>
              <a:rPr lang="en-US" sz="1600" baseline="-25000" dirty="0" smtClean="0">
                <a:solidFill>
                  <a:srgbClr val="463857"/>
                </a:solidFill>
              </a:rPr>
              <a:t>4</a:t>
            </a:r>
            <a:r>
              <a:rPr lang="en-US" sz="1600" dirty="0" smtClean="0">
                <a:solidFill>
                  <a:srgbClr val="463857"/>
                </a:solidFill>
              </a:rPr>
              <a:t> mix  </a:t>
            </a:r>
          </a:p>
          <a:p>
            <a:pPr algn="ctr"/>
            <a:r>
              <a:rPr lang="en-US" sz="1600" dirty="0" smtClean="0">
                <a:solidFill>
                  <a:srgbClr val="463857"/>
                </a:solidFill>
              </a:rPr>
              <a:t>@ Double </a:t>
            </a:r>
            <a:r>
              <a:rPr lang="en-US" sz="1600" dirty="0" err="1" smtClean="0">
                <a:solidFill>
                  <a:srgbClr val="463857"/>
                </a:solidFill>
              </a:rPr>
              <a:t>Chooz</a:t>
            </a:r>
            <a:r>
              <a:rPr lang="en-US" sz="1600" dirty="0" smtClean="0">
                <a:solidFill>
                  <a:srgbClr val="463857"/>
                </a:solidFill>
              </a:rPr>
              <a:t> </a:t>
            </a:r>
          </a:p>
          <a:p>
            <a:pPr algn="ctr"/>
            <a:r>
              <a:rPr lang="en-US" sz="1600" dirty="0" smtClean="0">
                <a:solidFill>
                  <a:srgbClr val="463857"/>
                </a:solidFill>
              </a:rPr>
              <a:t>measuring</a:t>
            </a:r>
          </a:p>
          <a:p>
            <a:pPr algn="ctr"/>
            <a:r>
              <a:rPr lang="en-US" sz="1600" dirty="0" err="1">
                <a:solidFill>
                  <a:srgbClr val="463857"/>
                </a:solidFill>
              </a:rPr>
              <a:t>c</a:t>
            </a:r>
            <a:r>
              <a:rPr lang="en-US" sz="1600" dirty="0" err="1" smtClean="0">
                <a:solidFill>
                  <a:srgbClr val="463857"/>
                </a:solidFill>
              </a:rPr>
              <a:t>osmogenic</a:t>
            </a:r>
            <a:r>
              <a:rPr lang="en-US" sz="1600" dirty="0" smtClean="0">
                <a:solidFill>
                  <a:srgbClr val="463857"/>
                </a:solidFill>
              </a:rPr>
              <a:t> </a:t>
            </a:r>
          </a:p>
          <a:p>
            <a:pPr algn="ctr"/>
            <a:r>
              <a:rPr lang="en-US" sz="1600" dirty="0" smtClean="0">
                <a:solidFill>
                  <a:srgbClr val="463857"/>
                </a:solidFill>
              </a:rPr>
              <a:t>neutrons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73015" y="-109275"/>
            <a:ext cx="17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463857"/>
                </a:solidFill>
              </a:rPr>
              <a:t>arXiv:1108.4894</a:t>
            </a:r>
            <a:endParaRPr lang="en-US" dirty="0">
              <a:solidFill>
                <a:srgbClr val="463857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914968" y="852478"/>
            <a:ext cx="1967963" cy="5153044"/>
            <a:chOff x="6914968" y="213111"/>
            <a:chExt cx="1967963" cy="5153044"/>
          </a:xfrm>
        </p:grpSpPr>
        <p:pic>
          <p:nvPicPr>
            <p:cNvPr id="2" name="Picture 1" descr="raytheon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16971" y="2498367"/>
              <a:ext cx="1965960" cy="286778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914968" y="213111"/>
              <a:ext cx="1967963" cy="5153044"/>
            </a:xfrm>
            <a:prstGeom prst="rect">
              <a:avLst/>
            </a:prstGeom>
            <a:noFill/>
            <a:ln w="28575" cmpd="sng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240330" y="404852"/>
              <a:ext cx="13107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00" b="1" dirty="0" smtClean="0">
                  <a:solidFill>
                    <a:srgbClr val="463857"/>
                  </a:solidFill>
                </a:rPr>
                <a:t>Raytheon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916971" y="877501"/>
              <a:ext cx="196596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463857"/>
                  </a:solidFill>
                </a:rPr>
                <a:t>5</a:t>
              </a:r>
              <a:r>
                <a:rPr lang="en-US" dirty="0" smtClean="0">
                  <a:solidFill>
                    <a:srgbClr val="463857"/>
                  </a:solidFill>
                </a:rPr>
                <a:t>0L </a:t>
              </a:r>
              <a:r>
                <a:rPr lang="en-US" dirty="0">
                  <a:solidFill>
                    <a:srgbClr val="463857"/>
                  </a:solidFill>
                </a:rPr>
                <a:t>TPC, </a:t>
              </a:r>
              <a:r>
                <a:rPr lang="en-US" dirty="0" smtClean="0">
                  <a:solidFill>
                    <a:srgbClr val="463857"/>
                  </a:solidFill>
                </a:rPr>
                <a:t>pure CF</a:t>
              </a:r>
              <a:r>
                <a:rPr lang="en-US" baseline="-25000" dirty="0" smtClean="0">
                  <a:solidFill>
                    <a:srgbClr val="463857"/>
                  </a:solidFill>
                </a:rPr>
                <a:t>4</a:t>
              </a:r>
              <a:r>
                <a:rPr lang="en-US" dirty="0" smtClean="0">
                  <a:solidFill>
                    <a:srgbClr val="463857"/>
                  </a:solidFill>
                </a:rPr>
                <a:t> and He</a:t>
              </a:r>
              <a:r>
                <a:rPr lang="en-US" dirty="0">
                  <a:solidFill>
                    <a:srgbClr val="463857"/>
                  </a:solidFill>
                </a:rPr>
                <a:t>+CF</a:t>
              </a:r>
              <a:r>
                <a:rPr lang="en-US" baseline="-25000" dirty="0">
                  <a:solidFill>
                    <a:srgbClr val="463857"/>
                  </a:solidFill>
                </a:rPr>
                <a:t>4</a:t>
              </a:r>
              <a:r>
                <a:rPr lang="en-US" dirty="0">
                  <a:solidFill>
                    <a:srgbClr val="463857"/>
                  </a:solidFill>
                </a:rPr>
                <a:t> mix  </a:t>
              </a:r>
            </a:p>
            <a:p>
              <a:pPr algn="ctr"/>
              <a:r>
                <a:rPr lang="en-US" dirty="0">
                  <a:solidFill>
                    <a:srgbClr val="463857"/>
                  </a:solidFill>
                </a:rPr>
                <a:t>@ </a:t>
              </a:r>
              <a:r>
                <a:rPr lang="en-US" dirty="0" smtClean="0">
                  <a:solidFill>
                    <a:srgbClr val="463857"/>
                  </a:solidFill>
                </a:rPr>
                <a:t>MIT; focused on neutron detection</a:t>
              </a:r>
            </a:p>
            <a:p>
              <a:pPr algn="ctr"/>
              <a:r>
                <a:rPr lang="en-US" dirty="0" smtClean="0">
                  <a:solidFill>
                    <a:srgbClr val="463857"/>
                  </a:solidFill>
                </a:rPr>
                <a:t>50 cm drift length</a:t>
              </a:r>
              <a:endParaRPr lang="en-US" dirty="0">
                <a:solidFill>
                  <a:srgbClr val="463857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407765" y="4572521"/>
            <a:ext cx="2159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 smtClean="0">
                <a:solidFill>
                  <a:schemeClr val="accent4">
                    <a:lumMod val="75000"/>
                  </a:schemeClr>
                </a:solidFill>
              </a:rPr>
              <a:t>S. Ahlen </a:t>
            </a:r>
            <a:r>
              <a:rPr lang="hu-HU" sz="1200" b="1" i="1" dirty="0" smtClean="0">
                <a:solidFill>
                  <a:schemeClr val="accent4">
                    <a:lumMod val="75000"/>
                  </a:schemeClr>
                </a:solidFill>
              </a:rPr>
              <a:t>et al.</a:t>
            </a:r>
            <a:r>
              <a:rPr lang="hu-HU" sz="1200" b="1" dirty="0" smtClean="0">
                <a:solidFill>
                  <a:schemeClr val="accent4">
                    <a:lumMod val="75000"/>
                  </a:schemeClr>
                </a:solidFill>
              </a:rPr>
              <a:t>, Phys. Lett</a:t>
            </a:r>
            <a:r>
              <a:rPr lang="hu-HU" sz="1200" b="1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hu-HU" sz="1200" b="1" dirty="0" smtClean="0">
                <a:solidFill>
                  <a:schemeClr val="accent4">
                    <a:lumMod val="75000"/>
                  </a:schemeClr>
                </a:solidFill>
              </a:rPr>
              <a:t>B695</a:t>
            </a:r>
          </a:p>
          <a:p>
            <a:r>
              <a:rPr lang="hu-HU" sz="12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hu-HU" sz="1200" b="1" dirty="0">
                <a:solidFill>
                  <a:schemeClr val="accent4">
                    <a:lumMod val="75000"/>
                  </a:schemeClr>
                </a:solidFill>
              </a:rPr>
              <a:t>(2011) 124-129</a:t>
            </a:r>
            <a:r>
              <a:rPr lang="hu-HU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7D07-B0C6-C344-BBDC-92DE4F26FD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9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6865</TotalTime>
  <Words>2136</Words>
  <Application>Microsoft Macintosh PowerPoint</Application>
  <PresentationFormat>On-screen Show (4:3)</PresentationFormat>
  <Paragraphs>597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</dc:creator>
  <cp:lastModifiedBy>Shawn</cp:lastModifiedBy>
  <cp:revision>844</cp:revision>
  <dcterms:created xsi:type="dcterms:W3CDTF">2012-07-13T18:35:31Z</dcterms:created>
  <dcterms:modified xsi:type="dcterms:W3CDTF">2013-02-19T04:54:05Z</dcterms:modified>
</cp:coreProperties>
</file>